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13" r:id="rId1"/>
  </p:sldMasterIdLst>
  <p:notesMasterIdLst>
    <p:notesMasterId r:id="rId33"/>
  </p:notesMasterIdLst>
  <p:handoutMasterIdLst>
    <p:handoutMasterId r:id="rId34"/>
  </p:handoutMasterIdLst>
  <p:sldIdLst>
    <p:sldId id="320" r:id="rId2"/>
    <p:sldId id="347" r:id="rId3"/>
    <p:sldId id="344" r:id="rId4"/>
    <p:sldId id="352" r:id="rId5"/>
    <p:sldId id="322" r:id="rId6"/>
    <p:sldId id="336" r:id="rId7"/>
    <p:sldId id="287" r:id="rId8"/>
    <p:sldId id="327" r:id="rId9"/>
    <p:sldId id="311" r:id="rId10"/>
    <p:sldId id="328" r:id="rId11"/>
    <p:sldId id="329" r:id="rId12"/>
    <p:sldId id="326" r:id="rId13"/>
    <p:sldId id="301" r:id="rId14"/>
    <p:sldId id="334" r:id="rId15"/>
    <p:sldId id="335" r:id="rId16"/>
    <p:sldId id="271" r:id="rId17"/>
    <p:sldId id="321" r:id="rId18"/>
    <p:sldId id="332" r:id="rId19"/>
    <p:sldId id="341" r:id="rId20"/>
    <p:sldId id="290" r:id="rId21"/>
    <p:sldId id="292" r:id="rId22"/>
    <p:sldId id="307" r:id="rId23"/>
    <p:sldId id="314" r:id="rId24"/>
    <p:sldId id="324" r:id="rId25"/>
    <p:sldId id="319" r:id="rId26"/>
    <p:sldId id="350" r:id="rId27"/>
    <p:sldId id="288" r:id="rId28"/>
    <p:sldId id="309" r:id="rId29"/>
    <p:sldId id="353" r:id="rId30"/>
    <p:sldId id="342" r:id="rId31"/>
    <p:sldId id="354" r:id="rId32"/>
  </p:sldIdLst>
  <p:sldSz cx="9144000" cy="6858000" type="screen4x3"/>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4660"/>
  </p:normalViewPr>
  <p:slideViewPr>
    <p:cSldViewPr>
      <p:cViewPr varScale="1">
        <p:scale>
          <a:sx n="93" d="100"/>
          <a:sy n="93" d="100"/>
        </p:scale>
        <p:origin x="2130" y="30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8F9E7D18-E5C4-498D-A161-84CD7525BFC5}" type="datetimeFigureOut">
              <a:rPr lang="en-US" smtClean="0"/>
              <a:pPr/>
              <a:t>8/6/2025</a:t>
            </a:fld>
            <a:endParaRPr lang="en-US" dirty="0"/>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EC9B75A8-1CD3-4BFE-AC8B-5B444E40D2E2}" type="slidenum">
              <a:rPr lang="en-US" smtClean="0"/>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F1271F39-EB5C-4262-AD09-3A3A6601A0CD}" type="datetimeFigureOut">
              <a:rPr lang="en-US" smtClean="0"/>
              <a:pPr/>
              <a:t>8/6/2025</a:t>
            </a:fld>
            <a:endParaRPr lang="en-US" dirty="0"/>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6930C6C3-B20B-48D1-8060-BA98453E42B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0C6C3-B20B-48D1-8060-BA98453E42B3}" type="slidenum">
              <a:rPr lang="en-US" smtClean="0"/>
              <a:pPr/>
              <a:t>7</a:t>
            </a:fld>
            <a:endParaRPr lang="en-US" dirty="0"/>
          </a:p>
        </p:txBody>
      </p:sp>
    </p:spTree>
    <p:extLst>
      <p:ext uri="{BB962C8B-B14F-4D97-AF65-F5344CB8AC3E}">
        <p14:creationId xmlns:p14="http://schemas.microsoft.com/office/powerpoint/2010/main" val="3688475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30C6C3-B20B-48D1-8060-BA98453E42B3}" type="slidenum">
              <a:rPr lang="en-US" smtClean="0"/>
              <a:pPr/>
              <a:t>17</a:t>
            </a:fld>
            <a:endParaRPr lang="en-US" dirty="0"/>
          </a:p>
        </p:txBody>
      </p:sp>
    </p:spTree>
    <p:extLst>
      <p:ext uri="{BB962C8B-B14F-4D97-AF65-F5344CB8AC3E}">
        <p14:creationId xmlns:p14="http://schemas.microsoft.com/office/powerpoint/2010/main" val="208662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DF56FE-BC43-4356-82AB-D38EF9CD192F}"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89250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C40E-5B72-4B8C-9097-B51719FD953F}"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3922553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CDAE10-0776-4644-A4DB-A9EEA14C1A3D}"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01862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C9DF98-7C31-46AF-BB98-51208BE922B8}"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2858757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CE2FF8-058B-4BE8-AA38-9871B56E24F6}"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30035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DE7B81-727E-4CCB-B8A0-C036B3884DEA}"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726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3EAC4B-A55A-4EB6-B5B6-D64E67BEA5C9}"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520132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D9CDA0-6EF4-4C5D-AAA1-8270DED4F97C}"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309303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400305-42CA-4A84-A10A-6AE8F4ABF3F5}"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403063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B4829C-773C-44E3-A22D-CBD2A08B6E54}" type="datetime1">
              <a:rPr lang="en-US" smtClean="0"/>
              <a:t>8/6/2025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1926011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191427-560B-4CAF-B02A-1FE28709B11C}"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3360304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44BCE6-70D4-4971-A6A3-75FF414D10DE}" type="datetime1">
              <a:rPr lang="en-US" smtClean="0"/>
              <a:t>8/6/2025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2053888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7C3185-17B1-4A4C-9E33-C66E1716E979}" type="datetime1">
              <a:rPr lang="en-US" smtClean="0"/>
              <a:t>8/6/2025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982725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F3CCE-4A10-4471-A77E-AA874C361D29}" type="datetime1">
              <a:rPr lang="en-US" smtClean="0"/>
              <a:t>8/6/2025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3896335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89D4D67-E331-433D-B332-3ECD1F9470AF}"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4040661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59389-2674-41A2-B1A2-72028C9A106C}" type="datetime1">
              <a:rPr lang="en-US" smtClean="0"/>
              <a:t>8/6/2025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3122475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7AB448-3F44-4AA9-B171-BAB6BFB2C930}" type="datetime1">
              <a:rPr lang="en-US" smtClean="0"/>
              <a:t>8/6/2025</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CE1E42D-90B8-4E04-8BB1-7303B394C85E}" type="slidenum">
              <a:rPr lang="en-US" smtClean="0"/>
              <a:pPr/>
              <a:t>‹#›</a:t>
            </a:fld>
            <a:endParaRPr lang="en-US" dirty="0"/>
          </a:p>
        </p:txBody>
      </p:sp>
    </p:spTree>
    <p:extLst>
      <p:ext uri="{BB962C8B-B14F-4D97-AF65-F5344CB8AC3E}">
        <p14:creationId xmlns:p14="http://schemas.microsoft.com/office/powerpoint/2010/main" val="148105734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mailto:stan@vanarfe.org" TargetMode="External"/><Relationship Id="rId2" Type="http://schemas.openxmlformats.org/officeDocument/2006/relationships/hyperlink" Target="mailto:lalaw1986@gmail.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hyperlink" Target="http://www.narfe/"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vanarfe.org/" TargetMode="Externa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mailto:lalaw1986@gmail.com"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866A-6E7B-59E2-0A0D-84D55DE0D9B2}"/>
              </a:ext>
            </a:extLst>
          </p:cNvPr>
          <p:cNvSpPr>
            <a:spLocks noGrp="1"/>
          </p:cNvSpPr>
          <p:nvPr>
            <p:ph type="ctrTitle"/>
          </p:nvPr>
        </p:nvSpPr>
        <p:spPr>
          <a:xfrm>
            <a:off x="1130595" y="3429000"/>
            <a:ext cx="5826719" cy="1143000"/>
          </a:xfrm>
        </p:spPr>
        <p:txBody>
          <a:bodyPr/>
          <a:lstStyle/>
          <a:p>
            <a:pPr algn="ct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a:t>
            </a:r>
            <a:r>
              <a:rPr lang="en-US" sz="4000" dirty="0"/>
              <a:t>ENHANCING YOUR CHAPTER NEWSLETTER FOR ELECTRONIC DISTRIBUTION</a:t>
            </a:r>
            <a:r>
              <a:rPr lang="en-US" sz="4400" dirty="0"/>
              <a:t>”</a:t>
            </a:r>
          </a:p>
        </p:txBody>
      </p:sp>
      <p:sp>
        <p:nvSpPr>
          <p:cNvPr id="3" name="Subtitle 2">
            <a:extLst>
              <a:ext uri="{FF2B5EF4-FFF2-40B4-BE49-F238E27FC236}">
                <a16:creationId xmlns:a16="http://schemas.microsoft.com/office/drawing/2014/main" id="{C5560979-8269-620E-D899-01EDC1AEBF7A}"/>
              </a:ext>
            </a:extLst>
          </p:cNvPr>
          <p:cNvSpPr>
            <a:spLocks noGrp="1"/>
          </p:cNvSpPr>
          <p:nvPr>
            <p:ph type="subTitle" idx="1"/>
          </p:nvPr>
        </p:nvSpPr>
        <p:spPr>
          <a:xfrm>
            <a:off x="2438400" y="4876799"/>
            <a:ext cx="4800600" cy="1164563"/>
          </a:xfrm>
        </p:spPr>
        <p:txBody>
          <a:bodyPr>
            <a:normAutofit fontScale="25000" lnSpcReduction="20000"/>
          </a:bodyPr>
          <a:lstStyle/>
          <a:p>
            <a:pPr algn="l"/>
            <a:r>
              <a:rPr lang="en-US" sz="4800" dirty="0"/>
              <a:t>Presented by:</a:t>
            </a:r>
          </a:p>
          <a:p>
            <a:pPr algn="l"/>
            <a:r>
              <a:rPr lang="en-US" sz="4800" dirty="0"/>
              <a:t>Kathy Arpa, VFN Past President, VFN Membership Chair and  President &amp; Newsletter Editor, Chapter 1116 (Vienna-Oakton) - NARFE Life Member </a:t>
            </a:r>
          </a:p>
          <a:p>
            <a:pPr algn="ctr"/>
            <a:r>
              <a:rPr lang="en-US" sz="4800" dirty="0"/>
              <a:t>August 6, 2025 </a:t>
            </a:r>
          </a:p>
          <a:p>
            <a:pPr algn="l"/>
            <a:endParaRPr lang="en-US" sz="4800" dirty="0"/>
          </a:p>
          <a:p>
            <a:endParaRPr lang="en-US" dirty="0"/>
          </a:p>
        </p:txBody>
      </p:sp>
      <p:sp>
        <p:nvSpPr>
          <p:cNvPr id="4" name="Slide Number Placeholder 3">
            <a:extLst>
              <a:ext uri="{FF2B5EF4-FFF2-40B4-BE49-F238E27FC236}">
                <a16:creationId xmlns:a16="http://schemas.microsoft.com/office/drawing/2014/main" id="{A677D41D-1AEC-B716-0888-3F597D5673D5}"/>
              </a:ext>
            </a:extLst>
          </p:cNvPr>
          <p:cNvSpPr>
            <a:spLocks noGrp="1"/>
          </p:cNvSpPr>
          <p:nvPr>
            <p:ph type="sldNum" sz="quarter" idx="12"/>
          </p:nvPr>
        </p:nvSpPr>
        <p:spPr/>
        <p:txBody>
          <a:bodyPr/>
          <a:lstStyle/>
          <a:p>
            <a:fld id="{6CE1E42D-90B8-4E04-8BB1-7303B394C85E}" type="slidenum">
              <a:rPr lang="en-US" smtClean="0"/>
              <a:pPr/>
              <a:t>1</a:t>
            </a:fld>
            <a:endParaRPr lang="en-US" dirty="0"/>
          </a:p>
        </p:txBody>
      </p:sp>
      <p:pic>
        <p:nvPicPr>
          <p:cNvPr id="5" name="Picture 4" descr="NARFE-Centennial-logo-red-blue-300dpi.jpg">
            <a:extLst>
              <a:ext uri="{FF2B5EF4-FFF2-40B4-BE49-F238E27FC236}">
                <a16:creationId xmlns:a16="http://schemas.microsoft.com/office/drawing/2014/main" id="{AD8C8027-1D4B-2471-A7E2-4650D7861442}"/>
              </a:ext>
            </a:extLst>
          </p:cNvPr>
          <p:cNvPicPr/>
          <p:nvPr/>
        </p:nvPicPr>
        <p:blipFill>
          <a:blip r:embed="rId2" cstate="print"/>
          <a:stretch>
            <a:fillRect/>
          </a:stretch>
        </p:blipFill>
        <p:spPr>
          <a:xfrm>
            <a:off x="2095500" y="451512"/>
            <a:ext cx="3619500" cy="767688"/>
          </a:xfrm>
          <a:prstGeom prst="rect">
            <a:avLst/>
          </a:prstGeom>
        </p:spPr>
      </p:pic>
      <p:pic>
        <p:nvPicPr>
          <p:cNvPr id="7" name="Picture 6">
            <a:extLst>
              <a:ext uri="{FF2B5EF4-FFF2-40B4-BE49-F238E27FC236}">
                <a16:creationId xmlns:a16="http://schemas.microsoft.com/office/drawing/2014/main" id="{8CCC3143-F333-6AD5-58D4-17AD8D3218B8}"/>
              </a:ext>
            </a:extLst>
          </p:cNvPr>
          <p:cNvPicPr>
            <a:picLocks noChangeAspect="1"/>
          </p:cNvPicPr>
          <p:nvPr/>
        </p:nvPicPr>
        <p:blipFill>
          <a:blip r:embed="rId3"/>
          <a:stretch>
            <a:fillRect/>
          </a:stretch>
        </p:blipFill>
        <p:spPr>
          <a:xfrm>
            <a:off x="613782" y="4572000"/>
            <a:ext cx="1572904" cy="2036240"/>
          </a:xfrm>
          <a:prstGeom prst="rect">
            <a:avLst/>
          </a:prstGeom>
        </p:spPr>
      </p:pic>
      <p:pic>
        <p:nvPicPr>
          <p:cNvPr id="6" name="Picture 5">
            <a:extLst>
              <a:ext uri="{FF2B5EF4-FFF2-40B4-BE49-F238E27FC236}">
                <a16:creationId xmlns:a16="http://schemas.microsoft.com/office/drawing/2014/main" id="{43F381CB-7799-7CA9-BFF7-ADB5CFAF16DD}"/>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flipH="1" flipV="1">
            <a:off x="2725867" y="5669782"/>
            <a:ext cx="1419166" cy="743162"/>
          </a:xfrm>
          <a:prstGeom prst="rect">
            <a:avLst/>
          </a:prstGeom>
          <a:noFill/>
        </p:spPr>
      </p:pic>
    </p:spTree>
    <p:extLst>
      <p:ext uri="{BB962C8B-B14F-4D97-AF65-F5344CB8AC3E}">
        <p14:creationId xmlns:p14="http://schemas.microsoft.com/office/powerpoint/2010/main" val="3181152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ADA7-FCBE-6A2F-6A2C-3A7239BFEFA8}"/>
              </a:ext>
            </a:extLst>
          </p:cNvPr>
          <p:cNvSpPr>
            <a:spLocks noGrp="1"/>
          </p:cNvSpPr>
          <p:nvPr>
            <p:ph type="title"/>
          </p:nvPr>
        </p:nvSpPr>
        <p:spPr>
          <a:xfrm>
            <a:off x="609599" y="609600"/>
            <a:ext cx="6347714" cy="2286000"/>
          </a:xfrm>
        </p:spPr>
        <p:txBody>
          <a:bodyPr>
            <a:noAutofit/>
          </a:bodyPr>
          <a:lstStyle/>
          <a:p>
            <a:br>
              <a:rPr lang="en-US" sz="4400" b="1" dirty="0"/>
            </a:br>
            <a:br>
              <a:rPr lang="en-US" sz="4400" b="1" dirty="0"/>
            </a:br>
            <a:r>
              <a:rPr lang="en-US" b="1" dirty="0">
                <a:solidFill>
                  <a:srgbClr val="FF0000"/>
                </a:solidFill>
              </a:rPr>
              <a:t>You finished your newsletter.   Where do you send your electronic newsletter for posting on the VFN Website?  </a:t>
            </a:r>
          </a:p>
        </p:txBody>
      </p:sp>
      <p:sp>
        <p:nvSpPr>
          <p:cNvPr id="3" name="Slide Number Placeholder 2">
            <a:extLst>
              <a:ext uri="{FF2B5EF4-FFF2-40B4-BE49-F238E27FC236}">
                <a16:creationId xmlns:a16="http://schemas.microsoft.com/office/drawing/2014/main" id="{3B45DF9C-65BA-9FD1-A549-9E6F3EC4742A}"/>
              </a:ext>
            </a:extLst>
          </p:cNvPr>
          <p:cNvSpPr>
            <a:spLocks noGrp="1"/>
          </p:cNvSpPr>
          <p:nvPr>
            <p:ph type="sldNum" sz="quarter" idx="12"/>
          </p:nvPr>
        </p:nvSpPr>
        <p:spPr/>
        <p:txBody>
          <a:bodyPr/>
          <a:lstStyle/>
          <a:p>
            <a:fld id="{6CE1E42D-90B8-4E04-8BB1-7303B394C85E}" type="slidenum">
              <a:rPr lang="en-US" smtClean="0"/>
              <a:pPr/>
              <a:t>10</a:t>
            </a:fld>
            <a:endParaRPr lang="en-US" dirty="0"/>
          </a:p>
        </p:txBody>
      </p:sp>
    </p:spTree>
    <p:extLst>
      <p:ext uri="{BB962C8B-B14F-4D97-AF65-F5344CB8AC3E}">
        <p14:creationId xmlns:p14="http://schemas.microsoft.com/office/powerpoint/2010/main" val="161591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630F59-3687-6F06-47D5-42BCC34D550E}"/>
              </a:ext>
            </a:extLst>
          </p:cNvPr>
          <p:cNvSpPr>
            <a:spLocks noGrp="1"/>
          </p:cNvSpPr>
          <p:nvPr>
            <p:ph type="sldNum" sz="quarter" idx="12"/>
          </p:nvPr>
        </p:nvSpPr>
        <p:spPr/>
        <p:txBody>
          <a:bodyPr/>
          <a:lstStyle/>
          <a:p>
            <a:fld id="{6CE1E42D-90B8-4E04-8BB1-7303B394C85E}" type="slidenum">
              <a:rPr lang="en-US" smtClean="0"/>
              <a:pPr/>
              <a:t>11</a:t>
            </a:fld>
            <a:endParaRPr lang="en-US" dirty="0"/>
          </a:p>
        </p:txBody>
      </p:sp>
      <p:sp>
        <p:nvSpPr>
          <p:cNvPr id="4" name="TextBox 3">
            <a:extLst>
              <a:ext uri="{FF2B5EF4-FFF2-40B4-BE49-F238E27FC236}">
                <a16:creationId xmlns:a16="http://schemas.microsoft.com/office/drawing/2014/main" id="{7FD1A018-42C7-3013-0154-B29A6BEEE3D4}"/>
              </a:ext>
            </a:extLst>
          </p:cNvPr>
          <p:cNvSpPr txBox="1"/>
          <p:nvPr/>
        </p:nvSpPr>
        <p:spPr>
          <a:xfrm>
            <a:off x="609600" y="973225"/>
            <a:ext cx="7162800" cy="5293757"/>
          </a:xfrm>
          <a:prstGeom prst="rect">
            <a:avLst/>
          </a:prstGeom>
          <a:noFill/>
        </p:spPr>
        <p:txBody>
          <a:bodyPr wrap="square">
            <a:spAutoFit/>
          </a:bodyPr>
          <a:lstStyle/>
          <a:p>
            <a:r>
              <a:rPr kumimoji="0" lang="en-US" altLang="en-US" sz="2000" b="0" i="0" u="none" strike="noStrike" cap="none" normalizeH="0" baseline="0" dirty="0">
                <a:ln>
                  <a:noFill/>
                </a:ln>
                <a:solidFill>
                  <a:schemeClr val="tx1"/>
                </a:solidFill>
                <a:effectLst/>
                <a:latin typeface="Arial" panose="020B0604020202020204" pitchFamily="34" charset="0"/>
              </a:rPr>
              <a:t>Chapters in Areas I and VII should email their </a:t>
            </a: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rPr>
              <a:t>newsletter to Ellie Long at </a:t>
            </a:r>
            <a:r>
              <a:rPr kumimoji="0" lang="en-US" altLang="en-US" sz="2000" b="0" i="0" u="none" strike="noStrike" cap="none" normalizeH="0" baseline="0" dirty="0">
                <a:ln>
                  <a:noFill/>
                </a:ln>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lalaw1986@gmail.com</a:t>
            </a:r>
            <a:r>
              <a:rPr kumimoji="0" lang="en-US" altLang="en-US" sz="2000" b="0" i="0" u="none" strike="noStrike" cap="none" normalizeH="0" baseline="0" dirty="0">
                <a:ln>
                  <a:noFill/>
                </a:ln>
                <a:solidFill>
                  <a:schemeClr val="tx1"/>
                </a:solidFill>
                <a:effectLst/>
                <a:latin typeface="Arial" panose="020B0604020202020204" pitchFamily="34" charset="0"/>
              </a:rPr>
              <a:t>  </a:t>
            </a:r>
            <a:br>
              <a:rPr kumimoji="0" lang="en-US" altLang="en-US" sz="2000" b="0" i="0" u="none" strike="noStrike" cap="none" normalizeH="0" baseline="0" dirty="0">
                <a:ln>
                  <a:noFill/>
                </a:ln>
                <a:solidFill>
                  <a:schemeClr val="tx1"/>
                </a:solidFill>
                <a:effectLst/>
                <a:latin typeface="Arial" panose="020B0604020202020204" pitchFamily="34" charset="0"/>
              </a:rPr>
            </a:br>
            <a:br>
              <a:rPr kumimoji="0" lang="en-US" altLang="en-US" sz="2000" b="0" i="0" u="none" strike="noStrike" cap="none" normalizeH="0" baseline="0" dirty="0">
                <a:ln>
                  <a:noFill/>
                </a:ln>
                <a:solidFill>
                  <a:schemeClr val="tx1"/>
                </a:solidFill>
                <a:effectLst/>
                <a:latin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Chapters in the remaining Areas should email their </a:t>
            </a:r>
            <a:b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newsletter to Stan Palen at </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stan@vanarfe.org</a:t>
            </a: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endPar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Area VIII has been eliminated.  Chapter 90 </a:t>
            </a:r>
            <a:r>
              <a:rPr lang="en-US" altLang="en-US" sz="2000" dirty="0">
                <a:latin typeface="Arial" panose="020B0604020202020204" pitchFamily="34" charset="0"/>
                <a:cs typeface="Arial" panose="020B0604020202020204" pitchFamily="34" charset="0"/>
              </a:rPr>
              <a:t>Fredericksburg and Chapter 1549 are now part of Area IX.  Chapter 1549 Colonial Beach and Chapter 2112 Caroline are now part of Area III.    See next page for names of Area Vice Presidents.  </a:t>
            </a:r>
          </a:p>
          <a:p>
            <a:b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r>
              <a:rPr kumimoji="0" lang="en-US" altLang="en-US"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In your email, s</a:t>
            </a:r>
            <a:r>
              <a:rPr lang="en-US" sz="2000" dirty="0">
                <a:solidFill>
                  <a:schemeClr val="tx1"/>
                </a:solidFill>
              </a:rPr>
              <a:t>tate that you want it posted and indicate your chapter name and number. </a:t>
            </a:r>
          </a:p>
          <a:p>
            <a:endParaRPr lang="en-US" sz="2000" dirty="0"/>
          </a:p>
          <a:p>
            <a:endParaRPr lang="en-US" sz="2000" dirty="0">
              <a:solidFill>
                <a:schemeClr val="tx1"/>
              </a:solidFill>
            </a:endParaRPr>
          </a:p>
          <a:p>
            <a:endParaRPr lang="en-US" sz="2000" dirty="0"/>
          </a:p>
          <a:p>
            <a:endParaRPr lang="en-US" dirty="0"/>
          </a:p>
        </p:txBody>
      </p:sp>
      <p:sp>
        <p:nvSpPr>
          <p:cNvPr id="6" name="TextBox 5">
            <a:extLst>
              <a:ext uri="{FF2B5EF4-FFF2-40B4-BE49-F238E27FC236}">
                <a16:creationId xmlns:a16="http://schemas.microsoft.com/office/drawing/2014/main" id="{DA8D209D-0278-BBAE-2E36-76F2912B2D3E}"/>
              </a:ext>
            </a:extLst>
          </p:cNvPr>
          <p:cNvSpPr txBox="1"/>
          <p:nvPr/>
        </p:nvSpPr>
        <p:spPr>
          <a:xfrm>
            <a:off x="1371600" y="2912217"/>
            <a:ext cx="5512279" cy="369332"/>
          </a:xfrm>
          <a:prstGeom prst="rect">
            <a:avLst/>
          </a:prstGeom>
          <a:noFill/>
        </p:spPr>
        <p:txBody>
          <a:bodyPr wrap="square">
            <a:spAutoFit/>
          </a:bodyPr>
          <a:lstStyle/>
          <a:p>
            <a:r>
              <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3304156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4FD0AB-55BA-EC91-FCA6-C5870F8929E0}"/>
              </a:ext>
            </a:extLst>
          </p:cNvPr>
          <p:cNvSpPr>
            <a:spLocks noGrp="1"/>
          </p:cNvSpPr>
          <p:nvPr>
            <p:ph type="sldNum" sz="quarter" idx="12"/>
          </p:nvPr>
        </p:nvSpPr>
        <p:spPr/>
        <p:txBody>
          <a:bodyPr/>
          <a:lstStyle/>
          <a:p>
            <a:fld id="{6CE1E42D-90B8-4E04-8BB1-7303B394C85E}" type="slidenum">
              <a:rPr lang="en-US" smtClean="0"/>
              <a:pPr/>
              <a:t>12</a:t>
            </a:fld>
            <a:endParaRPr lang="en-US" dirty="0"/>
          </a:p>
        </p:txBody>
      </p:sp>
      <p:graphicFrame>
        <p:nvGraphicFramePr>
          <p:cNvPr id="3" name="Table 2">
            <a:extLst>
              <a:ext uri="{FF2B5EF4-FFF2-40B4-BE49-F238E27FC236}">
                <a16:creationId xmlns:a16="http://schemas.microsoft.com/office/drawing/2014/main" id="{BC911E21-267A-ED7D-BA83-3B351B8B3AE7}"/>
              </a:ext>
            </a:extLst>
          </p:cNvPr>
          <p:cNvGraphicFramePr>
            <a:graphicFrameLocks noGrp="1"/>
          </p:cNvGraphicFramePr>
          <p:nvPr>
            <p:extLst>
              <p:ext uri="{D42A27DB-BD31-4B8C-83A1-F6EECF244321}">
                <p14:modId xmlns:p14="http://schemas.microsoft.com/office/powerpoint/2010/main" val="1214916938"/>
              </p:ext>
            </p:extLst>
          </p:nvPr>
        </p:nvGraphicFramePr>
        <p:xfrm>
          <a:off x="762000" y="1905000"/>
          <a:ext cx="6400800" cy="3581403"/>
        </p:xfrm>
        <a:graphic>
          <a:graphicData uri="http://schemas.openxmlformats.org/drawingml/2006/table">
            <a:tbl>
              <a:tblPr>
                <a:tableStyleId>{5C22544A-7EE6-4342-B048-85BDC9FD1C3A}</a:tableStyleId>
              </a:tblPr>
              <a:tblGrid>
                <a:gridCol w="1280160">
                  <a:extLst>
                    <a:ext uri="{9D8B030D-6E8A-4147-A177-3AD203B41FA5}">
                      <a16:colId xmlns:a16="http://schemas.microsoft.com/office/drawing/2014/main" val="215482252"/>
                    </a:ext>
                  </a:extLst>
                </a:gridCol>
                <a:gridCol w="1280160">
                  <a:extLst>
                    <a:ext uri="{9D8B030D-6E8A-4147-A177-3AD203B41FA5}">
                      <a16:colId xmlns:a16="http://schemas.microsoft.com/office/drawing/2014/main" val="86582275"/>
                    </a:ext>
                  </a:extLst>
                </a:gridCol>
                <a:gridCol w="1280160">
                  <a:extLst>
                    <a:ext uri="{9D8B030D-6E8A-4147-A177-3AD203B41FA5}">
                      <a16:colId xmlns:a16="http://schemas.microsoft.com/office/drawing/2014/main" val="682405003"/>
                    </a:ext>
                  </a:extLst>
                </a:gridCol>
                <a:gridCol w="2560320">
                  <a:extLst>
                    <a:ext uri="{9D8B030D-6E8A-4147-A177-3AD203B41FA5}">
                      <a16:colId xmlns:a16="http://schemas.microsoft.com/office/drawing/2014/main" val="485083851"/>
                    </a:ext>
                  </a:extLst>
                </a:gridCol>
              </a:tblGrid>
              <a:tr h="511629">
                <a:tc>
                  <a:txBody>
                    <a:bodyPr/>
                    <a:lstStyle/>
                    <a:p>
                      <a:pPr algn="l" rtl="0" fontAlgn="t"/>
                      <a:r>
                        <a:rPr lang="en-US" sz="1600" u="none" strike="noStrike">
                          <a:effectLst/>
                        </a:rPr>
                        <a:t>Riddle</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Marilyn</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AREA OFFICER 1</a:t>
                      </a:r>
                      <a:endParaRPr lang="en-US" sz="16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2219550698"/>
                  </a:ext>
                </a:extLst>
              </a:tr>
              <a:tr h="511629">
                <a:tc>
                  <a:txBody>
                    <a:bodyPr/>
                    <a:lstStyle/>
                    <a:p>
                      <a:pPr algn="l" rtl="0" fontAlgn="t"/>
                      <a:r>
                        <a:rPr lang="en-US" sz="1600" u="none" strike="noStrike">
                          <a:effectLst/>
                        </a:rPr>
                        <a:t>Warren</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Betty L</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dirty="0">
                          <a:effectLst/>
                        </a:rPr>
                        <a:t>AREA OFFICER 2</a:t>
                      </a:r>
                      <a:endParaRPr lang="en-US" sz="16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951724569"/>
                  </a:ext>
                </a:extLst>
              </a:tr>
              <a:tr h="511629">
                <a:tc>
                  <a:txBody>
                    <a:bodyPr/>
                    <a:lstStyle/>
                    <a:p>
                      <a:pPr algn="l" rtl="0" fontAlgn="t"/>
                      <a:r>
                        <a:rPr lang="en-US" sz="1600" u="none" strike="noStrike">
                          <a:effectLst/>
                        </a:rPr>
                        <a:t>Graunke</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Cynthia</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r>
                        <a:rPr lang="en-US" sz="1600" u="none" strike="noStrike">
                          <a:effectLst/>
                        </a:rPr>
                        <a:t>(Cindy) </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AREA OFFICER 3</a:t>
                      </a:r>
                      <a:endParaRPr lang="en-US" sz="16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856210437"/>
                  </a:ext>
                </a:extLst>
              </a:tr>
              <a:tr h="511629">
                <a:tc>
                  <a:txBody>
                    <a:bodyPr/>
                    <a:lstStyle/>
                    <a:p>
                      <a:pPr algn="l" rtl="0" fontAlgn="t"/>
                      <a:r>
                        <a:rPr lang="en-US" sz="1600" u="none" strike="noStrike">
                          <a:effectLst/>
                        </a:rPr>
                        <a:t>Taylor</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Graylin</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AREA OFFICER 4</a:t>
                      </a:r>
                      <a:endParaRPr lang="en-US" sz="16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1555728128"/>
                  </a:ext>
                </a:extLst>
              </a:tr>
              <a:tr h="511629">
                <a:tc>
                  <a:txBody>
                    <a:bodyPr/>
                    <a:lstStyle/>
                    <a:p>
                      <a:pPr algn="l" rtl="0" fontAlgn="t"/>
                      <a:r>
                        <a:rPr lang="en-US" sz="1600" u="none" strike="noStrike">
                          <a:effectLst/>
                        </a:rPr>
                        <a:t>Greene</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Ruth T</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endParaRPr lang="en-US" sz="1600" b="0" i="0" u="none" strike="noStrike" dirty="0">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AREA OFFICER 7</a:t>
                      </a:r>
                      <a:endParaRPr lang="en-US" sz="16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729535184"/>
                  </a:ext>
                </a:extLst>
              </a:tr>
              <a:tr h="511629">
                <a:tc>
                  <a:txBody>
                    <a:bodyPr/>
                    <a:lstStyle/>
                    <a:p>
                      <a:pPr algn="l" rtl="0" fontAlgn="t"/>
                      <a:r>
                        <a:rPr lang="en-US" sz="1600" u="none" strike="noStrike">
                          <a:effectLst/>
                        </a:rPr>
                        <a:t>Campbell</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Carol</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AREA OFFICER 9</a:t>
                      </a:r>
                      <a:endParaRPr lang="en-US" sz="1600" b="0" i="0" u="none" strike="noStrike">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453641329"/>
                  </a:ext>
                </a:extLst>
              </a:tr>
              <a:tr h="511629">
                <a:tc>
                  <a:txBody>
                    <a:bodyPr/>
                    <a:lstStyle/>
                    <a:p>
                      <a:pPr algn="l" rtl="0" fontAlgn="t"/>
                      <a:r>
                        <a:rPr lang="en-US" sz="1600" u="none" strike="noStrike">
                          <a:effectLst/>
                        </a:rPr>
                        <a:t>Pasek</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a:effectLst/>
                        </a:rPr>
                        <a:t>Theodore</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ctr" rtl="0" fontAlgn="t"/>
                      <a:r>
                        <a:rPr lang="en-US" sz="1600" u="none" strike="noStrike">
                          <a:effectLst/>
                        </a:rPr>
                        <a:t>(Ted)</a:t>
                      </a:r>
                      <a:endParaRPr lang="en-US" sz="1600" b="0" i="0" u="none" strike="noStrike">
                        <a:solidFill>
                          <a:srgbClr val="000000"/>
                        </a:solidFill>
                        <a:effectLst/>
                        <a:latin typeface="Aptos Narrow" panose="020B0004020202020204" pitchFamily="34" charset="0"/>
                      </a:endParaRPr>
                    </a:p>
                  </a:txBody>
                  <a:tcPr marL="9525" marR="9525" marT="9525" marB="0"/>
                </a:tc>
                <a:tc>
                  <a:txBody>
                    <a:bodyPr/>
                    <a:lstStyle/>
                    <a:p>
                      <a:pPr algn="l" rtl="0" fontAlgn="t"/>
                      <a:r>
                        <a:rPr lang="en-US" sz="1600" u="none" strike="noStrike" dirty="0">
                          <a:effectLst/>
                        </a:rPr>
                        <a:t>AREA OFFICER 10</a:t>
                      </a:r>
                      <a:endParaRPr lang="en-US" sz="1600" b="0" i="0" u="none" strike="noStrike" dirty="0">
                        <a:solidFill>
                          <a:srgbClr val="000000"/>
                        </a:solidFill>
                        <a:effectLst/>
                        <a:latin typeface="Arial" panose="020B0604020202020204" pitchFamily="34" charset="0"/>
                      </a:endParaRPr>
                    </a:p>
                  </a:txBody>
                  <a:tcPr marL="9525" marR="9525" marT="9525" marB="0"/>
                </a:tc>
                <a:extLst>
                  <a:ext uri="{0D108BD9-81ED-4DB2-BD59-A6C34878D82A}">
                    <a16:rowId xmlns:a16="http://schemas.microsoft.com/office/drawing/2014/main" val="3943449878"/>
                  </a:ext>
                </a:extLst>
              </a:tr>
            </a:tbl>
          </a:graphicData>
        </a:graphic>
      </p:graphicFrame>
      <p:sp>
        <p:nvSpPr>
          <p:cNvPr id="4" name="TextBox 3">
            <a:extLst>
              <a:ext uri="{FF2B5EF4-FFF2-40B4-BE49-F238E27FC236}">
                <a16:creationId xmlns:a16="http://schemas.microsoft.com/office/drawing/2014/main" id="{C7D04ED1-750C-072C-C8D1-C6D500C4DD57}"/>
              </a:ext>
            </a:extLst>
          </p:cNvPr>
          <p:cNvSpPr txBox="1"/>
          <p:nvPr/>
        </p:nvSpPr>
        <p:spPr>
          <a:xfrm>
            <a:off x="2743200" y="1186931"/>
            <a:ext cx="2824299" cy="369332"/>
          </a:xfrm>
          <a:prstGeom prst="rect">
            <a:avLst/>
          </a:prstGeom>
          <a:noFill/>
        </p:spPr>
        <p:txBody>
          <a:bodyPr wrap="none" rtlCol="0">
            <a:spAutoFit/>
          </a:bodyPr>
          <a:lstStyle/>
          <a:p>
            <a:r>
              <a:rPr lang="en-US" dirty="0"/>
              <a:t>VFN Area Vice Presidents </a:t>
            </a:r>
          </a:p>
        </p:txBody>
      </p:sp>
    </p:spTree>
    <p:extLst>
      <p:ext uri="{BB962C8B-B14F-4D97-AF65-F5344CB8AC3E}">
        <p14:creationId xmlns:p14="http://schemas.microsoft.com/office/powerpoint/2010/main" val="3677920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1" y="1447800"/>
            <a:ext cx="6781800" cy="2286000"/>
          </a:xfrm>
        </p:spPr>
        <p:txBody>
          <a:bodyPr>
            <a:normAutofit fontScale="90000"/>
          </a:bodyPr>
          <a:lstStyle/>
          <a:p>
            <a:pPr algn="l"/>
            <a:r>
              <a:rPr lang="en-US" dirty="0"/>
              <a:t>Other options for  Distribution of  Electronic Newsletter</a:t>
            </a:r>
          </a:p>
        </p:txBody>
      </p:sp>
      <p:sp>
        <p:nvSpPr>
          <p:cNvPr id="2" name="Subtitle 1"/>
          <p:cNvSpPr>
            <a:spLocks noGrp="1"/>
          </p:cNvSpPr>
          <p:nvPr>
            <p:ph type="subTitle" idx="1"/>
          </p:nvPr>
        </p:nvSpPr>
        <p:spPr>
          <a:xfrm>
            <a:off x="685800" y="4050833"/>
            <a:ext cx="7238999" cy="2285999"/>
          </a:xfrm>
        </p:spPr>
        <p:txBody>
          <a:bodyPr>
            <a:noAutofit/>
          </a:bodyPr>
          <a:lstStyle/>
          <a:p>
            <a:pPr algn="l"/>
            <a:r>
              <a:rPr lang="en-US" sz="2800" dirty="0"/>
              <a:t>Email –  using your own database </a:t>
            </a:r>
          </a:p>
          <a:p>
            <a:pPr algn="l"/>
            <a:r>
              <a:rPr lang="en-US" sz="2800" dirty="0"/>
              <a:t>NEW -  </a:t>
            </a:r>
            <a:r>
              <a:rPr lang="en-US" sz="2800" dirty="0">
                <a:solidFill>
                  <a:srgbClr val="FF0000"/>
                </a:solidFill>
              </a:rPr>
              <a:t>FedHub</a:t>
            </a:r>
            <a:r>
              <a:rPr lang="en-US" sz="2800" dirty="0"/>
              <a:t> – using chapter community.  Must be set up by NARFE headquarters.   Only goes to members on NARFE’s email listing</a:t>
            </a:r>
            <a:r>
              <a:rPr lang="en-US" sz="1600" dirty="0"/>
              <a:t>.  </a:t>
            </a:r>
          </a:p>
        </p:txBody>
      </p:sp>
      <p:sp>
        <p:nvSpPr>
          <p:cNvPr id="4" name="Slide Number Placeholder 3">
            <a:extLst>
              <a:ext uri="{FF2B5EF4-FFF2-40B4-BE49-F238E27FC236}">
                <a16:creationId xmlns:a16="http://schemas.microsoft.com/office/drawing/2014/main" id="{7A5F628C-AE2B-45B1-A537-35010D2FFE75}"/>
              </a:ext>
            </a:extLst>
          </p:cNvPr>
          <p:cNvSpPr>
            <a:spLocks noGrp="1"/>
          </p:cNvSpPr>
          <p:nvPr>
            <p:ph type="sldNum" sz="quarter" idx="12"/>
          </p:nvPr>
        </p:nvSpPr>
        <p:spPr/>
        <p:txBody>
          <a:bodyPr/>
          <a:lstStyle/>
          <a:p>
            <a:fld id="{6CE1E42D-90B8-4E04-8BB1-7303B394C85E}"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EA77DD-F5AF-3C7A-3309-607B2B36F345}"/>
              </a:ext>
            </a:extLst>
          </p:cNvPr>
          <p:cNvSpPr>
            <a:spLocks noGrp="1"/>
          </p:cNvSpPr>
          <p:nvPr>
            <p:ph type="sldNum" sz="quarter" idx="12"/>
          </p:nvPr>
        </p:nvSpPr>
        <p:spPr/>
        <p:txBody>
          <a:bodyPr/>
          <a:lstStyle/>
          <a:p>
            <a:fld id="{6CE1E42D-90B8-4E04-8BB1-7303B394C85E}" type="slidenum">
              <a:rPr lang="en-US" smtClean="0"/>
              <a:pPr/>
              <a:t>14</a:t>
            </a:fld>
            <a:endParaRPr lang="en-US" dirty="0"/>
          </a:p>
        </p:txBody>
      </p:sp>
      <p:pic>
        <p:nvPicPr>
          <p:cNvPr id="3" name="Picture 2">
            <a:extLst>
              <a:ext uri="{FF2B5EF4-FFF2-40B4-BE49-F238E27FC236}">
                <a16:creationId xmlns:a16="http://schemas.microsoft.com/office/drawing/2014/main" id="{68840C1C-F1E5-8D55-A5F8-73081366F729}"/>
              </a:ext>
            </a:extLst>
          </p:cNvPr>
          <p:cNvPicPr>
            <a:picLocks noChangeAspect="1"/>
          </p:cNvPicPr>
          <p:nvPr/>
        </p:nvPicPr>
        <p:blipFill>
          <a:blip r:embed="rId2"/>
          <a:stretch>
            <a:fillRect/>
          </a:stretch>
        </p:blipFill>
        <p:spPr>
          <a:xfrm>
            <a:off x="533400" y="294824"/>
            <a:ext cx="3429000" cy="2577108"/>
          </a:xfrm>
          <a:prstGeom prst="rect">
            <a:avLst/>
          </a:prstGeom>
        </p:spPr>
      </p:pic>
      <p:pic>
        <p:nvPicPr>
          <p:cNvPr id="4" name="Picture 3">
            <a:extLst>
              <a:ext uri="{FF2B5EF4-FFF2-40B4-BE49-F238E27FC236}">
                <a16:creationId xmlns:a16="http://schemas.microsoft.com/office/drawing/2014/main" id="{18AC93A8-FC89-EE77-F224-6238C79360E5}"/>
              </a:ext>
            </a:extLst>
          </p:cNvPr>
          <p:cNvPicPr>
            <a:picLocks noChangeAspect="1"/>
          </p:cNvPicPr>
          <p:nvPr/>
        </p:nvPicPr>
        <p:blipFill>
          <a:blip r:embed="rId3"/>
          <a:stretch>
            <a:fillRect/>
          </a:stretch>
        </p:blipFill>
        <p:spPr>
          <a:xfrm>
            <a:off x="4191000" y="304800"/>
            <a:ext cx="3193177" cy="2399872"/>
          </a:xfrm>
          <a:prstGeom prst="rect">
            <a:avLst/>
          </a:prstGeom>
        </p:spPr>
      </p:pic>
      <p:pic>
        <p:nvPicPr>
          <p:cNvPr id="5" name="Picture 4">
            <a:extLst>
              <a:ext uri="{FF2B5EF4-FFF2-40B4-BE49-F238E27FC236}">
                <a16:creationId xmlns:a16="http://schemas.microsoft.com/office/drawing/2014/main" id="{3568E9D0-1F6A-F7CA-0D1A-12CE9C3FFD47}"/>
              </a:ext>
            </a:extLst>
          </p:cNvPr>
          <p:cNvPicPr>
            <a:picLocks noChangeAspect="1"/>
          </p:cNvPicPr>
          <p:nvPr/>
        </p:nvPicPr>
        <p:blipFill>
          <a:blip r:embed="rId4"/>
          <a:stretch>
            <a:fillRect/>
          </a:stretch>
        </p:blipFill>
        <p:spPr>
          <a:xfrm>
            <a:off x="796513" y="3863093"/>
            <a:ext cx="2902773" cy="2175791"/>
          </a:xfrm>
          <a:prstGeom prst="rect">
            <a:avLst/>
          </a:prstGeom>
        </p:spPr>
      </p:pic>
      <p:sp>
        <p:nvSpPr>
          <p:cNvPr id="6" name="TextBox 5">
            <a:extLst>
              <a:ext uri="{FF2B5EF4-FFF2-40B4-BE49-F238E27FC236}">
                <a16:creationId xmlns:a16="http://schemas.microsoft.com/office/drawing/2014/main" id="{FA2463CA-4247-7019-A385-24FB38C9442D}"/>
              </a:ext>
            </a:extLst>
          </p:cNvPr>
          <p:cNvSpPr txBox="1"/>
          <p:nvPr/>
        </p:nvSpPr>
        <p:spPr>
          <a:xfrm>
            <a:off x="1066800" y="3276600"/>
            <a:ext cx="2492605" cy="369332"/>
          </a:xfrm>
          <a:prstGeom prst="rect">
            <a:avLst/>
          </a:prstGeom>
          <a:noFill/>
        </p:spPr>
        <p:txBody>
          <a:bodyPr wrap="none" rtlCol="0">
            <a:spAutoFit/>
          </a:bodyPr>
          <a:lstStyle/>
          <a:p>
            <a:r>
              <a:rPr lang="en-US" dirty="0"/>
              <a:t>Go to </a:t>
            </a:r>
            <a:r>
              <a:rPr lang="en-US" dirty="0">
                <a:hlinkClick r:id="rId5"/>
              </a:rPr>
              <a:t>www.narfe</a:t>
            </a:r>
            <a:r>
              <a:rPr lang="en-US" dirty="0"/>
              <a:t>.org  </a:t>
            </a:r>
          </a:p>
        </p:txBody>
      </p:sp>
      <p:sp>
        <p:nvSpPr>
          <p:cNvPr id="7" name="TextBox 6">
            <a:extLst>
              <a:ext uri="{FF2B5EF4-FFF2-40B4-BE49-F238E27FC236}">
                <a16:creationId xmlns:a16="http://schemas.microsoft.com/office/drawing/2014/main" id="{35AE5ECB-A36C-466E-FCE3-3028E4040DA7}"/>
              </a:ext>
            </a:extLst>
          </p:cNvPr>
          <p:cNvSpPr txBox="1"/>
          <p:nvPr/>
        </p:nvSpPr>
        <p:spPr>
          <a:xfrm>
            <a:off x="4495800" y="3276600"/>
            <a:ext cx="3733800" cy="923330"/>
          </a:xfrm>
          <a:prstGeom prst="rect">
            <a:avLst/>
          </a:prstGeom>
          <a:noFill/>
        </p:spPr>
        <p:txBody>
          <a:bodyPr wrap="square" rtlCol="0">
            <a:spAutoFit/>
          </a:bodyPr>
          <a:lstStyle/>
          <a:p>
            <a:r>
              <a:rPr lang="en-US" dirty="0"/>
              <a:t>Log in as member.  If you don’t have a password for the NARFE website, you must create one.  </a:t>
            </a:r>
          </a:p>
        </p:txBody>
      </p:sp>
      <p:sp>
        <p:nvSpPr>
          <p:cNvPr id="9" name="TextBox 8">
            <a:extLst>
              <a:ext uri="{FF2B5EF4-FFF2-40B4-BE49-F238E27FC236}">
                <a16:creationId xmlns:a16="http://schemas.microsoft.com/office/drawing/2014/main" id="{ADB3425E-E9AA-294A-90F2-B08F2F321604}"/>
              </a:ext>
            </a:extLst>
          </p:cNvPr>
          <p:cNvSpPr txBox="1"/>
          <p:nvPr/>
        </p:nvSpPr>
        <p:spPr>
          <a:xfrm>
            <a:off x="3962400" y="4953000"/>
            <a:ext cx="3733800" cy="1200329"/>
          </a:xfrm>
          <a:prstGeom prst="rect">
            <a:avLst/>
          </a:prstGeom>
          <a:noFill/>
        </p:spPr>
        <p:txBody>
          <a:bodyPr wrap="square" rtlCol="0">
            <a:spAutoFit/>
          </a:bodyPr>
          <a:lstStyle/>
          <a:p>
            <a:r>
              <a:rPr lang="en-US" dirty="0"/>
              <a:t>Use your log in and password.  Go to “Suggested communities”.    Scroll down to NARFE Newsletter Exchange.  </a:t>
            </a:r>
          </a:p>
        </p:txBody>
      </p:sp>
    </p:spTree>
    <p:extLst>
      <p:ext uri="{BB962C8B-B14F-4D97-AF65-F5344CB8AC3E}">
        <p14:creationId xmlns:p14="http://schemas.microsoft.com/office/powerpoint/2010/main" val="2738307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F89E47-25C2-307F-4097-8EEB146F7E00}"/>
              </a:ext>
            </a:extLst>
          </p:cNvPr>
          <p:cNvSpPr>
            <a:spLocks noGrp="1"/>
          </p:cNvSpPr>
          <p:nvPr>
            <p:ph type="sldNum" sz="quarter" idx="12"/>
          </p:nvPr>
        </p:nvSpPr>
        <p:spPr/>
        <p:txBody>
          <a:bodyPr/>
          <a:lstStyle/>
          <a:p>
            <a:fld id="{6CE1E42D-90B8-4E04-8BB1-7303B394C85E}" type="slidenum">
              <a:rPr lang="en-US" smtClean="0"/>
              <a:pPr/>
              <a:t>15</a:t>
            </a:fld>
            <a:endParaRPr lang="en-US" dirty="0"/>
          </a:p>
        </p:txBody>
      </p:sp>
      <p:pic>
        <p:nvPicPr>
          <p:cNvPr id="5" name="Picture 4">
            <a:extLst>
              <a:ext uri="{FF2B5EF4-FFF2-40B4-BE49-F238E27FC236}">
                <a16:creationId xmlns:a16="http://schemas.microsoft.com/office/drawing/2014/main" id="{707D31A8-2439-C5BE-BB2C-F007519E6ADF}"/>
              </a:ext>
            </a:extLst>
          </p:cNvPr>
          <p:cNvPicPr>
            <a:picLocks noChangeAspect="1"/>
          </p:cNvPicPr>
          <p:nvPr/>
        </p:nvPicPr>
        <p:blipFill>
          <a:blip r:embed="rId2"/>
          <a:stretch>
            <a:fillRect/>
          </a:stretch>
        </p:blipFill>
        <p:spPr>
          <a:xfrm>
            <a:off x="1814765" y="533400"/>
            <a:ext cx="3889052" cy="2598103"/>
          </a:xfrm>
          <a:prstGeom prst="rect">
            <a:avLst/>
          </a:prstGeom>
        </p:spPr>
      </p:pic>
      <p:pic>
        <p:nvPicPr>
          <p:cNvPr id="6" name="Picture 5">
            <a:extLst>
              <a:ext uri="{FF2B5EF4-FFF2-40B4-BE49-F238E27FC236}">
                <a16:creationId xmlns:a16="http://schemas.microsoft.com/office/drawing/2014/main" id="{2447B2B3-9D5F-AAC0-B4E9-A769726770BB}"/>
              </a:ext>
            </a:extLst>
          </p:cNvPr>
          <p:cNvPicPr>
            <a:picLocks noChangeAspect="1"/>
          </p:cNvPicPr>
          <p:nvPr/>
        </p:nvPicPr>
        <p:blipFill>
          <a:blip r:embed="rId3"/>
          <a:stretch>
            <a:fillRect/>
          </a:stretch>
        </p:blipFill>
        <p:spPr>
          <a:xfrm>
            <a:off x="990600" y="3429000"/>
            <a:ext cx="4168159" cy="3130287"/>
          </a:xfrm>
          <a:prstGeom prst="rect">
            <a:avLst/>
          </a:prstGeom>
        </p:spPr>
      </p:pic>
      <p:sp>
        <p:nvSpPr>
          <p:cNvPr id="7" name="TextBox 6">
            <a:extLst>
              <a:ext uri="{FF2B5EF4-FFF2-40B4-BE49-F238E27FC236}">
                <a16:creationId xmlns:a16="http://schemas.microsoft.com/office/drawing/2014/main" id="{09EC4184-2334-E258-F2EC-C8AE361B691F}"/>
              </a:ext>
            </a:extLst>
          </p:cNvPr>
          <p:cNvSpPr txBox="1"/>
          <p:nvPr/>
        </p:nvSpPr>
        <p:spPr>
          <a:xfrm>
            <a:off x="5486400" y="4572000"/>
            <a:ext cx="1828800" cy="1200329"/>
          </a:xfrm>
          <a:prstGeom prst="rect">
            <a:avLst/>
          </a:prstGeom>
          <a:noFill/>
        </p:spPr>
        <p:txBody>
          <a:bodyPr wrap="square" rtlCol="0">
            <a:spAutoFit/>
          </a:bodyPr>
          <a:lstStyle/>
          <a:p>
            <a:r>
              <a:rPr lang="en-US" dirty="0"/>
              <a:t>This is the screen where you will post your message.   </a:t>
            </a:r>
          </a:p>
        </p:txBody>
      </p:sp>
    </p:spTree>
    <p:extLst>
      <p:ext uri="{BB962C8B-B14F-4D97-AF65-F5344CB8AC3E}">
        <p14:creationId xmlns:p14="http://schemas.microsoft.com/office/powerpoint/2010/main" val="1863819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 y="451512"/>
            <a:ext cx="6447501" cy="1377288"/>
          </a:xfrm>
        </p:spPr>
        <p:txBody>
          <a:bodyPr vert="horz" lIns="91440" tIns="45720" rIns="91440" bIns="45720" rtlCol="0" anchor="t">
            <a:normAutofit/>
          </a:bodyPr>
          <a:lstStyle/>
          <a:p>
            <a:r>
              <a:rPr lang="en-US" dirty="0"/>
              <a:t>What are common features in      chapter newsletters?</a:t>
            </a:r>
          </a:p>
        </p:txBody>
      </p:sp>
      <p:sp>
        <p:nvSpPr>
          <p:cNvPr id="3" name="Content Placeholder 2"/>
          <p:cNvSpPr>
            <a:spLocks noGrp="1"/>
          </p:cNvSpPr>
          <p:nvPr>
            <p:ph sz="half" idx="1"/>
          </p:nvPr>
        </p:nvSpPr>
        <p:spPr>
          <a:xfrm>
            <a:off x="1143000" y="2133599"/>
            <a:ext cx="6447500" cy="4114801"/>
          </a:xfrm>
        </p:spPr>
        <p:txBody>
          <a:bodyPr vert="horz" lIns="91440" tIns="45720" rIns="91440" bIns="45720" rtlCol="0">
            <a:normAutofit fontScale="77500" lnSpcReduction="20000"/>
          </a:bodyPr>
          <a:lstStyle/>
          <a:p>
            <a:pPr>
              <a:lnSpc>
                <a:spcPct val="90000"/>
              </a:lnSpc>
            </a:pPr>
            <a:r>
              <a:rPr lang="en-US" sz="2200" dirty="0"/>
              <a:t>Name of Chapter, Date and Location of Next Meeting</a:t>
            </a:r>
          </a:p>
          <a:p>
            <a:pPr>
              <a:lnSpc>
                <a:spcPct val="90000"/>
              </a:lnSpc>
            </a:pPr>
            <a:r>
              <a:rPr lang="en-US" sz="2200" dirty="0"/>
              <a:t>President’s column/message</a:t>
            </a:r>
          </a:p>
          <a:p>
            <a:pPr>
              <a:lnSpc>
                <a:spcPct val="90000"/>
              </a:lnSpc>
            </a:pPr>
            <a:r>
              <a:rPr lang="en-US" sz="2200" dirty="0"/>
              <a:t>Secretary’s report on last chapter meeting</a:t>
            </a:r>
          </a:p>
          <a:p>
            <a:pPr>
              <a:lnSpc>
                <a:spcPct val="90000"/>
              </a:lnSpc>
            </a:pPr>
            <a:r>
              <a:rPr lang="en-US" sz="2200" dirty="0"/>
              <a:t>Treasurer’s report</a:t>
            </a:r>
          </a:p>
          <a:p>
            <a:pPr>
              <a:lnSpc>
                <a:spcPct val="90000"/>
              </a:lnSpc>
            </a:pPr>
            <a:r>
              <a:rPr lang="en-US" sz="2200" dirty="0"/>
              <a:t>Program Details/Meeting Announcement) Upcoming Events (see next  page) </a:t>
            </a:r>
          </a:p>
          <a:p>
            <a:pPr>
              <a:lnSpc>
                <a:spcPct val="90000"/>
              </a:lnSpc>
            </a:pPr>
            <a:r>
              <a:rPr lang="en-US" sz="2200" dirty="0"/>
              <a:t>Committee reports: (Alzheimer’s, legislation, membership, etc. (optional)</a:t>
            </a:r>
          </a:p>
          <a:p>
            <a:pPr>
              <a:lnSpc>
                <a:spcPct val="90000"/>
              </a:lnSpc>
            </a:pPr>
            <a:r>
              <a:rPr lang="en-US" sz="2200" dirty="0"/>
              <a:t>Photos</a:t>
            </a:r>
          </a:p>
          <a:p>
            <a:pPr>
              <a:lnSpc>
                <a:spcPct val="90000"/>
              </a:lnSpc>
            </a:pPr>
            <a:r>
              <a:rPr lang="en-US" sz="2200" dirty="0"/>
              <a:t>Listing of New Members.   Names of deceased members.  </a:t>
            </a:r>
          </a:p>
          <a:p>
            <a:pPr>
              <a:lnSpc>
                <a:spcPct val="90000"/>
              </a:lnSpc>
            </a:pPr>
            <a:r>
              <a:rPr lang="en-US" sz="2200" dirty="0"/>
              <a:t>Recognition of Members (years as a member), etc. </a:t>
            </a:r>
          </a:p>
          <a:p>
            <a:pPr>
              <a:lnSpc>
                <a:spcPct val="90000"/>
              </a:lnSpc>
            </a:pPr>
            <a:r>
              <a:rPr lang="en-US" sz="2200" dirty="0"/>
              <a:t>Sunshine report/birthdays (optional)</a:t>
            </a:r>
          </a:p>
          <a:p>
            <a:pPr>
              <a:lnSpc>
                <a:spcPct val="90000"/>
              </a:lnSpc>
            </a:pPr>
            <a:r>
              <a:rPr lang="en-US" sz="2200" dirty="0"/>
              <a:t>News from NARFE headquarters (optional)</a:t>
            </a:r>
          </a:p>
          <a:p>
            <a:pPr>
              <a:lnSpc>
                <a:spcPct val="90000"/>
              </a:lnSpc>
            </a:pPr>
            <a:endParaRPr lang="en-US" sz="1000" dirty="0"/>
          </a:p>
        </p:txBody>
      </p:sp>
      <p:sp>
        <p:nvSpPr>
          <p:cNvPr id="5" name="Slide Number Placeholder 4">
            <a:extLst>
              <a:ext uri="{FF2B5EF4-FFF2-40B4-BE49-F238E27FC236}">
                <a16:creationId xmlns:a16="http://schemas.microsoft.com/office/drawing/2014/main" id="{CED2059D-FA6B-496E-B7B4-3AA1B248FD08}"/>
              </a:ext>
            </a:extLst>
          </p:cNvPr>
          <p:cNvSpPr>
            <a:spLocks noGrp="1"/>
          </p:cNvSpPr>
          <p:nvPr>
            <p:ph type="sldNum" sz="quarter" idx="12"/>
          </p:nvPr>
        </p:nvSpPr>
        <p:spPr/>
        <p:txBody>
          <a:bodyPr/>
          <a:lstStyle/>
          <a:p>
            <a:fld id="{6CE1E42D-90B8-4E04-8BB1-7303B394C85E}" type="slidenum">
              <a:rPr lang="en-US" smtClean="0"/>
              <a:pPr/>
              <a:t>16</a:t>
            </a:fld>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40F5-E992-4E11-CB8A-2C793A9C0E92}"/>
              </a:ext>
            </a:extLst>
          </p:cNvPr>
          <p:cNvSpPr>
            <a:spLocks noGrp="1"/>
          </p:cNvSpPr>
          <p:nvPr>
            <p:ph type="title"/>
          </p:nvPr>
        </p:nvSpPr>
        <p:spPr>
          <a:xfrm>
            <a:off x="381000" y="838200"/>
            <a:ext cx="7239000" cy="5029200"/>
          </a:xfrm>
        </p:spPr>
        <p:txBody>
          <a:bodyPr>
            <a:normAutofit fontScale="90000"/>
          </a:bodyPr>
          <a:lstStyle/>
          <a:p>
            <a:r>
              <a:rPr lang="en-US" dirty="0"/>
              <a:t>               </a:t>
            </a:r>
            <a:r>
              <a:rPr lang="en-US" dirty="0">
                <a:highlight>
                  <a:srgbClr val="FF0000"/>
                </a:highlight>
              </a:rPr>
              <a:t>COMING UP</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                  </a:t>
            </a:r>
            <a:r>
              <a:rPr lang="en-US" b="1" dirty="0"/>
              <a:t>COMING UP</a:t>
            </a:r>
            <a:br>
              <a:rPr lang="en-US" dirty="0"/>
            </a:br>
            <a:r>
              <a:rPr lang="en-US" sz="2000" b="1" u="sng" dirty="0">
                <a:solidFill>
                  <a:schemeClr val="tx1"/>
                </a:solidFill>
              </a:rPr>
              <a:t>September 9, 2025 </a:t>
            </a:r>
            <a:r>
              <a:rPr lang="en-US" sz="2000" dirty="0">
                <a:solidFill>
                  <a:schemeClr val="tx1"/>
                </a:solidFill>
              </a:rPr>
              <a:t>– Chapter 1116 (Vienna-Oakton) Chapter Meeting – 1 PM. Vienna Community Center (VCC), 120 Cherry Street, SE, Vienna, VA  22180 – Guest speaker – Linda Colbert, Mayor of Vienna.  For info, call Chapter President Kathy Arpa at 703-205-9041.</a:t>
            </a:r>
            <a:br>
              <a:rPr lang="en-US" sz="2000" dirty="0">
                <a:solidFill>
                  <a:schemeClr val="tx1"/>
                </a:solidFill>
              </a:rPr>
            </a:br>
            <a:br>
              <a:rPr lang="en-US" sz="2000" dirty="0">
                <a:solidFill>
                  <a:schemeClr val="tx1"/>
                </a:solidFill>
              </a:rPr>
            </a:br>
            <a:r>
              <a:rPr lang="en-US" sz="2000" dirty="0">
                <a:solidFill>
                  <a:schemeClr val="tx1"/>
                </a:solidFill>
              </a:rPr>
              <a:t>October 14 – Chapter Meeting – 1 PM. - VCC, Guest speaker - VFN President Deborah Fisk </a:t>
            </a:r>
            <a:br>
              <a:rPr lang="en-US" sz="2000" dirty="0">
                <a:solidFill>
                  <a:schemeClr val="tx1"/>
                </a:solidFill>
              </a:rPr>
            </a:br>
            <a:br>
              <a:rPr lang="en-US" sz="2000" dirty="0">
                <a:solidFill>
                  <a:schemeClr val="tx1"/>
                </a:solidFill>
              </a:rPr>
            </a:br>
            <a:r>
              <a:rPr lang="en-US" sz="2000" dirty="0">
                <a:solidFill>
                  <a:schemeClr val="tx1"/>
                </a:solidFill>
              </a:rPr>
              <a:t>November 11 – Chapter Meeting – 1 PM. – VCC – Guest speaker – Michele Johnson, Blue Cross and Blue Shield representative  </a:t>
            </a:r>
            <a:br>
              <a:rPr lang="en-US" sz="2000" dirty="0">
                <a:solidFill>
                  <a:schemeClr val="tx1"/>
                </a:solidFill>
              </a:rPr>
            </a:br>
            <a:br>
              <a:rPr lang="en-US" sz="2000" dirty="0">
                <a:solidFill>
                  <a:schemeClr val="tx1"/>
                </a:solidFill>
              </a:rPr>
            </a:br>
            <a:r>
              <a:rPr lang="en-US" sz="2000" dirty="0">
                <a:solidFill>
                  <a:schemeClr val="tx1"/>
                </a:solidFill>
              </a:rPr>
              <a:t>December 9 – Holiday Party.   Look for details in November Newsletter.  </a:t>
            </a:r>
          </a:p>
        </p:txBody>
      </p:sp>
      <p:sp>
        <p:nvSpPr>
          <p:cNvPr id="4" name="Slide Number Placeholder 3">
            <a:extLst>
              <a:ext uri="{FF2B5EF4-FFF2-40B4-BE49-F238E27FC236}">
                <a16:creationId xmlns:a16="http://schemas.microsoft.com/office/drawing/2014/main" id="{085FA759-096E-6699-64E1-025436DB630C}"/>
              </a:ext>
            </a:extLst>
          </p:cNvPr>
          <p:cNvSpPr>
            <a:spLocks noGrp="1"/>
          </p:cNvSpPr>
          <p:nvPr>
            <p:ph type="sldNum" sz="quarter" idx="12"/>
          </p:nvPr>
        </p:nvSpPr>
        <p:spPr/>
        <p:txBody>
          <a:bodyPr/>
          <a:lstStyle/>
          <a:p>
            <a:fld id="{6CE1E42D-90B8-4E04-8BB1-7303B394C85E}" type="slidenum">
              <a:rPr lang="en-US" smtClean="0"/>
              <a:pPr/>
              <a:t>17</a:t>
            </a:fld>
            <a:endParaRPr lang="en-US" dirty="0"/>
          </a:p>
        </p:txBody>
      </p:sp>
    </p:spTree>
    <p:extLst>
      <p:ext uri="{BB962C8B-B14F-4D97-AF65-F5344CB8AC3E}">
        <p14:creationId xmlns:p14="http://schemas.microsoft.com/office/powerpoint/2010/main" val="3188856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D0A2A-9CB6-72FC-A48D-B95DB064C2BD}"/>
              </a:ext>
            </a:extLst>
          </p:cNvPr>
          <p:cNvSpPr>
            <a:spLocks noGrp="1"/>
          </p:cNvSpPr>
          <p:nvPr>
            <p:ph type="sldNum" sz="quarter" idx="12"/>
          </p:nvPr>
        </p:nvSpPr>
        <p:spPr/>
        <p:txBody>
          <a:bodyPr/>
          <a:lstStyle/>
          <a:p>
            <a:fld id="{6CE1E42D-90B8-4E04-8BB1-7303B394C85E}" type="slidenum">
              <a:rPr lang="en-US" smtClean="0"/>
              <a:pPr/>
              <a:t>18</a:t>
            </a:fld>
            <a:endParaRPr lang="en-US" dirty="0"/>
          </a:p>
        </p:txBody>
      </p:sp>
      <p:sp>
        <p:nvSpPr>
          <p:cNvPr id="4" name="TextBox 3">
            <a:extLst>
              <a:ext uri="{FF2B5EF4-FFF2-40B4-BE49-F238E27FC236}">
                <a16:creationId xmlns:a16="http://schemas.microsoft.com/office/drawing/2014/main" id="{329FCD44-B225-F933-8B20-416028CD2196}"/>
              </a:ext>
            </a:extLst>
          </p:cNvPr>
          <p:cNvSpPr txBox="1"/>
          <p:nvPr/>
        </p:nvSpPr>
        <p:spPr>
          <a:xfrm>
            <a:off x="304800" y="2358219"/>
            <a:ext cx="7848600" cy="2677656"/>
          </a:xfrm>
          <a:prstGeom prst="rect">
            <a:avLst/>
          </a:prstGeom>
          <a:noFill/>
        </p:spPr>
        <p:txBody>
          <a:bodyPr wrap="square">
            <a:spAutoFit/>
          </a:bodyPr>
          <a:lstStyle/>
          <a:p>
            <a:r>
              <a:rPr lang="en-US" sz="2800" dirty="0"/>
              <a:t>Feature the activities and accomplishments of your members. </a:t>
            </a:r>
          </a:p>
          <a:p>
            <a:endParaRPr lang="en-US" sz="2800" dirty="0"/>
          </a:p>
          <a:p>
            <a:r>
              <a:rPr lang="en-US" sz="2800" dirty="0"/>
              <a:t>Members will be more likely to read the newsletter after they have seen their name featured. </a:t>
            </a:r>
          </a:p>
        </p:txBody>
      </p:sp>
    </p:spTree>
    <p:extLst>
      <p:ext uri="{BB962C8B-B14F-4D97-AF65-F5344CB8AC3E}">
        <p14:creationId xmlns:p14="http://schemas.microsoft.com/office/powerpoint/2010/main" val="1838529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80249-B887-132E-A321-112F9B64B7C6}"/>
              </a:ext>
            </a:extLst>
          </p:cNvPr>
          <p:cNvSpPr>
            <a:spLocks noGrp="1"/>
          </p:cNvSpPr>
          <p:nvPr>
            <p:ph type="title"/>
          </p:nvPr>
        </p:nvSpPr>
        <p:spPr>
          <a:xfrm>
            <a:off x="609600" y="451512"/>
            <a:ext cx="6347714" cy="1320800"/>
          </a:xfrm>
        </p:spPr>
        <p:txBody>
          <a:bodyPr>
            <a:normAutofit fontScale="90000"/>
          </a:bodyPr>
          <a:lstStyle/>
          <a:p>
            <a:r>
              <a:rPr lang="en-US" dirty="0">
                <a:solidFill>
                  <a:srgbClr val="C00000"/>
                </a:solidFill>
              </a:rPr>
              <a:t>NARFE CHAPTER 1116 MEMBER               CELEBRATES 100</a:t>
            </a:r>
            <a:r>
              <a:rPr lang="en-US" baseline="30000" dirty="0">
                <a:solidFill>
                  <a:srgbClr val="C00000"/>
                </a:solidFill>
              </a:rPr>
              <a:t>th</a:t>
            </a:r>
            <a:r>
              <a:rPr lang="en-US" dirty="0">
                <a:solidFill>
                  <a:srgbClr val="C00000"/>
                </a:solidFill>
              </a:rPr>
              <a:t> BIRTHDAY</a:t>
            </a:r>
            <a:br>
              <a:rPr lang="en-US" dirty="0">
                <a:solidFill>
                  <a:srgbClr val="C00000"/>
                </a:solidFill>
              </a:rPr>
            </a:br>
            <a:br>
              <a:rPr lang="en-US" dirty="0">
                <a:solidFill>
                  <a:srgbClr val="C00000"/>
                </a:solidFill>
              </a:rPr>
            </a:br>
            <a:r>
              <a:rPr lang="en-US" sz="2200" b="1" dirty="0"/>
              <a:t>Shirley Martin celebrated her 100</a:t>
            </a:r>
            <a:r>
              <a:rPr lang="en-US" sz="2200" b="1" baseline="30000" dirty="0"/>
              <a:t>th</a:t>
            </a:r>
            <a:r>
              <a:rPr lang="en-US" sz="2200" b="1" dirty="0"/>
              <a:t> birthday on July 12 with family and friends.   Kathy Arpa, Chapter President, presented her with a letter signed by National President Bill Shackelford congratulating her on her 100</a:t>
            </a:r>
            <a:r>
              <a:rPr lang="en-US" sz="2200" b="1" baseline="30000" dirty="0"/>
              <a:t>th</a:t>
            </a:r>
            <a:r>
              <a:rPr lang="en-US" sz="2200" b="1" dirty="0"/>
              <a:t> birthday</a:t>
            </a:r>
            <a:r>
              <a:rPr lang="en-US" sz="2200" dirty="0"/>
              <a:t>.  </a:t>
            </a:r>
          </a:p>
        </p:txBody>
      </p:sp>
      <p:sp>
        <p:nvSpPr>
          <p:cNvPr id="3" name="Slide Number Placeholder 2">
            <a:extLst>
              <a:ext uri="{FF2B5EF4-FFF2-40B4-BE49-F238E27FC236}">
                <a16:creationId xmlns:a16="http://schemas.microsoft.com/office/drawing/2014/main" id="{2B7998BD-31CE-3191-561B-B49B47F4F2DD}"/>
              </a:ext>
            </a:extLst>
          </p:cNvPr>
          <p:cNvSpPr>
            <a:spLocks noGrp="1"/>
          </p:cNvSpPr>
          <p:nvPr>
            <p:ph type="sldNum" sz="quarter" idx="12"/>
          </p:nvPr>
        </p:nvSpPr>
        <p:spPr/>
        <p:txBody>
          <a:bodyPr/>
          <a:lstStyle/>
          <a:p>
            <a:fld id="{6CE1E42D-90B8-4E04-8BB1-7303B394C85E}" type="slidenum">
              <a:rPr lang="en-US" smtClean="0"/>
              <a:pPr/>
              <a:t>19</a:t>
            </a:fld>
            <a:endParaRPr lang="en-US" dirty="0"/>
          </a:p>
        </p:txBody>
      </p:sp>
      <p:pic>
        <p:nvPicPr>
          <p:cNvPr id="4" name="Picture 3">
            <a:extLst>
              <a:ext uri="{FF2B5EF4-FFF2-40B4-BE49-F238E27FC236}">
                <a16:creationId xmlns:a16="http://schemas.microsoft.com/office/drawing/2014/main" id="{59F216F5-5CFC-A716-C609-BF6AC580468D}"/>
              </a:ext>
            </a:extLst>
          </p:cNvPr>
          <p:cNvPicPr>
            <a:picLocks noChangeAspect="1"/>
          </p:cNvPicPr>
          <p:nvPr/>
        </p:nvPicPr>
        <p:blipFill>
          <a:blip r:embed="rId2"/>
          <a:stretch>
            <a:fillRect/>
          </a:stretch>
        </p:blipFill>
        <p:spPr>
          <a:xfrm>
            <a:off x="3124200" y="3670894"/>
            <a:ext cx="1605983" cy="28295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5418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550A-5DA3-5127-4E13-46A9AECB2328}"/>
              </a:ext>
            </a:extLst>
          </p:cNvPr>
          <p:cNvSpPr>
            <a:spLocks noGrp="1"/>
          </p:cNvSpPr>
          <p:nvPr>
            <p:ph type="title"/>
          </p:nvPr>
        </p:nvSpPr>
        <p:spPr/>
        <p:txBody>
          <a:bodyPr>
            <a:normAutofit fontScale="90000"/>
          </a:bodyPr>
          <a:lstStyle/>
          <a:p>
            <a:r>
              <a:rPr lang="en-US" dirty="0">
                <a:solidFill>
                  <a:srgbClr val="FF0000"/>
                </a:solidFill>
              </a:rPr>
              <a:t>WHAT OFFICERS ARE NECESSARY TO HAVE A NARFE CHAPTER?</a:t>
            </a:r>
            <a:br>
              <a:rPr lang="en-US" dirty="0">
                <a:solidFill>
                  <a:srgbClr val="FF0000"/>
                </a:solidFill>
              </a:rPr>
            </a:br>
            <a:br>
              <a:rPr lang="en-US" dirty="0">
                <a:solidFill>
                  <a:srgbClr val="FF0000"/>
                </a:solidFill>
              </a:rPr>
            </a:br>
            <a:r>
              <a:rPr lang="en-US" dirty="0">
                <a:solidFill>
                  <a:srgbClr val="FF0000"/>
                </a:solidFill>
              </a:rPr>
              <a:t>There must be a President and Secretary. Many Chapters have members doing multiple jobs.   For example, vice president and legislation.   </a:t>
            </a:r>
            <a:br>
              <a:rPr lang="en-US" dirty="0">
                <a:solidFill>
                  <a:srgbClr val="FF0000"/>
                </a:solidFill>
              </a:rPr>
            </a:br>
            <a:r>
              <a:rPr lang="en-US" dirty="0">
                <a:solidFill>
                  <a:srgbClr val="FF0000"/>
                </a:solidFill>
              </a:rPr>
              <a:t>One position that is equally important is the Newsletter Editor.   </a:t>
            </a:r>
            <a:br>
              <a:rPr lang="en-US" dirty="0">
                <a:solidFill>
                  <a:srgbClr val="FF0000"/>
                </a:solidFill>
              </a:rPr>
            </a:br>
            <a:endParaRPr lang="en-US" dirty="0">
              <a:solidFill>
                <a:srgbClr val="FF0000"/>
              </a:solidFill>
            </a:endParaRPr>
          </a:p>
        </p:txBody>
      </p:sp>
      <p:sp>
        <p:nvSpPr>
          <p:cNvPr id="3" name="Slide Number Placeholder 2">
            <a:extLst>
              <a:ext uri="{FF2B5EF4-FFF2-40B4-BE49-F238E27FC236}">
                <a16:creationId xmlns:a16="http://schemas.microsoft.com/office/drawing/2014/main" id="{802B1D1E-2B6C-9FDB-02A9-369BFD3BF667}"/>
              </a:ext>
            </a:extLst>
          </p:cNvPr>
          <p:cNvSpPr>
            <a:spLocks noGrp="1"/>
          </p:cNvSpPr>
          <p:nvPr>
            <p:ph type="sldNum" sz="quarter" idx="12"/>
          </p:nvPr>
        </p:nvSpPr>
        <p:spPr/>
        <p:txBody>
          <a:bodyPr/>
          <a:lstStyle/>
          <a:p>
            <a:fld id="{6CE1E42D-90B8-4E04-8BB1-7303B394C85E}" type="slidenum">
              <a:rPr lang="en-US" smtClean="0"/>
              <a:pPr/>
              <a:t>2</a:t>
            </a:fld>
            <a:endParaRPr lang="en-US" dirty="0"/>
          </a:p>
        </p:txBody>
      </p:sp>
    </p:spTree>
    <p:extLst>
      <p:ext uri="{BB962C8B-B14F-4D97-AF65-F5344CB8AC3E}">
        <p14:creationId xmlns:p14="http://schemas.microsoft.com/office/powerpoint/2010/main" val="361857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371601"/>
            <a:ext cx="7162800" cy="1600199"/>
          </a:xfrm>
        </p:spPr>
        <p:txBody>
          <a:bodyPr>
            <a:normAutofit fontScale="90000"/>
          </a:bodyPr>
          <a:lstStyle/>
          <a:p>
            <a:r>
              <a:rPr lang="en-US" dirty="0"/>
              <a:t>Graphics are important!</a:t>
            </a:r>
          </a:p>
        </p:txBody>
      </p:sp>
      <p:sp>
        <p:nvSpPr>
          <p:cNvPr id="3" name="Subtitle 2"/>
          <p:cNvSpPr>
            <a:spLocks noGrp="1"/>
          </p:cNvSpPr>
          <p:nvPr>
            <p:ph type="subTitle" idx="1"/>
          </p:nvPr>
        </p:nvSpPr>
        <p:spPr>
          <a:xfrm>
            <a:off x="1371600" y="3048000"/>
            <a:ext cx="6400800" cy="1828800"/>
          </a:xfrm>
        </p:spPr>
        <p:txBody>
          <a:bodyPr>
            <a:noAutofit/>
          </a:bodyPr>
          <a:lstStyle/>
          <a:p>
            <a:pPr algn="l"/>
            <a:r>
              <a:rPr lang="en-US" sz="2800" dirty="0">
                <a:solidFill>
                  <a:srgbClr val="C00000"/>
                </a:solidFill>
              </a:rPr>
              <a:t>Photographs and clipart make the newsletter more pleasing to the eye. </a:t>
            </a:r>
          </a:p>
          <a:p>
            <a:pPr algn="l"/>
            <a:r>
              <a:rPr lang="en-US" sz="2800" dirty="0">
                <a:solidFill>
                  <a:srgbClr val="C00000"/>
                </a:solidFill>
              </a:rPr>
              <a:t>Solid pages of reading tend to be overlooked.    </a:t>
            </a:r>
          </a:p>
          <a:p>
            <a:pPr algn="l"/>
            <a:r>
              <a:rPr lang="en-US" sz="2800" dirty="0">
                <a:solidFill>
                  <a:srgbClr val="C00000"/>
                </a:solidFill>
              </a:rPr>
              <a:t>Do you want pictures in color or black and white?   See samples on next pages.  </a:t>
            </a:r>
          </a:p>
        </p:txBody>
      </p:sp>
      <p:sp>
        <p:nvSpPr>
          <p:cNvPr id="4" name="Slide Number Placeholder 3">
            <a:extLst>
              <a:ext uri="{FF2B5EF4-FFF2-40B4-BE49-F238E27FC236}">
                <a16:creationId xmlns:a16="http://schemas.microsoft.com/office/drawing/2014/main" id="{5E807B5C-C3D1-4723-9197-CF7AF8A7BC78}"/>
              </a:ext>
            </a:extLst>
          </p:cNvPr>
          <p:cNvSpPr>
            <a:spLocks noGrp="1"/>
          </p:cNvSpPr>
          <p:nvPr>
            <p:ph type="sldNum" sz="quarter" idx="12"/>
          </p:nvPr>
        </p:nvSpPr>
        <p:spPr/>
        <p:txBody>
          <a:bodyPr/>
          <a:lstStyle/>
          <a:p>
            <a:fld id="{6CE1E42D-90B8-4E04-8BB1-7303B394C85E}" type="slidenum">
              <a:rPr lang="en-US" smtClean="0"/>
              <a:pPr/>
              <a:t>20</a:t>
            </a:fld>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2400" y="2667000"/>
            <a:ext cx="1600200" cy="1200329"/>
          </a:xfrm>
          <a:prstGeom prst="rect">
            <a:avLst/>
          </a:prstGeom>
          <a:noFill/>
        </p:spPr>
        <p:txBody>
          <a:bodyPr wrap="square" rtlCol="0">
            <a:spAutoFit/>
          </a:bodyPr>
          <a:lstStyle/>
          <a:p>
            <a:endParaRPr lang="en-US" dirty="0"/>
          </a:p>
          <a:p>
            <a:endParaRPr lang="en-US" dirty="0"/>
          </a:p>
          <a:p>
            <a:r>
              <a:rPr lang="en-US" dirty="0"/>
              <a:t>Color vs. black &amp; white</a:t>
            </a:r>
          </a:p>
        </p:txBody>
      </p:sp>
      <p:pic>
        <p:nvPicPr>
          <p:cNvPr id="1026" name="Picture 2" descr="C:\Users\Kathy\AppData\Local\Microsoft\Windows\INetCache\IE\Q7N012ET\tropical-palm-trees-1488219121QzR[1].jpg"/>
          <p:cNvPicPr>
            <a:picLocks noChangeAspect="1" noChangeArrowheads="1"/>
          </p:cNvPicPr>
          <p:nvPr/>
        </p:nvPicPr>
        <p:blipFill>
          <a:blip r:embed="rId2" cstate="print"/>
          <a:srcRect/>
          <a:stretch>
            <a:fillRect/>
          </a:stretch>
        </p:blipFill>
        <p:spPr bwMode="auto">
          <a:xfrm>
            <a:off x="1211709" y="3277521"/>
            <a:ext cx="188595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C:\Users\Kathy\AppData\Local\Microsoft\Windows\INetCache\IE\Q7N012ET\tropical-palm-trees-1488219121QzR[1].jpg"/>
          <p:cNvPicPr>
            <a:picLocks noChangeAspect="1" noChangeArrowheads="1"/>
          </p:cNvPicPr>
          <p:nvPr/>
        </p:nvPicPr>
        <p:blipFill>
          <a:blip r:embed="rId2" cstate="print">
            <a:grayscl/>
          </a:blip>
          <a:srcRect/>
          <a:stretch>
            <a:fillRect/>
          </a:stretch>
        </p:blipFill>
        <p:spPr bwMode="auto">
          <a:xfrm>
            <a:off x="5103368" y="3277521"/>
            <a:ext cx="1885950"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30" name="Picture 6" descr="C:\Users\Kathy\AppData\Local\Microsoft\Windows\INetCache\IE\BHLH2APS\United_States_flag_waving_icon.svg[1].png"/>
          <p:cNvPicPr>
            <a:picLocks noChangeAspect="1" noChangeArrowheads="1"/>
          </p:cNvPicPr>
          <p:nvPr/>
        </p:nvPicPr>
        <p:blipFill>
          <a:blip r:embed="rId3" cstate="print"/>
          <a:srcRect/>
          <a:stretch>
            <a:fillRect/>
          </a:stretch>
        </p:blipFill>
        <p:spPr bwMode="auto">
          <a:xfrm>
            <a:off x="228600" y="424091"/>
            <a:ext cx="3886200" cy="2434948"/>
          </a:xfrm>
          <a:prstGeom prst="rect">
            <a:avLst/>
          </a:prstGeom>
          <a:noFill/>
        </p:spPr>
      </p:pic>
      <p:pic>
        <p:nvPicPr>
          <p:cNvPr id="11" name="Picture 6" descr="C:\Users\Kathy\AppData\Local\Microsoft\Windows\INetCache\IE\BHLH2APS\United_States_flag_waving_icon.svg[1].png"/>
          <p:cNvPicPr>
            <a:picLocks noChangeAspect="1" noChangeArrowheads="1"/>
          </p:cNvPicPr>
          <p:nvPr/>
        </p:nvPicPr>
        <p:blipFill>
          <a:blip r:embed="rId3" cstate="print">
            <a:grayscl/>
          </a:blip>
          <a:srcRect/>
          <a:stretch>
            <a:fillRect/>
          </a:stretch>
        </p:blipFill>
        <p:spPr bwMode="auto">
          <a:xfrm>
            <a:off x="3924300" y="638939"/>
            <a:ext cx="3543300" cy="2220100"/>
          </a:xfrm>
          <a:prstGeom prst="rect">
            <a:avLst/>
          </a:prstGeom>
          <a:noFill/>
        </p:spPr>
      </p:pic>
      <p:sp>
        <p:nvSpPr>
          <p:cNvPr id="2" name="Slide Number Placeholder 1">
            <a:extLst>
              <a:ext uri="{FF2B5EF4-FFF2-40B4-BE49-F238E27FC236}">
                <a16:creationId xmlns:a16="http://schemas.microsoft.com/office/drawing/2014/main" id="{00D70BBB-7D34-4654-BB34-4B99319A8EC6}"/>
              </a:ext>
            </a:extLst>
          </p:cNvPr>
          <p:cNvSpPr>
            <a:spLocks noGrp="1"/>
          </p:cNvSpPr>
          <p:nvPr>
            <p:ph type="sldNum" sz="quarter" idx="12"/>
          </p:nvPr>
        </p:nvSpPr>
        <p:spPr/>
        <p:txBody>
          <a:bodyPr/>
          <a:lstStyle/>
          <a:p>
            <a:fld id="{6CE1E42D-90B8-4E04-8BB1-7303B394C85E}"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6FEC97-06FD-4677-B59C-3F524A488B35}"/>
              </a:ext>
            </a:extLst>
          </p:cNvPr>
          <p:cNvSpPr txBox="1"/>
          <p:nvPr/>
        </p:nvSpPr>
        <p:spPr>
          <a:xfrm>
            <a:off x="2303016" y="3108793"/>
            <a:ext cx="4589754" cy="369332"/>
          </a:xfrm>
          <a:prstGeom prst="rect">
            <a:avLst/>
          </a:prstGeom>
          <a:noFill/>
        </p:spPr>
        <p:txBody>
          <a:bodyPr wrap="square">
            <a:spAutoFit/>
          </a:bodyPr>
          <a:lstStyle/>
          <a:p>
            <a:pPr algn="ctr"/>
            <a:r>
              <a:rPr lang="en-US" dirty="0"/>
              <a:t>Bill Shackelford, NARFE President</a:t>
            </a:r>
          </a:p>
        </p:txBody>
      </p:sp>
      <p:sp>
        <p:nvSpPr>
          <p:cNvPr id="9" name="TextBox 8">
            <a:extLst>
              <a:ext uri="{FF2B5EF4-FFF2-40B4-BE49-F238E27FC236}">
                <a16:creationId xmlns:a16="http://schemas.microsoft.com/office/drawing/2014/main" id="{461B9E96-A430-44CC-A63F-6DE9156AAA0E}"/>
              </a:ext>
            </a:extLst>
          </p:cNvPr>
          <p:cNvSpPr txBox="1"/>
          <p:nvPr/>
        </p:nvSpPr>
        <p:spPr>
          <a:xfrm>
            <a:off x="2438400" y="5867400"/>
            <a:ext cx="2971800" cy="646331"/>
          </a:xfrm>
          <a:prstGeom prst="rect">
            <a:avLst/>
          </a:prstGeom>
          <a:noFill/>
        </p:spPr>
        <p:txBody>
          <a:bodyPr wrap="square" rtlCol="0">
            <a:spAutoFit/>
          </a:bodyPr>
          <a:lstStyle/>
          <a:p>
            <a:pPr algn="ctr"/>
            <a:r>
              <a:rPr lang="en-US" dirty="0"/>
              <a:t>    Robert Allen, Region X Vice President  </a:t>
            </a:r>
          </a:p>
        </p:txBody>
      </p:sp>
      <p:sp>
        <p:nvSpPr>
          <p:cNvPr id="2" name="Slide Number Placeholder 1">
            <a:extLst>
              <a:ext uri="{FF2B5EF4-FFF2-40B4-BE49-F238E27FC236}">
                <a16:creationId xmlns:a16="http://schemas.microsoft.com/office/drawing/2014/main" id="{77AD4CEF-693B-4F72-9109-F4E85EB4A38F}"/>
              </a:ext>
            </a:extLst>
          </p:cNvPr>
          <p:cNvSpPr>
            <a:spLocks noGrp="1"/>
          </p:cNvSpPr>
          <p:nvPr>
            <p:ph type="sldNum" sz="quarter" idx="12"/>
          </p:nvPr>
        </p:nvSpPr>
        <p:spPr/>
        <p:txBody>
          <a:bodyPr/>
          <a:lstStyle/>
          <a:p>
            <a:fld id="{6CE1E42D-90B8-4E04-8BB1-7303B394C85E}" type="slidenum">
              <a:rPr lang="en-US" smtClean="0"/>
              <a:pPr/>
              <a:t>22</a:t>
            </a:fld>
            <a:endParaRPr lang="en-US" dirty="0"/>
          </a:p>
        </p:txBody>
      </p:sp>
      <p:pic>
        <p:nvPicPr>
          <p:cNvPr id="5" name="Picture 4">
            <a:extLst>
              <a:ext uri="{FF2B5EF4-FFF2-40B4-BE49-F238E27FC236}">
                <a16:creationId xmlns:a16="http://schemas.microsoft.com/office/drawing/2014/main" id="{C8A3F86F-8157-DB37-20EA-4BA11C9DC414}"/>
              </a:ext>
            </a:extLst>
          </p:cNvPr>
          <p:cNvPicPr>
            <a:picLocks noChangeAspect="1"/>
          </p:cNvPicPr>
          <p:nvPr/>
        </p:nvPicPr>
        <p:blipFill>
          <a:blip r:embed="rId2"/>
          <a:stretch>
            <a:fillRect/>
          </a:stretch>
        </p:blipFill>
        <p:spPr>
          <a:xfrm>
            <a:off x="912366" y="771440"/>
            <a:ext cx="2625315" cy="196813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a:extLst>
              <a:ext uri="{FF2B5EF4-FFF2-40B4-BE49-F238E27FC236}">
                <a16:creationId xmlns:a16="http://schemas.microsoft.com/office/drawing/2014/main" id="{D6EEE01E-747E-97B3-47C7-8AAAC65704A2}"/>
              </a:ext>
            </a:extLst>
          </p:cNvPr>
          <p:cNvPicPr>
            <a:picLocks noChangeAspect="1"/>
          </p:cNvPicPr>
          <p:nvPr/>
        </p:nvPicPr>
        <p:blipFill>
          <a:blip r:embed="rId3"/>
          <a:srcRect r="12821"/>
          <a:stretch/>
        </p:blipFill>
        <p:spPr>
          <a:xfrm>
            <a:off x="3562262" y="3600730"/>
            <a:ext cx="2077101" cy="2067051"/>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162FB8AB-6312-5DB6-FF55-CE2652D03DB4}"/>
              </a:ext>
            </a:extLst>
          </p:cNvPr>
          <p:cNvPicPr>
            <a:picLocks noChangeAspect="1"/>
          </p:cNvPicPr>
          <p:nvPr/>
        </p:nvPicPr>
        <p:blipFill>
          <a:blip r:embed="rId4"/>
          <a:stretch>
            <a:fillRect/>
          </a:stretch>
        </p:blipFill>
        <p:spPr>
          <a:xfrm>
            <a:off x="381000" y="3600730"/>
            <a:ext cx="2801008" cy="1864307"/>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a:extLst>
              <a:ext uri="{FF2B5EF4-FFF2-40B4-BE49-F238E27FC236}">
                <a16:creationId xmlns:a16="http://schemas.microsoft.com/office/drawing/2014/main" id="{CE01351C-1462-F3AA-7ABD-9C14BCD4B074}"/>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4126218" y="771440"/>
            <a:ext cx="2625315" cy="1968130"/>
          </a:xfrm>
          <a:prstGeom prst="rect">
            <a:avLst/>
          </a:prstGeom>
          <a:ln w="88900" cap="sq" cmpd="thickThin">
            <a:solidFill>
              <a:srgbClr val="000000"/>
            </a:solidFill>
            <a:prstDash val="solid"/>
            <a:miter lim="800000"/>
          </a:ln>
          <a:effectLst>
            <a:innerShdw blurRad="76200">
              <a:srgbClr val="000000"/>
            </a:innerShdw>
          </a:effectLst>
        </p:spPr>
      </p:pic>
      <p:pic>
        <p:nvPicPr>
          <p:cNvPr id="13" name="Picture 12">
            <a:extLst>
              <a:ext uri="{FF2B5EF4-FFF2-40B4-BE49-F238E27FC236}">
                <a16:creationId xmlns:a16="http://schemas.microsoft.com/office/drawing/2014/main" id="{65C592AA-9AE7-106A-B076-18F71BDB0D79}"/>
              </a:ext>
            </a:extLst>
          </p:cNvPr>
          <p:cNvPicPr>
            <a:picLocks noChangeAspect="1"/>
          </p:cNvPicPr>
          <p:nvPr/>
        </p:nvPicPr>
        <p:blipFill>
          <a:blip r:embed="rId7">
            <a:duotone>
              <a:prstClr val="black"/>
              <a:srgbClr val="D9C3A5">
                <a:tint val="50000"/>
                <a:satMod val="180000"/>
              </a:srgbClr>
            </a:duotone>
          </a:blip>
          <a:stretch>
            <a:fillRect/>
          </a:stretch>
        </p:blipFill>
        <p:spPr>
          <a:xfrm>
            <a:off x="5826408" y="3485499"/>
            <a:ext cx="2261812" cy="2249619"/>
          </a:xfrm>
          <a:prstGeom prst="rect">
            <a:avLst/>
          </a:prstGeom>
        </p:spPr>
      </p:pic>
    </p:spTree>
    <p:extLst>
      <p:ext uri="{BB962C8B-B14F-4D97-AF65-F5344CB8AC3E}">
        <p14:creationId xmlns:p14="http://schemas.microsoft.com/office/powerpoint/2010/main" val="805870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BC0DE-16DC-406C-9FBF-4702C428EEF3}"/>
              </a:ext>
            </a:extLst>
          </p:cNvPr>
          <p:cNvSpPr>
            <a:spLocks noGrp="1"/>
          </p:cNvSpPr>
          <p:nvPr>
            <p:ph type="title"/>
          </p:nvPr>
        </p:nvSpPr>
        <p:spPr>
          <a:xfrm>
            <a:off x="609599" y="381000"/>
            <a:ext cx="6347714" cy="1549400"/>
          </a:xfrm>
        </p:spPr>
        <p:txBody>
          <a:bodyPr>
            <a:noAutofit/>
          </a:bodyPr>
          <a:lstStyle/>
          <a:p>
            <a:r>
              <a:rPr lang="en-US" sz="2800" b="1" dirty="0"/>
              <a:t>If you are planning to have the newsletter printed for mailing, be aware that graphics and pictures in color do not print well in black and white.  </a:t>
            </a:r>
            <a:br>
              <a:rPr lang="en-US" sz="2800" b="1" dirty="0"/>
            </a:br>
            <a:br>
              <a:rPr lang="en-US" sz="2800" b="1" dirty="0"/>
            </a:br>
            <a:r>
              <a:rPr lang="en-US" sz="2800" b="1" dirty="0"/>
              <a:t>It is better to make two versions of the newsletter and mail the one with black and white graphics  and make one with graphics in color to send on FEDHub, email or post on the VFN website.   </a:t>
            </a:r>
          </a:p>
        </p:txBody>
      </p:sp>
      <p:sp>
        <p:nvSpPr>
          <p:cNvPr id="5" name="Slide Number Placeholder 4">
            <a:extLst>
              <a:ext uri="{FF2B5EF4-FFF2-40B4-BE49-F238E27FC236}">
                <a16:creationId xmlns:a16="http://schemas.microsoft.com/office/drawing/2014/main" id="{EA4768FB-4AAF-44B7-8454-CFA29D4FB194}"/>
              </a:ext>
            </a:extLst>
          </p:cNvPr>
          <p:cNvSpPr>
            <a:spLocks noGrp="1"/>
          </p:cNvSpPr>
          <p:nvPr>
            <p:ph type="sldNum" sz="quarter" idx="12"/>
          </p:nvPr>
        </p:nvSpPr>
        <p:spPr/>
        <p:txBody>
          <a:bodyPr/>
          <a:lstStyle/>
          <a:p>
            <a:fld id="{6CE1E42D-90B8-4E04-8BB1-7303B394C85E}" type="slidenum">
              <a:rPr lang="en-US" smtClean="0"/>
              <a:pPr/>
              <a:t>23</a:t>
            </a:fld>
            <a:endParaRPr lang="en-US" dirty="0"/>
          </a:p>
        </p:txBody>
      </p:sp>
      <p:pic>
        <p:nvPicPr>
          <p:cNvPr id="3" name="Picture 2">
            <a:extLst>
              <a:ext uri="{FF2B5EF4-FFF2-40B4-BE49-F238E27FC236}">
                <a16:creationId xmlns:a16="http://schemas.microsoft.com/office/drawing/2014/main" id="{2C04A9F1-7790-46C5-AE83-FA84585363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2887" y="2133600"/>
            <a:ext cx="1038225" cy="809625"/>
          </a:xfrm>
          <a:prstGeom prst="rect">
            <a:avLst/>
          </a:prstGeom>
          <a:noFill/>
          <a:ln>
            <a:noFill/>
          </a:ln>
        </p:spPr>
      </p:pic>
      <p:pic>
        <p:nvPicPr>
          <p:cNvPr id="4" name="Picture 3">
            <a:extLst>
              <a:ext uri="{FF2B5EF4-FFF2-40B4-BE49-F238E27FC236}">
                <a16:creationId xmlns:a16="http://schemas.microsoft.com/office/drawing/2014/main" id="{E20FBCC6-DAA5-478A-8F73-2ABCE9F8ABCB}"/>
              </a:ext>
            </a:extLst>
          </p:cNvPr>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953000" y="2133599"/>
            <a:ext cx="908224" cy="809625"/>
          </a:xfrm>
          <a:prstGeom prst="rect">
            <a:avLst/>
          </a:prstGeom>
          <a:noFill/>
          <a:ln>
            <a:noFill/>
          </a:ln>
        </p:spPr>
      </p:pic>
    </p:spTree>
    <p:extLst>
      <p:ext uri="{BB962C8B-B14F-4D97-AF65-F5344CB8AC3E}">
        <p14:creationId xmlns:p14="http://schemas.microsoft.com/office/powerpoint/2010/main" val="2183857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13BD8D-66ED-934D-BB00-15D6A9F7C4BF}"/>
              </a:ext>
            </a:extLst>
          </p:cNvPr>
          <p:cNvSpPr>
            <a:spLocks noGrp="1"/>
          </p:cNvSpPr>
          <p:nvPr>
            <p:ph type="sldNum" sz="quarter" idx="12"/>
          </p:nvPr>
        </p:nvSpPr>
        <p:spPr/>
        <p:txBody>
          <a:bodyPr/>
          <a:lstStyle/>
          <a:p>
            <a:fld id="{6CE1E42D-90B8-4E04-8BB1-7303B394C85E}" type="slidenum">
              <a:rPr lang="en-US" smtClean="0"/>
              <a:pPr/>
              <a:t>24</a:t>
            </a:fld>
            <a:endParaRPr lang="en-US" dirty="0"/>
          </a:p>
        </p:txBody>
      </p:sp>
      <p:pic>
        <p:nvPicPr>
          <p:cNvPr id="3" name="Picture 2">
            <a:extLst>
              <a:ext uri="{FF2B5EF4-FFF2-40B4-BE49-F238E27FC236}">
                <a16:creationId xmlns:a16="http://schemas.microsoft.com/office/drawing/2014/main" id="{0D57BC2B-BBDE-D5BE-255A-0537763D499B}"/>
              </a:ext>
            </a:extLst>
          </p:cNvPr>
          <p:cNvPicPr>
            <a:picLocks noChangeAspect="1"/>
          </p:cNvPicPr>
          <p:nvPr/>
        </p:nvPicPr>
        <p:blipFill>
          <a:blip r:embed="rId2"/>
          <a:stretch>
            <a:fillRect/>
          </a:stretch>
        </p:blipFill>
        <p:spPr>
          <a:xfrm>
            <a:off x="401053" y="457875"/>
            <a:ext cx="2565953" cy="3351449"/>
          </a:xfrm>
          <a:prstGeom prst="rect">
            <a:avLst/>
          </a:prstGeom>
        </p:spPr>
      </p:pic>
      <p:pic>
        <p:nvPicPr>
          <p:cNvPr id="4" name="Picture 3">
            <a:extLst>
              <a:ext uri="{FF2B5EF4-FFF2-40B4-BE49-F238E27FC236}">
                <a16:creationId xmlns:a16="http://schemas.microsoft.com/office/drawing/2014/main" id="{8B7FB5CD-B393-AC41-52D3-8526D3EA5E2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6237" t="19376" b="25937"/>
          <a:stretch/>
        </p:blipFill>
        <p:spPr bwMode="auto">
          <a:xfrm>
            <a:off x="3429000" y="466437"/>
            <a:ext cx="3354710" cy="2603139"/>
          </a:xfrm>
          <a:prstGeom prst="rect">
            <a:avLst/>
          </a:prstGeom>
          <a:ln w="88900" cap="sq" cmpd="thickThin">
            <a:solidFill>
              <a:srgbClr val="000000"/>
            </a:solidFill>
            <a:prstDash val="solid"/>
            <a:miter lim="800000"/>
          </a:ln>
          <a:effectLst>
            <a:innerShdw blurRad="76200">
              <a:srgbClr val="000000"/>
            </a:inn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BFEA5C-2032-B553-0FE8-6C624D7D861E}"/>
              </a:ext>
            </a:extLst>
          </p:cNvPr>
          <p:cNvPicPr>
            <a:picLocks noChangeAspect="1"/>
          </p:cNvPicPr>
          <p:nvPr/>
        </p:nvPicPr>
        <p:blipFill>
          <a:blip r:embed="rId5"/>
          <a:stretch>
            <a:fillRect/>
          </a:stretch>
        </p:blipFill>
        <p:spPr>
          <a:xfrm>
            <a:off x="3581400" y="3429000"/>
            <a:ext cx="3534709" cy="2782643"/>
          </a:xfrm>
          <a:prstGeom prst="rect">
            <a:avLst/>
          </a:prstGeom>
        </p:spPr>
      </p:pic>
      <p:sp>
        <p:nvSpPr>
          <p:cNvPr id="6" name="TextBox 5">
            <a:extLst>
              <a:ext uri="{FF2B5EF4-FFF2-40B4-BE49-F238E27FC236}">
                <a16:creationId xmlns:a16="http://schemas.microsoft.com/office/drawing/2014/main" id="{38DB15F2-8353-11D7-FE59-46EA5205B908}"/>
              </a:ext>
            </a:extLst>
          </p:cNvPr>
          <p:cNvSpPr txBox="1"/>
          <p:nvPr/>
        </p:nvSpPr>
        <p:spPr>
          <a:xfrm>
            <a:off x="457200" y="4724400"/>
            <a:ext cx="2819400" cy="2031325"/>
          </a:xfrm>
          <a:prstGeom prst="rect">
            <a:avLst/>
          </a:prstGeom>
          <a:noFill/>
        </p:spPr>
        <p:txBody>
          <a:bodyPr wrap="square" rtlCol="0">
            <a:spAutoFit/>
          </a:bodyPr>
          <a:lstStyle/>
          <a:p>
            <a:r>
              <a:rPr lang="en-US" dirty="0"/>
              <a:t>Passing the gavel</a:t>
            </a:r>
          </a:p>
          <a:p>
            <a:r>
              <a:rPr lang="en-US" dirty="0"/>
              <a:t>Frances Boatman to new VFN President Debbie Fisk – July 28, 2025</a:t>
            </a:r>
          </a:p>
          <a:p>
            <a:endParaRPr lang="en-US" dirty="0"/>
          </a:p>
          <a:p>
            <a:r>
              <a:rPr lang="en-US" dirty="0"/>
              <a:t>Cropped in color.  See the difference.  </a:t>
            </a:r>
          </a:p>
        </p:txBody>
      </p:sp>
    </p:spTree>
    <p:extLst>
      <p:ext uri="{BB962C8B-B14F-4D97-AF65-F5344CB8AC3E}">
        <p14:creationId xmlns:p14="http://schemas.microsoft.com/office/powerpoint/2010/main" val="1186141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2CE9AA-32F8-ABC0-0C35-3A53FAF1168A}"/>
              </a:ext>
            </a:extLst>
          </p:cNvPr>
          <p:cNvSpPr>
            <a:spLocks noGrp="1"/>
          </p:cNvSpPr>
          <p:nvPr>
            <p:ph type="sldNum" sz="quarter" idx="12"/>
          </p:nvPr>
        </p:nvSpPr>
        <p:spPr/>
        <p:txBody>
          <a:bodyPr/>
          <a:lstStyle/>
          <a:p>
            <a:fld id="{6CE1E42D-90B8-4E04-8BB1-7303B394C85E}" type="slidenum">
              <a:rPr lang="en-US" smtClean="0"/>
              <a:pPr/>
              <a:t>25</a:t>
            </a:fld>
            <a:endParaRPr lang="en-US" dirty="0"/>
          </a:p>
        </p:txBody>
      </p:sp>
      <p:pic>
        <p:nvPicPr>
          <p:cNvPr id="6" name="Picture 5" descr="A person and person standing in a room&#10;&#10;Description automatically generated">
            <a:extLst>
              <a:ext uri="{FF2B5EF4-FFF2-40B4-BE49-F238E27FC236}">
                <a16:creationId xmlns:a16="http://schemas.microsoft.com/office/drawing/2014/main" id="{B6374D1C-87FA-19B7-E0F3-642325588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1161" y="469326"/>
            <a:ext cx="3759812" cy="2502474"/>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descr="A person and person standing in a room&#10;&#10;Description automatically generated">
            <a:extLst>
              <a:ext uri="{FF2B5EF4-FFF2-40B4-BE49-F238E27FC236}">
                <a16:creationId xmlns:a16="http://schemas.microsoft.com/office/drawing/2014/main" id="{CDDE9F2F-39BA-0F75-498D-691E3EEB75F8}"/>
              </a:ext>
            </a:extLst>
          </p:cNvPr>
          <p:cNvPicPr>
            <a:picLocks noChangeAspect="1"/>
          </p:cNvPicPr>
          <p:nvPr/>
        </p:nvPicPr>
        <p:blipFill>
          <a:blip r:embed="rId3" cstate="print">
            <a:extLst>
              <a:ext uri="{28A0092B-C50C-407E-A947-70E740481C1C}">
                <a14:useLocalDpi xmlns:a14="http://schemas.microsoft.com/office/drawing/2010/main" val="0"/>
              </a:ext>
            </a:extLst>
          </a:blip>
          <a:srcRect l="21499" t="13714" r="30952" b="2014"/>
          <a:stretch/>
        </p:blipFill>
        <p:spPr>
          <a:xfrm>
            <a:off x="914400" y="4000907"/>
            <a:ext cx="1981200" cy="233709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A person and person standing in a room&#10;&#10;Description automatically generated">
            <a:extLst>
              <a:ext uri="{FF2B5EF4-FFF2-40B4-BE49-F238E27FC236}">
                <a16:creationId xmlns:a16="http://schemas.microsoft.com/office/drawing/2014/main" id="{FBFEE56D-F134-6BC9-8F22-5C00753D726A}"/>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1499" t="13714" r="30952" b="2014"/>
          <a:stretch/>
        </p:blipFill>
        <p:spPr>
          <a:xfrm>
            <a:off x="4177584" y="3889615"/>
            <a:ext cx="2133600" cy="2516873"/>
          </a:xfrm>
          <a:prstGeom prst="rect">
            <a:avLst/>
          </a:prstGeom>
          <a:ln w="88900" cap="sq" cmpd="thickThin">
            <a:solidFill>
              <a:srgbClr val="000000"/>
            </a:solidFill>
            <a:prstDash val="solid"/>
            <a:miter lim="800000"/>
          </a:ln>
          <a:effectLst>
            <a:innerShdw blurRad="76200">
              <a:srgbClr val="000000"/>
            </a:innerShdw>
          </a:effectLst>
        </p:spPr>
      </p:pic>
      <p:sp>
        <p:nvSpPr>
          <p:cNvPr id="10" name="TextBox 9">
            <a:extLst>
              <a:ext uri="{FF2B5EF4-FFF2-40B4-BE49-F238E27FC236}">
                <a16:creationId xmlns:a16="http://schemas.microsoft.com/office/drawing/2014/main" id="{02DCD6DF-65E4-7DE3-E32C-D0D45DC75CCF}"/>
              </a:ext>
            </a:extLst>
          </p:cNvPr>
          <p:cNvSpPr txBox="1"/>
          <p:nvPr/>
        </p:nvSpPr>
        <p:spPr>
          <a:xfrm>
            <a:off x="2362200" y="3429000"/>
            <a:ext cx="6870764" cy="369332"/>
          </a:xfrm>
          <a:prstGeom prst="rect">
            <a:avLst/>
          </a:prstGeom>
          <a:noFill/>
        </p:spPr>
        <p:txBody>
          <a:bodyPr wrap="square" rtlCol="0">
            <a:spAutoFit/>
          </a:bodyPr>
          <a:lstStyle/>
          <a:p>
            <a:r>
              <a:rPr lang="en-US" dirty="0"/>
              <a:t>Donna Shackelford and Ted Pasek  </a:t>
            </a:r>
          </a:p>
        </p:txBody>
      </p:sp>
      <p:sp>
        <p:nvSpPr>
          <p:cNvPr id="11" name="TextBox 10">
            <a:extLst>
              <a:ext uri="{FF2B5EF4-FFF2-40B4-BE49-F238E27FC236}">
                <a16:creationId xmlns:a16="http://schemas.microsoft.com/office/drawing/2014/main" id="{CBEC7545-9668-212C-A3D2-ADF9A92FDE9A}"/>
              </a:ext>
            </a:extLst>
          </p:cNvPr>
          <p:cNvSpPr txBox="1"/>
          <p:nvPr/>
        </p:nvSpPr>
        <p:spPr>
          <a:xfrm>
            <a:off x="1143000" y="6406488"/>
            <a:ext cx="5947806" cy="369332"/>
          </a:xfrm>
          <a:prstGeom prst="rect">
            <a:avLst/>
          </a:prstGeom>
          <a:noFill/>
        </p:spPr>
        <p:txBody>
          <a:bodyPr wrap="square" rtlCol="0">
            <a:spAutoFit/>
          </a:bodyPr>
          <a:lstStyle/>
          <a:p>
            <a:r>
              <a:rPr lang="en-US" dirty="0"/>
              <a:t>Cropped in color         Cropped in black and white </a:t>
            </a:r>
          </a:p>
        </p:txBody>
      </p:sp>
    </p:spTree>
    <p:extLst>
      <p:ext uri="{BB962C8B-B14F-4D97-AF65-F5344CB8AC3E}">
        <p14:creationId xmlns:p14="http://schemas.microsoft.com/office/powerpoint/2010/main" val="556731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3258-40EC-D684-DA74-2D8D0CDEE4BD}"/>
              </a:ext>
            </a:extLst>
          </p:cNvPr>
          <p:cNvSpPr>
            <a:spLocks noGrp="1"/>
          </p:cNvSpPr>
          <p:nvPr>
            <p:ph type="title"/>
          </p:nvPr>
        </p:nvSpPr>
        <p:spPr/>
        <p:txBody>
          <a:bodyPr>
            <a:normAutofit fontScale="90000"/>
          </a:bodyPr>
          <a:lstStyle/>
          <a:p>
            <a:r>
              <a:rPr lang="en-US" dirty="0"/>
              <a:t>I WILL NOW SHOW YOU HOW TO CROP PICTURES (WORD DOCUMENT)</a:t>
            </a:r>
          </a:p>
        </p:txBody>
      </p:sp>
      <p:sp>
        <p:nvSpPr>
          <p:cNvPr id="4" name="Slide Number Placeholder 3">
            <a:extLst>
              <a:ext uri="{FF2B5EF4-FFF2-40B4-BE49-F238E27FC236}">
                <a16:creationId xmlns:a16="http://schemas.microsoft.com/office/drawing/2014/main" id="{CA47A6BE-C64F-21CE-A7A3-E3CC468F6B34}"/>
              </a:ext>
            </a:extLst>
          </p:cNvPr>
          <p:cNvSpPr>
            <a:spLocks noGrp="1"/>
          </p:cNvSpPr>
          <p:nvPr>
            <p:ph type="sldNum" sz="quarter" idx="12"/>
          </p:nvPr>
        </p:nvSpPr>
        <p:spPr/>
        <p:txBody>
          <a:bodyPr/>
          <a:lstStyle/>
          <a:p>
            <a:fld id="{6CE1E42D-90B8-4E04-8BB1-7303B394C85E}" type="slidenum">
              <a:rPr lang="en-US" smtClean="0"/>
              <a:pPr/>
              <a:t>26</a:t>
            </a:fld>
            <a:endParaRPr lang="en-US" dirty="0"/>
          </a:p>
        </p:txBody>
      </p:sp>
    </p:spTree>
    <p:extLst>
      <p:ext uri="{BB962C8B-B14F-4D97-AF65-F5344CB8AC3E}">
        <p14:creationId xmlns:p14="http://schemas.microsoft.com/office/powerpoint/2010/main" val="2665203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609600"/>
          </a:xfrm>
        </p:spPr>
        <p:txBody>
          <a:bodyPr>
            <a:normAutofit fontScale="90000"/>
          </a:bodyPr>
          <a:lstStyle/>
          <a:p>
            <a:pPr algn="l"/>
            <a:br>
              <a:rPr lang="en-US" sz="6700" dirty="0"/>
            </a:br>
            <a:br>
              <a:rPr lang="en-US" sz="6700" dirty="0"/>
            </a:br>
            <a:r>
              <a:rPr lang="en-US" sz="6700" dirty="0"/>
              <a:t>Reminders and Deadlines </a:t>
            </a:r>
            <a:br>
              <a:rPr lang="en-US" dirty="0"/>
            </a:br>
            <a:endParaRPr lang="en-US" dirty="0"/>
          </a:p>
        </p:txBody>
      </p:sp>
      <p:sp>
        <p:nvSpPr>
          <p:cNvPr id="3" name="Subtitle 2"/>
          <p:cNvSpPr>
            <a:spLocks noGrp="1"/>
          </p:cNvSpPr>
          <p:nvPr>
            <p:ph type="subTitle" idx="1"/>
          </p:nvPr>
        </p:nvSpPr>
        <p:spPr>
          <a:xfrm>
            <a:off x="1066800" y="2819400"/>
            <a:ext cx="6781800" cy="3587088"/>
          </a:xfrm>
        </p:spPr>
        <p:txBody>
          <a:bodyPr>
            <a:normAutofit fontScale="85000" lnSpcReduction="10000"/>
          </a:bodyPr>
          <a:lstStyle/>
          <a:p>
            <a:pPr algn="l"/>
            <a:endParaRPr lang="en-US" b="1" dirty="0"/>
          </a:p>
          <a:p>
            <a:pPr algn="l"/>
            <a:endParaRPr lang="en-US" b="1" dirty="0"/>
          </a:p>
          <a:p>
            <a:pPr algn="l"/>
            <a:r>
              <a:rPr lang="en-US" sz="1900" b="1" dirty="0"/>
              <a:t>Example:  </a:t>
            </a:r>
          </a:p>
          <a:p>
            <a:pPr algn="l"/>
            <a:r>
              <a:rPr lang="en-US" sz="1900" b="1" dirty="0"/>
              <a:t>August 10 • Resend reminder note to those submitting with deadline restated </a:t>
            </a:r>
          </a:p>
          <a:p>
            <a:pPr algn="l"/>
            <a:r>
              <a:rPr lang="en-US" sz="1900" b="1" dirty="0"/>
              <a:t>August 20 – Deadline for articles to Editor</a:t>
            </a:r>
          </a:p>
          <a:p>
            <a:pPr algn="l"/>
            <a:r>
              <a:rPr lang="en-US" sz="1900" b="1" dirty="0"/>
              <a:t>August 25 • Newsletter proofed, edited, and ready to go to print </a:t>
            </a:r>
          </a:p>
          <a:p>
            <a:pPr algn="l"/>
            <a:r>
              <a:rPr lang="en-US" sz="1900" b="1" dirty="0"/>
              <a:t>August 26 – Newsletter mailed to members not on email (optional)   </a:t>
            </a:r>
          </a:p>
          <a:p>
            <a:pPr algn="l"/>
            <a:r>
              <a:rPr lang="en-US" sz="1900" b="1" dirty="0"/>
              <a:t>August 30 – Newsletter posted to VFN website and/or distributed via FedHub Community.  </a:t>
            </a:r>
          </a:p>
          <a:p>
            <a:pPr algn="l"/>
            <a:endParaRPr lang="en-US" b="1" dirty="0"/>
          </a:p>
          <a:p>
            <a:pPr algn="l"/>
            <a:endParaRPr lang="en-US" b="1" dirty="0"/>
          </a:p>
          <a:p>
            <a:pPr algn="l"/>
            <a:endParaRPr lang="en-US" b="1" dirty="0"/>
          </a:p>
          <a:p>
            <a:pPr algn="l"/>
            <a:endParaRPr lang="en-US" b="1" dirty="0"/>
          </a:p>
          <a:p>
            <a:pPr algn="l"/>
            <a:endParaRPr lang="en-US" b="1" dirty="0"/>
          </a:p>
        </p:txBody>
      </p:sp>
      <p:sp>
        <p:nvSpPr>
          <p:cNvPr id="4" name="Slide Number Placeholder 3">
            <a:extLst>
              <a:ext uri="{FF2B5EF4-FFF2-40B4-BE49-F238E27FC236}">
                <a16:creationId xmlns:a16="http://schemas.microsoft.com/office/drawing/2014/main" id="{48832F8D-011E-49DE-9E8A-2D1FD0E0217B}"/>
              </a:ext>
            </a:extLst>
          </p:cNvPr>
          <p:cNvSpPr>
            <a:spLocks noGrp="1"/>
          </p:cNvSpPr>
          <p:nvPr>
            <p:ph type="sldNum" sz="quarter" idx="12"/>
          </p:nvPr>
        </p:nvSpPr>
        <p:spPr/>
        <p:txBody>
          <a:bodyPr/>
          <a:lstStyle/>
          <a:p>
            <a:fld id="{6CE1E42D-90B8-4E04-8BB1-7303B394C85E}" type="slidenum">
              <a:rPr lang="en-US" smtClean="0"/>
              <a:pPr/>
              <a:t>27</a:t>
            </a:fld>
            <a:endParaRPr lang="en-US" dirty="0"/>
          </a:p>
        </p:txBody>
      </p:sp>
      <p:pic>
        <p:nvPicPr>
          <p:cNvPr id="4098" name="Picture 2" descr="C:\Users\Kathy\AppData\Local\Microsoft\Windows\INetCache\IE\G53MC9UO\deadline_clock[1].jpg"/>
          <p:cNvPicPr>
            <a:picLocks noChangeAspect="1" noChangeArrowheads="1"/>
          </p:cNvPicPr>
          <p:nvPr/>
        </p:nvPicPr>
        <p:blipFill>
          <a:blip r:embed="rId2" cstate="print"/>
          <a:srcRect/>
          <a:stretch>
            <a:fillRect/>
          </a:stretch>
        </p:blipFill>
        <p:spPr bwMode="auto">
          <a:xfrm>
            <a:off x="756249" y="2282495"/>
            <a:ext cx="1618330" cy="1073810"/>
          </a:xfrm>
          <a:prstGeom prst="rect">
            <a:avLst/>
          </a:prstGeom>
          <a:noFill/>
        </p:spPr>
      </p:pic>
      <p:pic>
        <p:nvPicPr>
          <p:cNvPr id="6" name="Picture 5" descr="Top view of a calendar with a red pen on top">
            <a:extLst>
              <a:ext uri="{FF2B5EF4-FFF2-40B4-BE49-F238E27FC236}">
                <a16:creationId xmlns:a16="http://schemas.microsoft.com/office/drawing/2014/main" id="{89ED0810-E50E-010C-84CF-EE292DF6A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64185"/>
            <a:ext cx="2538573" cy="167040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8BF06-F053-422F-86CE-74C26B8E129E}"/>
              </a:ext>
            </a:extLst>
          </p:cNvPr>
          <p:cNvSpPr>
            <a:spLocks noGrp="1"/>
          </p:cNvSpPr>
          <p:nvPr>
            <p:ph type="title"/>
          </p:nvPr>
        </p:nvSpPr>
        <p:spPr>
          <a:xfrm>
            <a:off x="3505200" y="2022841"/>
            <a:ext cx="3886200" cy="1787159"/>
          </a:xfrm>
        </p:spPr>
        <p:txBody>
          <a:bodyPr vert="horz" lIns="91440" tIns="45720" rIns="91440" bIns="45720" rtlCol="0" anchor="b">
            <a:normAutofit fontScale="90000"/>
          </a:bodyPr>
          <a:lstStyle/>
          <a:p>
            <a:r>
              <a:rPr lang="en-US" sz="4600" kern="1200" dirty="0">
                <a:solidFill>
                  <a:schemeClr val="accent1"/>
                </a:solidFill>
                <a:latin typeface="+mj-lt"/>
                <a:ea typeface="+mj-ea"/>
                <a:cs typeface="+mj-cs"/>
              </a:rPr>
              <a:t>IMPORTANT NARFE WEBSITES</a:t>
            </a:r>
          </a:p>
        </p:txBody>
      </p:sp>
      <p:sp>
        <p:nvSpPr>
          <p:cNvPr id="3" name="Text Placeholder 2">
            <a:extLst>
              <a:ext uri="{FF2B5EF4-FFF2-40B4-BE49-F238E27FC236}">
                <a16:creationId xmlns:a16="http://schemas.microsoft.com/office/drawing/2014/main" id="{EEDC67CB-D9B9-4F40-82C8-5F4BE21F8409}"/>
              </a:ext>
            </a:extLst>
          </p:cNvPr>
          <p:cNvSpPr>
            <a:spLocks noGrp="1"/>
          </p:cNvSpPr>
          <p:nvPr>
            <p:ph type="body" idx="1"/>
          </p:nvPr>
        </p:nvSpPr>
        <p:spPr>
          <a:xfrm>
            <a:off x="533400" y="3990430"/>
            <a:ext cx="7543800" cy="1551354"/>
          </a:xfrm>
        </p:spPr>
        <p:txBody>
          <a:bodyPr vert="horz" lIns="91440" tIns="45720" rIns="91440" bIns="45720" rtlCol="0" anchor="t">
            <a:normAutofit fontScale="25000" lnSpcReduction="20000"/>
          </a:bodyPr>
          <a:lstStyle/>
          <a:p>
            <a:pPr>
              <a:lnSpc>
                <a:spcPct val="90000"/>
              </a:lnSpc>
            </a:pPr>
            <a:r>
              <a:rPr lang="en-US" sz="9600" dirty="0"/>
              <a:t>NARFE Headquarters   www.narfe.org</a:t>
            </a:r>
          </a:p>
          <a:p>
            <a:pPr>
              <a:lnSpc>
                <a:spcPct val="90000"/>
              </a:lnSpc>
            </a:pPr>
            <a:r>
              <a:rPr lang="en-US" sz="9600" dirty="0"/>
              <a:t>Virginia Federation of NARFE   </a:t>
            </a:r>
            <a:r>
              <a:rPr lang="en-US" sz="9600" dirty="0">
                <a:hlinkClick r:id="rId2"/>
              </a:rPr>
              <a:t>www.vanarfe.org</a:t>
            </a:r>
            <a:endParaRPr lang="en-US" sz="9600" dirty="0"/>
          </a:p>
          <a:p>
            <a:pPr>
              <a:lnSpc>
                <a:spcPct val="90000"/>
              </a:lnSpc>
            </a:pPr>
            <a:endParaRPr lang="en-US" sz="9600" dirty="0"/>
          </a:p>
          <a:p>
            <a:pPr>
              <a:lnSpc>
                <a:spcPct val="90000"/>
              </a:lnSpc>
            </a:pPr>
            <a:r>
              <a:rPr lang="en-US" sz="9600" dirty="0"/>
              <a:t>SAVE FILES PERIODICALLY ON A SSD CARD.  If your computer crashes or gets hacked, you can retrieve your old files.   </a:t>
            </a:r>
            <a:r>
              <a:rPr lang="en-US" sz="9600" dirty="0">
                <a:solidFill>
                  <a:srgbClr val="FF0000"/>
                </a:solidFill>
              </a:rPr>
              <a:t>This is a message from Stan Palen, VFN Webmaster.  </a:t>
            </a:r>
          </a:p>
          <a:p>
            <a:pPr>
              <a:lnSpc>
                <a:spcPct val="90000"/>
              </a:lnSpc>
            </a:pPr>
            <a:endParaRPr lang="en-US" sz="9600" dirty="0"/>
          </a:p>
          <a:p>
            <a:pPr>
              <a:lnSpc>
                <a:spcPct val="90000"/>
              </a:lnSpc>
            </a:pPr>
            <a:endParaRPr lang="en-US" sz="1400" dirty="0"/>
          </a:p>
        </p:txBody>
      </p:sp>
      <p:sp>
        <p:nvSpPr>
          <p:cNvPr id="4" name="Slide Number Placeholder 3">
            <a:extLst>
              <a:ext uri="{FF2B5EF4-FFF2-40B4-BE49-F238E27FC236}">
                <a16:creationId xmlns:a16="http://schemas.microsoft.com/office/drawing/2014/main" id="{E52E7283-0A49-446B-AF96-FB665517AB89}"/>
              </a:ext>
            </a:extLst>
          </p:cNvPr>
          <p:cNvSpPr>
            <a:spLocks noGrp="1"/>
          </p:cNvSpPr>
          <p:nvPr>
            <p:ph type="sldNum" sz="quarter" idx="12"/>
          </p:nvPr>
        </p:nvSpPr>
        <p:spPr/>
        <p:txBody>
          <a:bodyPr/>
          <a:lstStyle/>
          <a:p>
            <a:fld id="{6CE1E42D-90B8-4E04-8BB1-7303B394C85E}" type="slidenum">
              <a:rPr lang="en-US" smtClean="0"/>
              <a:pPr/>
              <a:t>28</a:t>
            </a:fld>
            <a:endParaRPr lang="en-US" dirty="0"/>
          </a:p>
        </p:txBody>
      </p:sp>
      <p:pic>
        <p:nvPicPr>
          <p:cNvPr id="20" name="Picture 19">
            <a:extLst>
              <a:ext uri="{FF2B5EF4-FFF2-40B4-BE49-F238E27FC236}">
                <a16:creationId xmlns:a16="http://schemas.microsoft.com/office/drawing/2014/main" id="{0657B44D-FFF6-4F2E-ABDB-5CE08B5C6C5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487166" y="195209"/>
            <a:ext cx="2824269" cy="2824269"/>
          </a:xfrm>
          <a:prstGeom prst="rect">
            <a:avLst/>
          </a:prstGeom>
          <a:noFill/>
        </p:spPr>
      </p:pic>
      <p:sp>
        <p:nvSpPr>
          <p:cNvPr id="5" name="TextBox 4">
            <a:extLst>
              <a:ext uri="{FF2B5EF4-FFF2-40B4-BE49-F238E27FC236}">
                <a16:creationId xmlns:a16="http://schemas.microsoft.com/office/drawing/2014/main" id="{2A105EAE-1098-4D94-B0C2-B02EEDE59ACF}"/>
              </a:ext>
            </a:extLst>
          </p:cNvPr>
          <p:cNvSpPr txBox="1"/>
          <p:nvPr/>
        </p:nvSpPr>
        <p:spPr>
          <a:xfrm>
            <a:off x="2704886" y="1191846"/>
            <a:ext cx="2781514" cy="830997"/>
          </a:xfrm>
          <a:prstGeom prst="rect">
            <a:avLst/>
          </a:prstGeom>
          <a:noFill/>
        </p:spPr>
        <p:txBody>
          <a:bodyPr wrap="square" rtlCol="0">
            <a:spAutoFit/>
          </a:bodyPr>
          <a:lstStyle/>
          <a:p>
            <a:pPr algn="ctr">
              <a:spcAft>
                <a:spcPts val="600"/>
              </a:spcAft>
            </a:pPr>
            <a:r>
              <a:rPr lang="en-US" sz="4800" dirty="0"/>
              <a:t>F.Y.I.</a:t>
            </a:r>
          </a:p>
        </p:txBody>
      </p:sp>
    </p:spTree>
    <p:extLst>
      <p:ext uri="{BB962C8B-B14F-4D97-AF65-F5344CB8AC3E}">
        <p14:creationId xmlns:p14="http://schemas.microsoft.com/office/powerpoint/2010/main" val="3664431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6B540D-8033-3DEA-D1BD-4C967B3C252E}"/>
              </a:ext>
            </a:extLst>
          </p:cNvPr>
          <p:cNvPicPr>
            <a:picLocks noChangeAspect="1"/>
          </p:cNvPicPr>
          <p:nvPr/>
        </p:nvPicPr>
        <p:blipFill>
          <a:blip r:embed="rId2"/>
          <a:stretch>
            <a:fillRect/>
          </a:stretch>
        </p:blipFill>
        <p:spPr>
          <a:xfrm>
            <a:off x="1752600" y="838200"/>
            <a:ext cx="4290313" cy="4290313"/>
          </a:xfrm>
          <a:prstGeom prst="rect">
            <a:avLst/>
          </a:prstGeom>
        </p:spPr>
      </p:pic>
      <p:sp>
        <p:nvSpPr>
          <p:cNvPr id="3" name="Slide Number Placeholder 2">
            <a:extLst>
              <a:ext uri="{FF2B5EF4-FFF2-40B4-BE49-F238E27FC236}">
                <a16:creationId xmlns:a16="http://schemas.microsoft.com/office/drawing/2014/main" id="{61A91B2C-964A-CFFF-67FC-CCA578201266}"/>
              </a:ext>
            </a:extLst>
          </p:cNvPr>
          <p:cNvSpPr>
            <a:spLocks noGrp="1"/>
          </p:cNvSpPr>
          <p:nvPr>
            <p:ph type="sldNum" sz="quarter" idx="12"/>
          </p:nvPr>
        </p:nvSpPr>
        <p:spPr/>
        <p:txBody>
          <a:bodyPr/>
          <a:lstStyle/>
          <a:p>
            <a:fld id="{6CE1E42D-90B8-4E04-8BB1-7303B394C85E}" type="slidenum">
              <a:rPr lang="en-US" smtClean="0"/>
              <a:pPr/>
              <a:t>29</a:t>
            </a:fld>
            <a:endParaRPr lang="en-US" dirty="0"/>
          </a:p>
        </p:txBody>
      </p:sp>
      <p:sp>
        <p:nvSpPr>
          <p:cNvPr id="5" name="TextBox 4">
            <a:extLst>
              <a:ext uri="{FF2B5EF4-FFF2-40B4-BE49-F238E27FC236}">
                <a16:creationId xmlns:a16="http://schemas.microsoft.com/office/drawing/2014/main" id="{E35D7029-7143-8D97-4288-71D1DE2C268D}"/>
              </a:ext>
            </a:extLst>
          </p:cNvPr>
          <p:cNvSpPr txBox="1"/>
          <p:nvPr/>
        </p:nvSpPr>
        <p:spPr>
          <a:xfrm>
            <a:off x="838200" y="5410200"/>
            <a:ext cx="6857999" cy="1200329"/>
          </a:xfrm>
          <a:prstGeom prst="rect">
            <a:avLst/>
          </a:prstGeom>
          <a:noFill/>
        </p:spPr>
        <p:txBody>
          <a:bodyPr wrap="square" rtlCol="0">
            <a:spAutoFit/>
          </a:bodyPr>
          <a:lstStyle/>
          <a:p>
            <a:r>
              <a:rPr lang="en-US" sz="2400" dirty="0">
                <a:latin typeface="Lucida Handwriting" panose="03010101010101010101" pitchFamily="66" charset="0"/>
              </a:rPr>
              <a:t>Special thanks to Ellie Long and Nancy </a:t>
            </a:r>
            <a:r>
              <a:rPr lang="en-US" sz="2400" dirty="0" err="1">
                <a:latin typeface="Lucida Handwriting" panose="03010101010101010101" pitchFamily="66" charset="0"/>
              </a:rPr>
              <a:t>Palmerino</a:t>
            </a:r>
            <a:r>
              <a:rPr lang="en-US" sz="2400" dirty="0">
                <a:latin typeface="Lucida Handwriting" panose="03010101010101010101" pitchFamily="66" charset="0"/>
              </a:rPr>
              <a:t> for their assistance in this presentation.  </a:t>
            </a:r>
          </a:p>
        </p:txBody>
      </p:sp>
    </p:spTree>
    <p:extLst>
      <p:ext uri="{BB962C8B-B14F-4D97-AF65-F5344CB8AC3E}">
        <p14:creationId xmlns:p14="http://schemas.microsoft.com/office/powerpoint/2010/main" val="933388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5128-E471-0C26-5F2E-50E578097586}"/>
              </a:ext>
            </a:extLst>
          </p:cNvPr>
          <p:cNvSpPr>
            <a:spLocks noGrp="1"/>
          </p:cNvSpPr>
          <p:nvPr>
            <p:ph type="title"/>
          </p:nvPr>
        </p:nvSpPr>
        <p:spPr/>
        <p:txBody>
          <a:bodyPr>
            <a:normAutofit fontScale="90000"/>
          </a:bodyPr>
          <a:lstStyle/>
          <a:p>
            <a:r>
              <a:rPr lang="en-US" sz="3100" b="1" dirty="0">
                <a:solidFill>
                  <a:srgbClr val="FF0000"/>
                </a:solidFill>
              </a:rPr>
              <a:t>TODAY WE WILL DISCUSS THE IMPORTANCE OF CHAPTER NEWSLETTERS. WE WILL SHOW YOU EXAMPLES OF NEWSLETTERS THAT ARE ON THE VFN WEBSITE.  </a:t>
            </a:r>
            <a:br>
              <a:rPr lang="en-US" sz="3100" b="1" dirty="0">
                <a:solidFill>
                  <a:srgbClr val="FF0000"/>
                </a:solidFill>
              </a:rPr>
            </a:br>
            <a:br>
              <a:rPr lang="en-US" sz="3100" b="1" dirty="0">
                <a:solidFill>
                  <a:srgbClr val="FF0000"/>
                </a:solidFill>
              </a:rPr>
            </a:br>
            <a:r>
              <a:rPr lang="en-US" sz="3100" b="1" dirty="0">
                <a:solidFill>
                  <a:srgbClr val="FF0000"/>
                </a:solidFill>
              </a:rPr>
              <a:t> THE POWERPOINT PRESENTATION WILL BE AVAILABLE AFTER THE MEETING BY CONTACTING ELLIE LONG AT  </a:t>
            </a:r>
            <a:r>
              <a:rPr kumimoji="0" lang="en-US" altLang="en-US" sz="4000" b="0" i="0" u="none" strike="noStrike" cap="none" normalizeH="0" baseline="0" dirty="0">
                <a:ln>
                  <a:noFill/>
                </a:ln>
                <a:solidFill>
                  <a:schemeClr val="tx1"/>
                </a:solidFill>
                <a:effectLst/>
                <a:latin typeface="Arial" panose="020B0604020202020204" pitchFamily="34" charset="0"/>
                <a:hlinkClick r:id="rId2">
                  <a:extLst>
                    <a:ext uri="{A12FA001-AC4F-418D-AE19-62706E023703}">
                      <ahyp:hlinkClr xmlns:ahyp="http://schemas.microsoft.com/office/drawing/2018/hyperlinkcolor" val="tx"/>
                    </a:ext>
                  </a:extLst>
                </a:hlinkClick>
              </a:rPr>
              <a:t>lalaw1986@gmail.com</a:t>
            </a:r>
            <a:r>
              <a:rPr kumimoji="0" lang="en-US" altLang="en-US" sz="4000" b="0" i="0" u="none" strike="noStrike" cap="none" normalizeH="0" baseline="0" dirty="0">
                <a:ln>
                  <a:noFill/>
                </a:ln>
                <a:solidFill>
                  <a:schemeClr val="tx1"/>
                </a:solidFill>
                <a:effectLst/>
                <a:latin typeface="Arial" panose="020B0604020202020204" pitchFamily="34" charset="0"/>
              </a:rPr>
              <a:t>  </a:t>
            </a:r>
            <a:r>
              <a:rPr lang="en-US" b="1" dirty="0">
                <a:solidFill>
                  <a:srgbClr val="FF0000"/>
                </a:solidFill>
              </a:rPr>
              <a:t> </a:t>
            </a:r>
            <a:endParaRPr lang="en-US" dirty="0"/>
          </a:p>
        </p:txBody>
      </p:sp>
      <p:sp>
        <p:nvSpPr>
          <p:cNvPr id="3" name="Slide Number Placeholder 2">
            <a:extLst>
              <a:ext uri="{FF2B5EF4-FFF2-40B4-BE49-F238E27FC236}">
                <a16:creationId xmlns:a16="http://schemas.microsoft.com/office/drawing/2014/main" id="{1EEA7348-81F2-72C2-019E-CA54C443A88B}"/>
              </a:ext>
            </a:extLst>
          </p:cNvPr>
          <p:cNvSpPr>
            <a:spLocks noGrp="1"/>
          </p:cNvSpPr>
          <p:nvPr>
            <p:ph type="sldNum" sz="quarter" idx="12"/>
          </p:nvPr>
        </p:nvSpPr>
        <p:spPr/>
        <p:txBody>
          <a:bodyPr/>
          <a:lstStyle/>
          <a:p>
            <a:fld id="{6CE1E42D-90B8-4E04-8BB1-7303B394C85E}" type="slidenum">
              <a:rPr lang="en-US" smtClean="0"/>
              <a:pPr/>
              <a:t>3</a:t>
            </a:fld>
            <a:endParaRPr lang="en-US" dirty="0"/>
          </a:p>
        </p:txBody>
      </p:sp>
    </p:spTree>
    <p:extLst>
      <p:ext uri="{BB962C8B-B14F-4D97-AF65-F5344CB8AC3E}">
        <p14:creationId xmlns:p14="http://schemas.microsoft.com/office/powerpoint/2010/main" val="2922059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FDFDE-FC03-6B7C-17BC-9C68B417A6E0}"/>
              </a:ext>
            </a:extLst>
          </p:cNvPr>
          <p:cNvSpPr>
            <a:spLocks noGrp="1"/>
          </p:cNvSpPr>
          <p:nvPr>
            <p:ph type="title"/>
          </p:nvPr>
        </p:nvSpPr>
        <p:spPr>
          <a:xfrm>
            <a:off x="609599" y="1905000"/>
            <a:ext cx="6347714" cy="2286000"/>
          </a:xfrm>
        </p:spPr>
        <p:txBody>
          <a:bodyPr>
            <a:normAutofit/>
          </a:bodyPr>
          <a:lstStyle/>
          <a:p>
            <a:pPr algn="ctr"/>
            <a:r>
              <a:rPr lang="en-US" sz="4400" dirty="0">
                <a:solidFill>
                  <a:srgbClr val="C00000"/>
                </a:solidFill>
              </a:rPr>
              <a:t>THANK YOU AGAIN FOR ATTENDING THIS PRESENTATION.  </a:t>
            </a:r>
          </a:p>
        </p:txBody>
      </p:sp>
      <p:sp>
        <p:nvSpPr>
          <p:cNvPr id="3" name="Slide Number Placeholder 2">
            <a:extLst>
              <a:ext uri="{FF2B5EF4-FFF2-40B4-BE49-F238E27FC236}">
                <a16:creationId xmlns:a16="http://schemas.microsoft.com/office/drawing/2014/main" id="{8E806EE6-7F67-451B-C105-3771A9412018}"/>
              </a:ext>
            </a:extLst>
          </p:cNvPr>
          <p:cNvSpPr>
            <a:spLocks noGrp="1"/>
          </p:cNvSpPr>
          <p:nvPr>
            <p:ph type="sldNum" sz="quarter" idx="12"/>
          </p:nvPr>
        </p:nvSpPr>
        <p:spPr/>
        <p:txBody>
          <a:bodyPr/>
          <a:lstStyle/>
          <a:p>
            <a:fld id="{6CE1E42D-90B8-4E04-8BB1-7303B394C85E}" type="slidenum">
              <a:rPr lang="en-US" smtClean="0"/>
              <a:pPr/>
              <a:t>30</a:t>
            </a:fld>
            <a:endParaRPr lang="en-US" dirty="0"/>
          </a:p>
        </p:txBody>
      </p:sp>
    </p:spTree>
    <p:extLst>
      <p:ext uri="{BB962C8B-B14F-4D97-AF65-F5344CB8AC3E}">
        <p14:creationId xmlns:p14="http://schemas.microsoft.com/office/powerpoint/2010/main" val="1522106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5AF9D-3FF9-CF9F-5E06-6A7442040918}"/>
              </a:ext>
            </a:extLst>
          </p:cNvPr>
          <p:cNvSpPr>
            <a:spLocks noGrp="1"/>
          </p:cNvSpPr>
          <p:nvPr>
            <p:ph type="title"/>
          </p:nvPr>
        </p:nvSpPr>
        <p:spPr>
          <a:xfrm>
            <a:off x="609598" y="1524000"/>
            <a:ext cx="7010401" cy="1295400"/>
          </a:xfrm>
        </p:spPr>
        <p:txBody>
          <a:bodyPr>
            <a:noAutofit/>
          </a:bodyPr>
          <a:lstStyle/>
          <a:p>
            <a:pPr algn="ctr"/>
            <a:r>
              <a:rPr lang="en-US" sz="4800" dirty="0">
                <a:solidFill>
                  <a:srgbClr val="FF0000"/>
                </a:solidFill>
              </a:rPr>
              <a:t>ARE THERE ANY QUESTIONS?</a:t>
            </a:r>
          </a:p>
        </p:txBody>
      </p:sp>
      <p:sp>
        <p:nvSpPr>
          <p:cNvPr id="3" name="Slide Number Placeholder 2">
            <a:extLst>
              <a:ext uri="{FF2B5EF4-FFF2-40B4-BE49-F238E27FC236}">
                <a16:creationId xmlns:a16="http://schemas.microsoft.com/office/drawing/2014/main" id="{B476A704-841E-4BC0-9F09-D53FF4205355}"/>
              </a:ext>
            </a:extLst>
          </p:cNvPr>
          <p:cNvSpPr>
            <a:spLocks noGrp="1"/>
          </p:cNvSpPr>
          <p:nvPr>
            <p:ph type="sldNum" sz="quarter" idx="12"/>
          </p:nvPr>
        </p:nvSpPr>
        <p:spPr/>
        <p:txBody>
          <a:bodyPr/>
          <a:lstStyle/>
          <a:p>
            <a:fld id="{6CE1E42D-90B8-4E04-8BB1-7303B394C85E}" type="slidenum">
              <a:rPr lang="en-US" smtClean="0"/>
              <a:pPr/>
              <a:t>31</a:t>
            </a:fld>
            <a:endParaRPr lang="en-US" dirty="0"/>
          </a:p>
        </p:txBody>
      </p:sp>
      <p:pic>
        <p:nvPicPr>
          <p:cNvPr id="4" name="Picture 3">
            <a:extLst>
              <a:ext uri="{FF2B5EF4-FFF2-40B4-BE49-F238E27FC236}">
                <a16:creationId xmlns:a16="http://schemas.microsoft.com/office/drawing/2014/main" id="{DA16243A-706E-390A-29D7-D124E2FA2B0B}"/>
              </a:ext>
            </a:extLst>
          </p:cNvPr>
          <p:cNvPicPr>
            <a:picLocks noChangeAspect="1"/>
          </p:cNvPicPr>
          <p:nvPr/>
        </p:nvPicPr>
        <p:blipFill>
          <a:blip r:embed="rId2"/>
          <a:stretch>
            <a:fillRect/>
          </a:stretch>
        </p:blipFill>
        <p:spPr>
          <a:xfrm>
            <a:off x="3124200" y="3608682"/>
            <a:ext cx="2389839" cy="1725318"/>
          </a:xfrm>
          <a:prstGeom prst="rect">
            <a:avLst/>
          </a:prstGeom>
        </p:spPr>
      </p:pic>
    </p:spTree>
    <p:extLst>
      <p:ext uri="{BB962C8B-B14F-4D97-AF65-F5344CB8AC3E}">
        <p14:creationId xmlns:p14="http://schemas.microsoft.com/office/powerpoint/2010/main" val="218492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41AAD-3CD3-C153-A68E-B753FBE3E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07D22-A7C1-AAA8-168C-5656DAB44A11}"/>
              </a:ext>
            </a:extLst>
          </p:cNvPr>
          <p:cNvSpPr>
            <a:spLocks noGrp="1"/>
          </p:cNvSpPr>
          <p:nvPr>
            <p:ph type="ctrTitle"/>
          </p:nvPr>
        </p:nvSpPr>
        <p:spPr>
          <a:xfrm>
            <a:off x="508000" y="609600"/>
            <a:ext cx="3916711" cy="1320800"/>
          </a:xfrm>
        </p:spPr>
        <p:txBody>
          <a:bodyPr vert="horz" lIns="91440" tIns="45720" rIns="91440" bIns="45720" rtlCol="0" anchor="t">
            <a:normAutofit fontScale="90000"/>
          </a:bodyPr>
          <a:lstStyle/>
          <a:p>
            <a:pPr algn="ctr"/>
            <a:br>
              <a:rPr lang="en-US" sz="3300" dirty="0"/>
            </a:br>
            <a:r>
              <a:rPr lang="en-US" sz="4000" dirty="0"/>
              <a:t>Benefits of           Chapter Newsletters</a:t>
            </a:r>
          </a:p>
        </p:txBody>
      </p:sp>
      <p:sp>
        <p:nvSpPr>
          <p:cNvPr id="3" name="Subtitle 2">
            <a:extLst>
              <a:ext uri="{FF2B5EF4-FFF2-40B4-BE49-F238E27FC236}">
                <a16:creationId xmlns:a16="http://schemas.microsoft.com/office/drawing/2014/main" id="{1EFF62D9-9457-CBB3-D7BE-E093D089A080}"/>
              </a:ext>
            </a:extLst>
          </p:cNvPr>
          <p:cNvSpPr>
            <a:spLocks noGrp="1"/>
          </p:cNvSpPr>
          <p:nvPr>
            <p:ph type="subTitle" idx="1"/>
          </p:nvPr>
        </p:nvSpPr>
        <p:spPr>
          <a:xfrm>
            <a:off x="510750" y="2160589"/>
            <a:ext cx="4518450" cy="3880773"/>
          </a:xfrm>
        </p:spPr>
        <p:txBody>
          <a:bodyPr vert="horz" lIns="91440" tIns="45720" rIns="91440" bIns="45720" rtlCol="0">
            <a:normAutofit/>
          </a:bodyPr>
          <a:lstStyle/>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endParaRPr lang="en-US" dirty="0">
              <a:solidFill>
                <a:schemeClr val="tx1">
                  <a:lumMod val="75000"/>
                  <a:lumOff val="25000"/>
                </a:schemeClr>
              </a:solidFill>
            </a:endParaRPr>
          </a:p>
          <a:p>
            <a:pPr algn="l">
              <a:buFont typeface="Wingdings 3" charset="2"/>
              <a:buChar char=""/>
            </a:pPr>
            <a:r>
              <a:rPr lang="en-US" sz="2400" dirty="0">
                <a:solidFill>
                  <a:schemeClr val="tx1">
                    <a:lumMod val="75000"/>
                    <a:lumOff val="25000"/>
                  </a:schemeClr>
                </a:solidFill>
              </a:rPr>
              <a:t>An opportunity for sharing chapter news.</a:t>
            </a:r>
          </a:p>
          <a:p>
            <a:pPr algn="l">
              <a:buFont typeface="Wingdings 3" charset="2"/>
              <a:buChar char=""/>
            </a:pPr>
            <a:endParaRPr lang="en-US" sz="2400" dirty="0">
              <a:solidFill>
                <a:schemeClr val="tx1">
                  <a:lumMod val="75000"/>
                  <a:lumOff val="25000"/>
                </a:schemeClr>
              </a:solidFill>
            </a:endParaRPr>
          </a:p>
          <a:p>
            <a:pPr algn="l">
              <a:buFont typeface="Wingdings 3" charset="2"/>
              <a:buChar char=""/>
            </a:pPr>
            <a:r>
              <a:rPr lang="en-US" sz="2400" dirty="0">
                <a:solidFill>
                  <a:schemeClr val="tx1">
                    <a:lumMod val="75000"/>
                    <a:lumOff val="25000"/>
                  </a:schemeClr>
                </a:solidFill>
              </a:rPr>
              <a:t>A source of communication among, and with members and potential members. </a:t>
            </a:r>
          </a:p>
        </p:txBody>
      </p:sp>
      <p:pic>
        <p:nvPicPr>
          <p:cNvPr id="5" name="Picture 4">
            <a:extLst>
              <a:ext uri="{FF2B5EF4-FFF2-40B4-BE49-F238E27FC236}">
                <a16:creationId xmlns:a16="http://schemas.microsoft.com/office/drawing/2014/main" id="{1366C226-EBBB-FA65-C20F-6FC4B282A576}"/>
              </a:ext>
            </a:extLst>
          </p:cNvPr>
          <p:cNvPicPr/>
          <p:nvPr/>
        </p:nvPicPr>
        <p:blipFill rotWithShape="1">
          <a:blip r:embed="rId2" cstate="print">
            <a:extLst>
              <a:ext uri="{28A0092B-C50C-407E-A947-70E740481C1C}">
                <a14:useLocalDpi xmlns:a14="http://schemas.microsoft.com/office/drawing/2010/main" val="0"/>
              </a:ext>
            </a:extLst>
          </a:blip>
          <a:srcRect l="11377" r="13204" b="-4"/>
          <a:stretch/>
        </p:blipFill>
        <p:spPr bwMode="auto">
          <a:xfrm>
            <a:off x="685800" y="1529356"/>
            <a:ext cx="838056" cy="802088"/>
          </a:xfrm>
          <a:prstGeom prst="rect">
            <a:avLst/>
          </a:prstGeom>
          <a:noFill/>
        </p:spPr>
      </p:pic>
      <p:pic>
        <p:nvPicPr>
          <p:cNvPr id="2051" name="Picture 3" descr="C:\Users\Kathy\AppData\Local\Microsoft\Windows\INetCache\IE\Q7N012ET\communication[1].jpg">
            <a:extLst>
              <a:ext uri="{FF2B5EF4-FFF2-40B4-BE49-F238E27FC236}">
                <a16:creationId xmlns:a16="http://schemas.microsoft.com/office/drawing/2014/main" id="{AF1B33CE-E831-D00A-3C29-74A4DBFD66FA}"/>
              </a:ext>
            </a:extLst>
          </p:cNvPr>
          <p:cNvPicPr>
            <a:picLocks noChangeAspect="1" noChangeArrowheads="1"/>
          </p:cNvPicPr>
          <p:nvPr/>
        </p:nvPicPr>
        <p:blipFill rotWithShape="1">
          <a:blip r:embed="rId3" cstate="print"/>
          <a:srcRect l="19096" r="5079" b="-3"/>
          <a:stretch/>
        </p:blipFill>
        <p:spPr bwMode="auto">
          <a:xfrm>
            <a:off x="5029200" y="2331444"/>
            <a:ext cx="2358448" cy="2076245"/>
          </a:xfrm>
          <a:prstGeom prst="rect">
            <a:avLst/>
          </a:prstGeom>
          <a:noFill/>
        </p:spPr>
      </p:pic>
      <p:pic>
        <p:nvPicPr>
          <p:cNvPr id="4" name="Picture 3">
            <a:extLst>
              <a:ext uri="{FF2B5EF4-FFF2-40B4-BE49-F238E27FC236}">
                <a16:creationId xmlns:a16="http://schemas.microsoft.com/office/drawing/2014/main" id="{06E858F7-EDAE-C194-701A-DC954DF2E14D}"/>
              </a:ext>
            </a:extLst>
          </p:cNvPr>
          <p:cNvPicPr>
            <a:picLocks noChangeAspect="1"/>
          </p:cNvPicPr>
          <p:nvPr/>
        </p:nvPicPr>
        <p:blipFill>
          <a:blip r:embed="rId4"/>
          <a:stretch>
            <a:fillRect/>
          </a:stretch>
        </p:blipFill>
        <p:spPr>
          <a:xfrm>
            <a:off x="3645185" y="688772"/>
            <a:ext cx="4838700" cy="1428750"/>
          </a:xfrm>
          <a:prstGeom prst="rect">
            <a:avLst/>
          </a:prstGeom>
        </p:spPr>
      </p:pic>
    </p:spTree>
    <p:extLst>
      <p:ext uri="{BB962C8B-B14F-4D97-AF65-F5344CB8AC3E}">
        <p14:creationId xmlns:p14="http://schemas.microsoft.com/office/powerpoint/2010/main" val="1189677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55937-A917-BF00-21A9-A5F587DD1B4E}"/>
              </a:ext>
            </a:extLst>
          </p:cNvPr>
          <p:cNvSpPr>
            <a:spLocks noGrp="1"/>
          </p:cNvSpPr>
          <p:nvPr>
            <p:ph type="title"/>
          </p:nvPr>
        </p:nvSpPr>
        <p:spPr>
          <a:xfrm>
            <a:off x="609598" y="1447800"/>
            <a:ext cx="6347715" cy="4038599"/>
          </a:xfrm>
        </p:spPr>
        <p:txBody>
          <a:bodyPr>
            <a:normAutofit fontScale="90000"/>
          </a:bodyPr>
          <a:lstStyle/>
          <a:p>
            <a:pPr algn="ct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br>
              <a:rPr lang="en-US" b="1" dirty="0">
                <a:solidFill>
                  <a:schemeClr val="accent2">
                    <a:lumMod val="75000"/>
                  </a:schemeClr>
                </a:solidFill>
              </a:rPr>
            </a:br>
            <a:r>
              <a:rPr lang="en-US" b="1" dirty="0">
                <a:solidFill>
                  <a:schemeClr val="accent2">
                    <a:lumMod val="75000"/>
                  </a:schemeClr>
                </a:solidFill>
              </a:rPr>
              <a:t>DOES YOUR CHAPTER CURRENTLY DO A NEWSLETTER</a:t>
            </a:r>
            <a:r>
              <a:rPr lang="en-US" dirty="0">
                <a:solidFill>
                  <a:schemeClr val="accent2">
                    <a:lumMod val="50000"/>
                  </a:schemeClr>
                </a:solidFill>
              </a:rPr>
              <a:t>?</a:t>
            </a:r>
            <a:r>
              <a:rPr lang="en-US" dirty="0"/>
              <a:t> </a:t>
            </a:r>
            <a:br>
              <a:rPr lang="en-US" dirty="0"/>
            </a:br>
            <a:br>
              <a:rPr lang="en-US" dirty="0"/>
            </a:br>
            <a:r>
              <a:rPr kumimoji="0" lang="en-US" sz="4000" b="1" i="0" u="none" strike="noStrike" cap="none" normalizeH="0" baseline="0" dirty="0">
                <a:ln>
                  <a:noFill/>
                </a:ln>
                <a:solidFill>
                  <a:srgbClr val="39B053"/>
                </a:solidFill>
                <a:effectLst/>
                <a:cs typeface="Times New Roman" pitchFamily="18" charset="0"/>
              </a:rPr>
              <a:t>Some chapters have newsletters on the VFN Website dated 2024 and even 2023.</a:t>
            </a:r>
            <a:r>
              <a:rPr lang="en-US" dirty="0"/>
              <a:t>  </a:t>
            </a:r>
          </a:p>
        </p:txBody>
      </p:sp>
      <p:sp>
        <p:nvSpPr>
          <p:cNvPr id="4" name="Slide Number Placeholder 3">
            <a:extLst>
              <a:ext uri="{FF2B5EF4-FFF2-40B4-BE49-F238E27FC236}">
                <a16:creationId xmlns:a16="http://schemas.microsoft.com/office/drawing/2014/main" id="{616B937B-6865-30DB-CD85-26220520A97A}"/>
              </a:ext>
            </a:extLst>
          </p:cNvPr>
          <p:cNvSpPr>
            <a:spLocks noGrp="1"/>
          </p:cNvSpPr>
          <p:nvPr>
            <p:ph type="sldNum" sz="quarter" idx="12"/>
          </p:nvPr>
        </p:nvSpPr>
        <p:spPr/>
        <p:txBody>
          <a:bodyPr/>
          <a:lstStyle/>
          <a:p>
            <a:fld id="{6CE1E42D-90B8-4E04-8BB1-7303B394C85E}" type="slidenum">
              <a:rPr lang="en-US" smtClean="0"/>
              <a:pPr/>
              <a:t>5</a:t>
            </a:fld>
            <a:endParaRPr lang="en-US" dirty="0"/>
          </a:p>
        </p:txBody>
      </p:sp>
    </p:spTree>
    <p:extLst>
      <p:ext uri="{BB962C8B-B14F-4D97-AF65-F5344CB8AC3E}">
        <p14:creationId xmlns:p14="http://schemas.microsoft.com/office/powerpoint/2010/main" val="2464295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B9A92B-3DE5-F7CF-0FD5-1516F4D15D1F}"/>
              </a:ext>
            </a:extLst>
          </p:cNvPr>
          <p:cNvSpPr>
            <a:spLocks noGrp="1"/>
          </p:cNvSpPr>
          <p:nvPr>
            <p:ph type="sldNum" sz="quarter" idx="12"/>
          </p:nvPr>
        </p:nvSpPr>
        <p:spPr/>
        <p:txBody>
          <a:bodyPr/>
          <a:lstStyle/>
          <a:p>
            <a:fld id="{6CE1E42D-90B8-4E04-8BB1-7303B394C85E}" type="slidenum">
              <a:rPr lang="en-US" smtClean="0"/>
              <a:pPr/>
              <a:t>6</a:t>
            </a:fld>
            <a:endParaRPr lang="en-US" dirty="0"/>
          </a:p>
        </p:txBody>
      </p:sp>
      <p:pic>
        <p:nvPicPr>
          <p:cNvPr id="3" name="Picture 2">
            <a:extLst>
              <a:ext uri="{FF2B5EF4-FFF2-40B4-BE49-F238E27FC236}">
                <a16:creationId xmlns:a16="http://schemas.microsoft.com/office/drawing/2014/main" id="{876B0B2F-AD53-7EBA-0C21-4565C75DF877}"/>
              </a:ext>
            </a:extLst>
          </p:cNvPr>
          <p:cNvPicPr>
            <a:picLocks noChangeAspect="1"/>
          </p:cNvPicPr>
          <p:nvPr/>
        </p:nvPicPr>
        <p:blipFill>
          <a:blip r:embed="rId2"/>
          <a:stretch>
            <a:fillRect/>
          </a:stretch>
        </p:blipFill>
        <p:spPr>
          <a:xfrm>
            <a:off x="228600" y="1143000"/>
            <a:ext cx="7315200" cy="4572000"/>
          </a:xfrm>
          <a:prstGeom prst="rect">
            <a:avLst/>
          </a:prstGeom>
        </p:spPr>
      </p:pic>
    </p:spTree>
    <p:extLst>
      <p:ext uri="{BB962C8B-B14F-4D97-AF65-F5344CB8AC3E}">
        <p14:creationId xmlns:p14="http://schemas.microsoft.com/office/powerpoint/2010/main" val="2680118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828801"/>
            <a:ext cx="7010400" cy="1219199"/>
          </a:xfrm>
        </p:spPr>
        <p:txBody>
          <a:bodyPr>
            <a:normAutofit/>
          </a:bodyPr>
          <a:lstStyle/>
          <a:p>
            <a:pPr algn="ctr"/>
            <a:r>
              <a:rPr lang="en-US" sz="3600" dirty="0"/>
              <a:t>How often should a chapter publish its newsletter? </a:t>
            </a:r>
          </a:p>
        </p:txBody>
      </p:sp>
      <p:sp>
        <p:nvSpPr>
          <p:cNvPr id="3" name="Subtitle 2"/>
          <p:cNvSpPr>
            <a:spLocks noGrp="1"/>
          </p:cNvSpPr>
          <p:nvPr>
            <p:ph type="subTitle" idx="1"/>
          </p:nvPr>
        </p:nvSpPr>
        <p:spPr>
          <a:xfrm>
            <a:off x="457200" y="3200400"/>
            <a:ext cx="8001000" cy="2840963"/>
          </a:xfrm>
        </p:spPr>
        <p:txBody>
          <a:bodyPr>
            <a:normAutofit fontScale="25000" lnSpcReduction="20000"/>
          </a:bodyPr>
          <a:lstStyle/>
          <a:p>
            <a:pPr algn="l"/>
            <a:r>
              <a:rPr lang="en-US" sz="8000" dirty="0"/>
              <a:t>Some chapters publish one newsletter each quarter,  others publish monthly  – but keep them to four pages or less. ◦ This allows for continual communication with members but does not overwork the editorial staff.  If you have a lot to report including pictures from a chapter event, you can expand the newsletter to six or eight pages and post it on the VFN website or use the FedHub community for distribution.   Good examples of newsletters are Chapter 7 (Arlington), Chapter 0111 (Roanoke), Chapter 1697 Brentwood and Chapter 2265 Midlothian (very detailed)  Ellie Long will now show you these four newsletters on the VFN website. </a:t>
            </a:r>
          </a:p>
          <a:p>
            <a:pPr algn="l"/>
            <a:r>
              <a:rPr lang="en-US" dirty="0"/>
              <a:t>◦ </a:t>
            </a:r>
          </a:p>
        </p:txBody>
      </p:sp>
      <p:sp>
        <p:nvSpPr>
          <p:cNvPr id="4" name="Slide Number Placeholder 3">
            <a:extLst>
              <a:ext uri="{FF2B5EF4-FFF2-40B4-BE49-F238E27FC236}">
                <a16:creationId xmlns:a16="http://schemas.microsoft.com/office/drawing/2014/main" id="{1EE25FB9-4AB4-4921-9DD0-EEAEE6853A43}"/>
              </a:ext>
            </a:extLst>
          </p:cNvPr>
          <p:cNvSpPr>
            <a:spLocks noGrp="1"/>
          </p:cNvSpPr>
          <p:nvPr>
            <p:ph type="sldNum" sz="quarter" idx="12"/>
          </p:nvPr>
        </p:nvSpPr>
        <p:spPr/>
        <p:txBody>
          <a:bodyPr/>
          <a:lstStyle/>
          <a:p>
            <a:fld id="{6CE1E42D-90B8-4E04-8BB1-7303B394C85E}" type="slidenum">
              <a:rPr lang="en-US" smtClean="0"/>
              <a:pPr/>
              <a:t>7</a:t>
            </a:fld>
            <a:endParaRPr lang="en-US" dirty="0"/>
          </a:p>
        </p:txBody>
      </p:sp>
      <p:pic>
        <p:nvPicPr>
          <p:cNvPr id="3075" name="Picture 3" descr="C:\Users\Kathy\AppData\Local\Microsoft\Windows\INetCache\IE\U4PNO263\Calendar-PNG-Clipart[1].png"/>
          <p:cNvPicPr>
            <a:picLocks noChangeAspect="1" noChangeArrowheads="1"/>
          </p:cNvPicPr>
          <p:nvPr/>
        </p:nvPicPr>
        <p:blipFill>
          <a:blip r:embed="rId3" cstate="print"/>
          <a:srcRect/>
          <a:stretch>
            <a:fillRect/>
          </a:stretch>
        </p:blipFill>
        <p:spPr bwMode="auto">
          <a:xfrm>
            <a:off x="914400" y="369482"/>
            <a:ext cx="2426214" cy="145931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CDA60F-4672-C411-231E-8DDBB1CD73D4}"/>
              </a:ext>
            </a:extLst>
          </p:cNvPr>
          <p:cNvSpPr>
            <a:spLocks noGrp="1"/>
          </p:cNvSpPr>
          <p:nvPr>
            <p:ph type="sldNum" sz="quarter" idx="12"/>
          </p:nvPr>
        </p:nvSpPr>
        <p:spPr/>
        <p:txBody>
          <a:bodyPr/>
          <a:lstStyle/>
          <a:p>
            <a:fld id="{6CE1E42D-90B8-4E04-8BB1-7303B394C85E}" type="slidenum">
              <a:rPr lang="en-US" smtClean="0"/>
              <a:pPr/>
              <a:t>8</a:t>
            </a:fld>
            <a:endParaRPr lang="en-US" dirty="0"/>
          </a:p>
        </p:txBody>
      </p:sp>
      <p:sp>
        <p:nvSpPr>
          <p:cNvPr id="4" name="TextBox 3">
            <a:extLst>
              <a:ext uri="{FF2B5EF4-FFF2-40B4-BE49-F238E27FC236}">
                <a16:creationId xmlns:a16="http://schemas.microsoft.com/office/drawing/2014/main" id="{BC24E6F3-6C29-34DD-6E01-8D117307CA51}"/>
              </a:ext>
            </a:extLst>
          </p:cNvPr>
          <p:cNvSpPr txBox="1"/>
          <p:nvPr/>
        </p:nvSpPr>
        <p:spPr>
          <a:xfrm>
            <a:off x="838200" y="2696774"/>
            <a:ext cx="6705600" cy="3970318"/>
          </a:xfrm>
          <a:prstGeom prst="rect">
            <a:avLst/>
          </a:prstGeom>
          <a:noFill/>
        </p:spPr>
        <p:txBody>
          <a:bodyPr wrap="square">
            <a:spAutoFit/>
          </a:bodyPr>
          <a:lstStyle/>
          <a:p>
            <a:r>
              <a:rPr lang="en-US" sz="2800" dirty="0"/>
              <a:t>What must a chapter have to begin a newsletter?</a:t>
            </a:r>
          </a:p>
          <a:p>
            <a:endParaRPr lang="en-US" sz="2800" dirty="0"/>
          </a:p>
          <a:p>
            <a:r>
              <a:rPr lang="en-US" sz="2800" dirty="0"/>
              <a:t>Newsletter Team</a:t>
            </a:r>
          </a:p>
          <a:p>
            <a:endParaRPr lang="en-US" sz="2800" dirty="0"/>
          </a:p>
          <a:p>
            <a:r>
              <a:rPr lang="en-US" sz="2800" dirty="0"/>
              <a:t>For Chapter 1116 – Kathy Arpa, Editor</a:t>
            </a:r>
          </a:p>
          <a:p>
            <a:r>
              <a:rPr lang="en-US" sz="2800" dirty="0"/>
              <a:t>Dave Graf – Co-editor (optional)</a:t>
            </a:r>
          </a:p>
          <a:p>
            <a:endParaRPr lang="en-US" sz="2800" dirty="0"/>
          </a:p>
          <a:p>
            <a:endParaRPr lang="en-US" sz="2800" dirty="0"/>
          </a:p>
        </p:txBody>
      </p:sp>
      <p:pic>
        <p:nvPicPr>
          <p:cNvPr id="5" name="Picture 4">
            <a:extLst>
              <a:ext uri="{FF2B5EF4-FFF2-40B4-BE49-F238E27FC236}">
                <a16:creationId xmlns:a16="http://schemas.microsoft.com/office/drawing/2014/main" id="{07C8F691-AE1C-4885-9AA6-2076CB7EC42C}"/>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416665" y="652314"/>
            <a:ext cx="2367069" cy="2057400"/>
          </a:xfrm>
          <a:prstGeom prst="rect">
            <a:avLst/>
          </a:prstGeom>
          <a:noFill/>
        </p:spPr>
      </p:pic>
    </p:spTree>
    <p:extLst>
      <p:ext uri="{BB962C8B-B14F-4D97-AF65-F5344CB8AC3E}">
        <p14:creationId xmlns:p14="http://schemas.microsoft.com/office/powerpoint/2010/main" val="3050639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48424-BDC2-4D03-BFBA-C54CD5D613F6}"/>
              </a:ext>
            </a:extLst>
          </p:cNvPr>
          <p:cNvSpPr txBox="1"/>
          <p:nvPr/>
        </p:nvSpPr>
        <p:spPr>
          <a:xfrm>
            <a:off x="533400" y="1446060"/>
            <a:ext cx="7467600" cy="5078313"/>
          </a:xfrm>
          <a:prstGeom prst="rect">
            <a:avLst/>
          </a:prstGeom>
          <a:noFill/>
        </p:spPr>
        <p:txBody>
          <a:bodyPr wrap="square">
            <a:spAutoFit/>
          </a:bodyPr>
          <a:lstStyle/>
          <a:p>
            <a:r>
              <a:rPr lang="en-US" dirty="0"/>
              <a:t>The editor’s primary job is to oversee the contents and publication of the newsletter. • The editor sees that articles are submitted and that the newsletter reflects the purposes and goals of the chapter and the newsletter itself. • The editor works with the board members to set and maintain guidelines, seeks out articles and ideas, and coordinates the final product. </a:t>
            </a:r>
          </a:p>
          <a:p>
            <a:endParaRPr lang="en-US" sz="1800" dirty="0"/>
          </a:p>
          <a:p>
            <a:r>
              <a:rPr lang="en-US" sz="1800" dirty="0"/>
              <a:t>The co-editor is responsible for reading submitted articles for grammatical, punctuation, and style errors. ◦ Someone with a strong background in English works well in this position and someone who has experience in programs such as Microsoft Word. </a:t>
            </a:r>
          </a:p>
          <a:p>
            <a:endParaRPr lang="en-US" dirty="0"/>
          </a:p>
          <a:p>
            <a:r>
              <a:rPr lang="en-US" sz="1800" dirty="0"/>
              <a:t>Since most chapters have gained new members this might be a way to get them involved this fall.   It has been proven that members are more likely to attend a chapter meeting if they are involved in the chapter in some way.   If you have a photographer in your chapter, you may ask him or her to take pictures periodically.    </a:t>
            </a:r>
          </a:p>
          <a:p>
            <a:pPr algn="l"/>
            <a:endParaRPr lang="en-US" dirty="0"/>
          </a:p>
        </p:txBody>
      </p:sp>
      <p:sp>
        <p:nvSpPr>
          <p:cNvPr id="2" name="Slide Number Placeholder 1">
            <a:extLst>
              <a:ext uri="{FF2B5EF4-FFF2-40B4-BE49-F238E27FC236}">
                <a16:creationId xmlns:a16="http://schemas.microsoft.com/office/drawing/2014/main" id="{43DF4062-F2F5-42C5-8F26-B850CC260BD9}"/>
              </a:ext>
            </a:extLst>
          </p:cNvPr>
          <p:cNvSpPr>
            <a:spLocks noGrp="1"/>
          </p:cNvSpPr>
          <p:nvPr>
            <p:ph type="sldNum" sz="quarter" idx="12"/>
          </p:nvPr>
        </p:nvSpPr>
        <p:spPr/>
        <p:txBody>
          <a:bodyPr/>
          <a:lstStyle/>
          <a:p>
            <a:fld id="{6CE1E42D-90B8-4E04-8BB1-7303B394C85E}" type="slidenum">
              <a:rPr lang="en-US" smtClean="0"/>
              <a:pPr/>
              <a:t>9</a:t>
            </a:fld>
            <a:endParaRPr lang="en-US" dirty="0"/>
          </a:p>
        </p:txBody>
      </p:sp>
    </p:spTree>
    <p:extLst>
      <p:ext uri="{BB962C8B-B14F-4D97-AF65-F5344CB8AC3E}">
        <p14:creationId xmlns:p14="http://schemas.microsoft.com/office/powerpoint/2010/main" val="408420636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754</TotalTime>
  <Words>1472</Words>
  <Application>Microsoft Office PowerPoint</Application>
  <PresentationFormat>On-screen Show (4:3)</PresentationFormat>
  <Paragraphs>154</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Aptos Narrow</vt:lpstr>
      <vt:lpstr>Arial</vt:lpstr>
      <vt:lpstr>Calibri</vt:lpstr>
      <vt:lpstr>Lucida Handwriting</vt:lpstr>
      <vt:lpstr>Times New Roman</vt:lpstr>
      <vt:lpstr>Trebuchet MS</vt:lpstr>
      <vt:lpstr>Wingdings 3</vt:lpstr>
      <vt:lpstr>Facet</vt:lpstr>
      <vt:lpstr>            “ENHANCING YOUR CHAPTER NEWSLETTER FOR ELECTRONIC DISTRIBUTION”</vt:lpstr>
      <vt:lpstr>WHAT OFFICERS ARE NECESSARY TO HAVE A NARFE CHAPTER?  There must be a President and Secretary. Many Chapters have members doing multiple jobs.   For example, vice president and legislation.    One position that is equally important is the Newsletter Editor.    </vt:lpstr>
      <vt:lpstr>TODAY WE WILL DISCUSS THE IMPORTANCE OF CHAPTER NEWSLETTERS. WE WILL SHOW YOU EXAMPLES OF NEWSLETTERS THAT ARE ON THE VFN WEBSITE.     THE POWERPOINT PRESENTATION WILL BE AVAILABLE AFTER THE MEETING BY CONTACTING ELLIE LONG AT  lalaw1986@gmail.com   </vt:lpstr>
      <vt:lpstr> Benefits of           Chapter Newsletters</vt:lpstr>
      <vt:lpstr>        DOES YOUR CHAPTER CURRENTLY DO A NEWSLETTER?   Some chapters have newsletters on the VFN Website dated 2024 and even 2023.  </vt:lpstr>
      <vt:lpstr>PowerPoint Presentation</vt:lpstr>
      <vt:lpstr>How often should a chapter publish its newsletter? </vt:lpstr>
      <vt:lpstr>PowerPoint Presentation</vt:lpstr>
      <vt:lpstr>PowerPoint Presentation</vt:lpstr>
      <vt:lpstr>  You finished your newsletter.   Where do you send your electronic newsletter for posting on the VFN Website?  </vt:lpstr>
      <vt:lpstr>PowerPoint Presentation</vt:lpstr>
      <vt:lpstr>PowerPoint Presentation</vt:lpstr>
      <vt:lpstr>Other options for  Distribution of  Electronic Newsletter</vt:lpstr>
      <vt:lpstr>PowerPoint Presentation</vt:lpstr>
      <vt:lpstr>PowerPoint Presentation</vt:lpstr>
      <vt:lpstr>What are common features in      chapter newsletters?</vt:lpstr>
      <vt:lpstr>               COMING UP                            COMING UP September 9, 2025 – Chapter 1116 (Vienna-Oakton) Chapter Meeting – 1 PM. Vienna Community Center (VCC), 120 Cherry Street, SE, Vienna, VA  22180 – Guest speaker – Linda Colbert, Mayor of Vienna.  For info, call Chapter President Kathy Arpa at 703-205-9041.  October 14 – Chapter Meeting – 1 PM. - VCC, Guest speaker - VFN President Deborah Fisk   November 11 – Chapter Meeting – 1 PM. – VCC – Guest speaker – Michele Johnson, Blue Cross and Blue Shield representative    December 9 – Holiday Party.   Look for details in November Newsletter.  </vt:lpstr>
      <vt:lpstr>PowerPoint Presentation</vt:lpstr>
      <vt:lpstr>NARFE CHAPTER 1116 MEMBER               CELEBRATES 100th BIRTHDAY  Shirley Martin celebrated her 100th birthday on July 12 with family and friends.   Kathy Arpa, Chapter President, presented her with a letter signed by National President Bill Shackelford congratulating her on her 100th birthday.  </vt:lpstr>
      <vt:lpstr>Graphics are important!</vt:lpstr>
      <vt:lpstr>PowerPoint Presentation</vt:lpstr>
      <vt:lpstr>PowerPoint Presentation</vt:lpstr>
      <vt:lpstr>If you are planning to have the newsletter printed for mailing, be aware that graphics and pictures in color do not print well in black and white.    It is better to make two versions of the newsletter and mail the one with black and white graphics  and make one with graphics in color to send on FEDHub, email or post on the VFN website.   </vt:lpstr>
      <vt:lpstr>PowerPoint Presentation</vt:lpstr>
      <vt:lpstr>PowerPoint Presentation</vt:lpstr>
      <vt:lpstr>I WILL NOW SHOW YOU HOW TO CROP PICTURES (WORD DOCUMENT)</vt:lpstr>
      <vt:lpstr>  Reminders and Deadlines  </vt:lpstr>
      <vt:lpstr>IMPORTANT NARFE WEBSITES</vt:lpstr>
      <vt:lpstr>PowerPoint Presentation</vt:lpstr>
      <vt:lpstr>THANK YOU AGAIN FOR ATTENDING THIS PRESENTATION.  </vt:lpstr>
      <vt:lpstr>ARE THERE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NEWSLETTERS</dc:title>
  <dc:creator>Kathy</dc:creator>
  <cp:lastModifiedBy>MarkKathy Arpa</cp:lastModifiedBy>
  <cp:revision>85</cp:revision>
  <cp:lastPrinted>2021-04-29T20:11:39Z</cp:lastPrinted>
  <dcterms:created xsi:type="dcterms:W3CDTF">2021-04-04T17:06:11Z</dcterms:created>
  <dcterms:modified xsi:type="dcterms:W3CDTF">2025-08-06T17:48:04Z</dcterms:modified>
</cp:coreProperties>
</file>