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01700" y="681104"/>
            <a:ext cx="8321239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40643" y="3490075"/>
            <a:ext cx="8006080" cy="1122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03358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ts val="1425"/>
              </a:lnSpc>
            </a:pPr>
            <a:fld id="{81D60167-4931-47E6-BA6A-407CBD079E47}" type="slidenum">
              <a:rPr dirty="0" spc="-50">
                <a:solidFill>
                  <a:srgbClr val="7E7E7E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03358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ts val="1425"/>
              </a:lnSpc>
            </a:pPr>
            <a:fld id="{81D60167-4931-47E6-BA6A-407CBD079E47}" type="slidenum">
              <a:rPr dirty="0" spc="-50">
                <a:solidFill>
                  <a:srgbClr val="7E7E7E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38579" y="1412366"/>
            <a:ext cx="5414009" cy="4505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099CC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ts val="1425"/>
              </a:lnSpc>
            </a:pPr>
            <a:fld id="{81D60167-4931-47E6-BA6A-407CBD079E47}" type="slidenum">
              <a:rPr dirty="0" spc="-50">
                <a:solidFill>
                  <a:srgbClr val="7E7E7E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522084"/>
          </a:xfrm>
          <a:custGeom>
            <a:avLst/>
            <a:gdLst/>
            <a:ahLst/>
            <a:cxnLst/>
            <a:rect l="l" t="t" r="r" b="b"/>
            <a:pathLst>
              <a:path w="12192000" h="6522084">
                <a:moveTo>
                  <a:pt x="0" y="6521856"/>
                </a:moveTo>
                <a:lnTo>
                  <a:pt x="12192000" y="6521856"/>
                </a:lnTo>
                <a:lnTo>
                  <a:pt x="12192000" y="0"/>
                </a:lnTo>
                <a:lnTo>
                  <a:pt x="0" y="0"/>
                </a:lnTo>
                <a:lnTo>
                  <a:pt x="0" y="6521856"/>
                </a:lnTo>
                <a:close/>
              </a:path>
            </a:pathLst>
          </a:custGeom>
          <a:solidFill>
            <a:srgbClr val="0033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ts val="1425"/>
              </a:lnSpc>
            </a:pPr>
            <a:fld id="{81D60167-4931-47E6-BA6A-407CBD079E47}" type="slidenum">
              <a:rPr dirty="0" spc="-50">
                <a:solidFill>
                  <a:srgbClr val="7E7E7E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5177155" cy="6522084"/>
          </a:xfrm>
          <a:custGeom>
            <a:avLst/>
            <a:gdLst/>
            <a:ahLst/>
            <a:cxnLst/>
            <a:rect l="l" t="t" r="r" b="b"/>
            <a:pathLst>
              <a:path w="5177155" h="6522084">
                <a:moveTo>
                  <a:pt x="0" y="6521856"/>
                </a:moveTo>
                <a:lnTo>
                  <a:pt x="5177116" y="6521856"/>
                </a:lnTo>
                <a:lnTo>
                  <a:pt x="5177116" y="0"/>
                </a:lnTo>
                <a:lnTo>
                  <a:pt x="0" y="0"/>
                </a:lnTo>
                <a:lnTo>
                  <a:pt x="0" y="6521856"/>
                </a:lnTo>
                <a:close/>
              </a:path>
            </a:pathLst>
          </a:custGeom>
          <a:solidFill>
            <a:srgbClr val="DCE8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6521856"/>
            <a:ext cx="12192000" cy="336550"/>
          </a:xfrm>
          <a:custGeom>
            <a:avLst/>
            <a:gdLst/>
            <a:ahLst/>
            <a:cxnLst/>
            <a:rect l="l" t="t" r="r" b="b"/>
            <a:pathLst>
              <a:path w="12192000" h="336550">
                <a:moveTo>
                  <a:pt x="12192000" y="0"/>
                </a:moveTo>
                <a:lnTo>
                  <a:pt x="0" y="0"/>
                </a:lnTo>
                <a:lnTo>
                  <a:pt x="0" y="336143"/>
                </a:lnTo>
                <a:lnTo>
                  <a:pt x="12192000" y="336143"/>
                </a:lnTo>
                <a:lnTo>
                  <a:pt x="12192000" y="0"/>
                </a:lnTo>
                <a:close/>
              </a:path>
            </a:pathLst>
          </a:custGeom>
          <a:solidFill>
            <a:srgbClr val="0277A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2015" y="1353945"/>
            <a:ext cx="82467" cy="82493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462468" y="678830"/>
            <a:ext cx="603885" cy="758190"/>
          </a:xfrm>
          <a:custGeom>
            <a:avLst/>
            <a:gdLst/>
            <a:ahLst/>
            <a:cxnLst/>
            <a:rect l="l" t="t" r="r" b="b"/>
            <a:pathLst>
              <a:path w="603885" h="758190">
                <a:moveTo>
                  <a:pt x="301528" y="757609"/>
                </a:moveTo>
                <a:lnTo>
                  <a:pt x="256467" y="729702"/>
                </a:lnTo>
                <a:lnTo>
                  <a:pt x="215369" y="698643"/>
                </a:lnTo>
                <a:lnTo>
                  <a:pt x="178125" y="664720"/>
                </a:lnTo>
                <a:lnTo>
                  <a:pt x="144626" y="628222"/>
                </a:lnTo>
                <a:lnTo>
                  <a:pt x="114762" y="589437"/>
                </a:lnTo>
                <a:lnTo>
                  <a:pt x="88425" y="548654"/>
                </a:lnTo>
                <a:lnTo>
                  <a:pt x="65505" y="506162"/>
                </a:lnTo>
                <a:lnTo>
                  <a:pt x="45893" y="462250"/>
                </a:lnTo>
                <a:lnTo>
                  <a:pt x="29479" y="417206"/>
                </a:lnTo>
                <a:lnTo>
                  <a:pt x="16301" y="368873"/>
                </a:lnTo>
                <a:lnTo>
                  <a:pt x="7047" y="319213"/>
                </a:lnTo>
                <a:lnTo>
                  <a:pt x="1639" y="269006"/>
                </a:lnTo>
                <a:lnTo>
                  <a:pt x="0" y="219034"/>
                </a:lnTo>
                <a:lnTo>
                  <a:pt x="2050" y="170077"/>
                </a:lnTo>
                <a:lnTo>
                  <a:pt x="7713" y="122914"/>
                </a:lnTo>
                <a:lnTo>
                  <a:pt x="16910" y="78327"/>
                </a:lnTo>
                <a:lnTo>
                  <a:pt x="29563" y="37095"/>
                </a:lnTo>
                <a:lnTo>
                  <a:pt x="45594" y="0"/>
                </a:lnTo>
                <a:lnTo>
                  <a:pt x="94513" y="22263"/>
                </a:lnTo>
                <a:lnTo>
                  <a:pt x="143933" y="39975"/>
                </a:lnTo>
                <a:lnTo>
                  <a:pt x="194582" y="52909"/>
                </a:lnTo>
                <a:lnTo>
                  <a:pt x="247187" y="60836"/>
                </a:lnTo>
                <a:lnTo>
                  <a:pt x="302476" y="63529"/>
                </a:lnTo>
                <a:lnTo>
                  <a:pt x="357394" y="60472"/>
                </a:lnTo>
                <a:lnTo>
                  <a:pt x="409900" y="52499"/>
                </a:lnTo>
                <a:lnTo>
                  <a:pt x="460541" y="39702"/>
                </a:lnTo>
                <a:lnTo>
                  <a:pt x="509863" y="22172"/>
                </a:lnTo>
                <a:lnTo>
                  <a:pt x="558411" y="0"/>
                </a:lnTo>
                <a:lnTo>
                  <a:pt x="574409" y="37345"/>
                </a:lnTo>
                <a:lnTo>
                  <a:pt x="586975" y="78709"/>
                </a:lnTo>
                <a:lnTo>
                  <a:pt x="596046" y="123335"/>
                </a:lnTo>
                <a:lnTo>
                  <a:pt x="601559" y="170467"/>
                </a:lnTo>
                <a:lnTo>
                  <a:pt x="603452" y="219346"/>
                </a:lnTo>
                <a:lnTo>
                  <a:pt x="601663" y="269217"/>
                </a:lnTo>
                <a:lnTo>
                  <a:pt x="596129" y="319322"/>
                </a:lnTo>
                <a:lnTo>
                  <a:pt x="586788" y="368904"/>
                </a:lnTo>
                <a:lnTo>
                  <a:pt x="573577" y="417206"/>
                </a:lnTo>
                <a:lnTo>
                  <a:pt x="557195" y="462500"/>
                </a:lnTo>
                <a:lnTo>
                  <a:pt x="537661" y="506545"/>
                </a:lnTo>
                <a:lnTo>
                  <a:pt x="514842" y="549076"/>
                </a:lnTo>
                <a:lnTo>
                  <a:pt x="488606" y="589827"/>
                </a:lnTo>
                <a:lnTo>
                  <a:pt x="458821" y="628534"/>
                </a:lnTo>
                <a:lnTo>
                  <a:pt x="425353" y="664931"/>
                </a:lnTo>
                <a:lnTo>
                  <a:pt x="388070" y="698753"/>
                </a:lnTo>
                <a:lnTo>
                  <a:pt x="346839" y="729734"/>
                </a:lnTo>
                <a:lnTo>
                  <a:pt x="301528" y="757609"/>
                </a:lnTo>
                <a:close/>
              </a:path>
            </a:pathLst>
          </a:custGeom>
          <a:solidFill>
            <a:srgbClr val="0099C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4450" y="1352049"/>
            <a:ext cx="84363" cy="84389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593331" y="678484"/>
            <a:ext cx="756920" cy="758825"/>
          </a:xfrm>
          <a:custGeom>
            <a:avLst/>
            <a:gdLst/>
            <a:ahLst/>
            <a:cxnLst/>
            <a:rect l="l" t="t" r="r" b="b"/>
            <a:pathLst>
              <a:path w="756919" h="758825">
                <a:moveTo>
                  <a:pt x="756424" y="210845"/>
                </a:moveTo>
                <a:lnTo>
                  <a:pt x="545985" y="210845"/>
                </a:lnTo>
                <a:lnTo>
                  <a:pt x="545985" y="0"/>
                </a:lnTo>
                <a:lnTo>
                  <a:pt x="210426" y="0"/>
                </a:lnTo>
                <a:lnTo>
                  <a:pt x="210426" y="210845"/>
                </a:lnTo>
                <a:lnTo>
                  <a:pt x="0" y="210845"/>
                </a:lnTo>
                <a:lnTo>
                  <a:pt x="0" y="547458"/>
                </a:lnTo>
                <a:lnTo>
                  <a:pt x="210426" y="547458"/>
                </a:lnTo>
                <a:lnTo>
                  <a:pt x="210426" y="758304"/>
                </a:lnTo>
                <a:lnTo>
                  <a:pt x="545985" y="758304"/>
                </a:lnTo>
                <a:lnTo>
                  <a:pt x="545985" y="547458"/>
                </a:lnTo>
                <a:lnTo>
                  <a:pt x="756424" y="547458"/>
                </a:lnTo>
                <a:lnTo>
                  <a:pt x="756424" y="210845"/>
                </a:lnTo>
                <a:close/>
              </a:path>
            </a:pathLst>
          </a:custGeom>
          <a:solidFill>
            <a:srgbClr val="0099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ts val="1425"/>
              </a:lnSpc>
            </a:pPr>
            <a:fld id="{81D60167-4931-47E6-BA6A-407CBD079E47}" type="slidenum">
              <a:rPr dirty="0" spc="-50">
                <a:solidFill>
                  <a:srgbClr val="7E7E7E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1698" y="438792"/>
            <a:ext cx="10388602" cy="1009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3138" y="2307117"/>
            <a:ext cx="10690860" cy="3190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03358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0869453" y="6303990"/>
            <a:ext cx="261224" cy="1962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ts val="1425"/>
              </a:lnSpc>
            </a:pPr>
            <a:fld id="{81D60167-4931-47E6-BA6A-407CBD079E47}" type="slidenum">
              <a:rPr dirty="0" spc="-50">
                <a:solidFill>
                  <a:srgbClr val="7E7E7E"/>
                </a:solidFill>
              </a:rPr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7.jp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8.jp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8.jp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9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2" Type="http://schemas.openxmlformats.org/officeDocument/2006/relationships/image" Target="../media/image50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58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4.png"/><Relationship Id="rId4" Type="http://schemas.openxmlformats.org/officeDocument/2006/relationships/image" Target="../media/image33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7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68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9.png"/><Relationship Id="rId4" Type="http://schemas.openxmlformats.org/officeDocument/2006/relationships/image" Target="../media/image70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71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76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7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78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Relationship Id="rId3" Type="http://schemas.openxmlformats.org/officeDocument/2006/relationships/image" Target="../media/image82.png"/><Relationship Id="rId4" Type="http://schemas.openxmlformats.org/officeDocument/2006/relationships/image" Target="../media/image83.pn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3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6.jp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522084"/>
          </a:xfrm>
          <a:custGeom>
            <a:avLst/>
            <a:gdLst/>
            <a:ahLst/>
            <a:cxnLst/>
            <a:rect l="l" t="t" r="r" b="b"/>
            <a:pathLst>
              <a:path w="12192000" h="6522084">
                <a:moveTo>
                  <a:pt x="0" y="6521856"/>
                </a:moveTo>
                <a:lnTo>
                  <a:pt x="12192000" y="6521856"/>
                </a:lnTo>
                <a:lnTo>
                  <a:pt x="12192000" y="0"/>
                </a:lnTo>
                <a:lnTo>
                  <a:pt x="0" y="0"/>
                </a:lnTo>
                <a:lnTo>
                  <a:pt x="0" y="6521856"/>
                </a:lnTo>
                <a:close/>
              </a:path>
            </a:pathLst>
          </a:custGeom>
          <a:solidFill>
            <a:srgbClr val="0033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356541" y="5191728"/>
            <a:ext cx="12719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99D7"/>
                </a:solidFill>
                <a:latin typeface="Arial"/>
                <a:cs typeface="Arial"/>
              </a:rPr>
              <a:t>fepblue.org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8144" y="4805244"/>
              <a:ext cx="2206750" cy="70058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39563" y="0"/>
              <a:ext cx="7052436" cy="6717321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0" y="6521856"/>
              <a:ext cx="12192000" cy="336550"/>
            </a:xfrm>
            <a:custGeom>
              <a:avLst/>
              <a:gdLst/>
              <a:ahLst/>
              <a:cxnLst/>
              <a:rect l="l" t="t" r="r" b="b"/>
              <a:pathLst>
                <a:path w="12192000" h="336550">
                  <a:moveTo>
                    <a:pt x="12192000" y="0"/>
                  </a:moveTo>
                  <a:lnTo>
                    <a:pt x="0" y="0"/>
                  </a:lnTo>
                  <a:lnTo>
                    <a:pt x="0" y="336143"/>
                  </a:lnTo>
                  <a:lnTo>
                    <a:pt x="12192000" y="336143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573086" y="3113003"/>
            <a:ext cx="3056890" cy="720725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24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federal</a:t>
            </a:r>
            <a:r>
              <a:rPr dirty="0" sz="24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employees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4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dirty="0" sz="24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families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73086" y="904881"/>
            <a:ext cx="2573020" cy="19037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5015"/>
              </a:lnSpc>
              <a:spcBef>
                <a:spcPts val="105"/>
              </a:spcBef>
            </a:pPr>
            <a:r>
              <a:rPr dirty="0" sz="4400"/>
              <a:t>2025</a:t>
            </a:r>
            <a:r>
              <a:rPr dirty="0" sz="4400" spc="-105"/>
              <a:t> </a:t>
            </a:r>
            <a:r>
              <a:rPr dirty="0" sz="4400" spc="-25"/>
              <a:t>FEP</a:t>
            </a:r>
            <a:endParaRPr sz="4400"/>
          </a:p>
          <a:p>
            <a:pPr marL="12700" marR="5080">
              <a:lnSpc>
                <a:spcPts val="4750"/>
              </a:lnSpc>
              <a:spcBef>
                <a:spcPts val="334"/>
              </a:spcBef>
            </a:pPr>
            <a:r>
              <a:rPr dirty="0" sz="4400" spc="-10"/>
              <a:t>Benefits Summary</a:t>
            </a:r>
            <a:endParaRPr sz="4400"/>
          </a:p>
        </p:txBody>
      </p:sp>
      <p:sp>
        <p:nvSpPr>
          <p:cNvPr id="10" name="object 10" descr=""/>
          <p:cNvSpPr txBox="1"/>
          <p:nvPr/>
        </p:nvSpPr>
        <p:spPr>
          <a:xfrm>
            <a:off x="664526" y="4192347"/>
            <a:ext cx="2312670" cy="453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Deana</a:t>
            </a:r>
            <a:r>
              <a:rPr dirty="0" sz="14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Tisdale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Senior</a:t>
            </a:r>
            <a:r>
              <a:rPr dirty="0" sz="14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Account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Consultant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7223759" cy="1960880"/>
            </a:xfrm>
            <a:custGeom>
              <a:avLst/>
              <a:gdLst/>
              <a:ahLst/>
              <a:cxnLst/>
              <a:rect l="l" t="t" r="r" b="b"/>
              <a:pathLst>
                <a:path w="7223759" h="1960880">
                  <a:moveTo>
                    <a:pt x="0" y="1960638"/>
                  </a:moveTo>
                  <a:lnTo>
                    <a:pt x="7223594" y="1960638"/>
                  </a:lnTo>
                  <a:lnTo>
                    <a:pt x="7223594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449222" y="0"/>
              <a:ext cx="4742815" cy="6858000"/>
            </a:xfrm>
            <a:custGeom>
              <a:avLst/>
              <a:gdLst/>
              <a:ahLst/>
              <a:cxnLst/>
              <a:rect l="l" t="t" r="r" b="b"/>
              <a:pathLst>
                <a:path w="4742815" h="6858000">
                  <a:moveTo>
                    <a:pt x="474277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742776" y="6858000"/>
                  </a:lnTo>
                  <a:lnTo>
                    <a:pt x="474277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7400759" y="0"/>
            <a:ext cx="4791710" cy="6858000"/>
            <a:chOff x="7400759" y="0"/>
            <a:chExt cx="4791710" cy="6858000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0864" y="5948819"/>
              <a:ext cx="862317" cy="86231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00759" y="0"/>
              <a:ext cx="4791240" cy="685799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0864" y="5948819"/>
              <a:ext cx="862317" cy="86231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523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0"/>
              <a:t>Out-</a:t>
            </a:r>
            <a:r>
              <a:rPr dirty="0" spc="-25"/>
              <a:t>of-</a:t>
            </a:r>
            <a:r>
              <a:rPr dirty="0"/>
              <a:t>pocket </a:t>
            </a:r>
            <a:r>
              <a:rPr dirty="0" spc="-10"/>
              <a:t>maximum</a:t>
            </a:r>
          </a:p>
        </p:txBody>
      </p:sp>
      <p:sp>
        <p:nvSpPr>
          <p:cNvPr id="11" name="object 11" descr=""/>
          <p:cNvSpPr/>
          <p:nvPr/>
        </p:nvSpPr>
        <p:spPr>
          <a:xfrm>
            <a:off x="1181101" y="2160592"/>
            <a:ext cx="4914900" cy="1045210"/>
          </a:xfrm>
          <a:custGeom>
            <a:avLst/>
            <a:gdLst/>
            <a:ahLst/>
            <a:cxnLst/>
            <a:rect l="l" t="t" r="r" b="b"/>
            <a:pathLst>
              <a:path w="4914900" h="1045210">
                <a:moveTo>
                  <a:pt x="4801031" y="0"/>
                </a:moveTo>
                <a:lnTo>
                  <a:pt x="113868" y="0"/>
                </a:lnTo>
                <a:lnTo>
                  <a:pt x="69544" y="8947"/>
                </a:lnTo>
                <a:lnTo>
                  <a:pt x="33350" y="33350"/>
                </a:lnTo>
                <a:lnTo>
                  <a:pt x="8947" y="69544"/>
                </a:lnTo>
                <a:lnTo>
                  <a:pt x="0" y="113868"/>
                </a:lnTo>
                <a:lnTo>
                  <a:pt x="0" y="930986"/>
                </a:lnTo>
                <a:lnTo>
                  <a:pt x="8947" y="975309"/>
                </a:lnTo>
                <a:lnTo>
                  <a:pt x="33350" y="1011504"/>
                </a:lnTo>
                <a:lnTo>
                  <a:pt x="69544" y="1035906"/>
                </a:lnTo>
                <a:lnTo>
                  <a:pt x="113868" y="1044854"/>
                </a:lnTo>
                <a:lnTo>
                  <a:pt x="4801031" y="1044854"/>
                </a:lnTo>
                <a:lnTo>
                  <a:pt x="4845355" y="1035906"/>
                </a:lnTo>
                <a:lnTo>
                  <a:pt x="4881549" y="1011504"/>
                </a:lnTo>
                <a:lnTo>
                  <a:pt x="4905952" y="975309"/>
                </a:lnTo>
                <a:lnTo>
                  <a:pt x="4914900" y="930986"/>
                </a:lnTo>
                <a:lnTo>
                  <a:pt x="4914900" y="113868"/>
                </a:lnTo>
                <a:lnTo>
                  <a:pt x="4905952" y="69544"/>
                </a:lnTo>
                <a:lnTo>
                  <a:pt x="4881549" y="33350"/>
                </a:lnTo>
                <a:lnTo>
                  <a:pt x="4845355" y="8947"/>
                </a:lnTo>
                <a:lnTo>
                  <a:pt x="4801031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181101" y="3312382"/>
            <a:ext cx="4914900" cy="1045210"/>
          </a:xfrm>
          <a:custGeom>
            <a:avLst/>
            <a:gdLst/>
            <a:ahLst/>
            <a:cxnLst/>
            <a:rect l="l" t="t" r="r" b="b"/>
            <a:pathLst>
              <a:path w="4914900" h="1045210">
                <a:moveTo>
                  <a:pt x="4801031" y="0"/>
                </a:moveTo>
                <a:lnTo>
                  <a:pt x="113868" y="0"/>
                </a:lnTo>
                <a:lnTo>
                  <a:pt x="69544" y="8947"/>
                </a:lnTo>
                <a:lnTo>
                  <a:pt x="33350" y="33350"/>
                </a:lnTo>
                <a:lnTo>
                  <a:pt x="8947" y="69544"/>
                </a:lnTo>
                <a:lnTo>
                  <a:pt x="0" y="113868"/>
                </a:lnTo>
                <a:lnTo>
                  <a:pt x="0" y="930986"/>
                </a:lnTo>
                <a:lnTo>
                  <a:pt x="8947" y="975309"/>
                </a:lnTo>
                <a:lnTo>
                  <a:pt x="33350" y="1011504"/>
                </a:lnTo>
                <a:lnTo>
                  <a:pt x="69544" y="1035906"/>
                </a:lnTo>
                <a:lnTo>
                  <a:pt x="113868" y="1044854"/>
                </a:lnTo>
                <a:lnTo>
                  <a:pt x="4801031" y="1044854"/>
                </a:lnTo>
                <a:lnTo>
                  <a:pt x="4845355" y="1035906"/>
                </a:lnTo>
                <a:lnTo>
                  <a:pt x="4881549" y="1011504"/>
                </a:lnTo>
                <a:lnTo>
                  <a:pt x="4905952" y="975309"/>
                </a:lnTo>
                <a:lnTo>
                  <a:pt x="4914900" y="930986"/>
                </a:lnTo>
                <a:lnTo>
                  <a:pt x="4914900" y="113868"/>
                </a:lnTo>
                <a:lnTo>
                  <a:pt x="4905952" y="69544"/>
                </a:lnTo>
                <a:lnTo>
                  <a:pt x="4881549" y="33350"/>
                </a:lnTo>
                <a:lnTo>
                  <a:pt x="4845355" y="8947"/>
                </a:lnTo>
                <a:lnTo>
                  <a:pt x="4801031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181101" y="4482967"/>
            <a:ext cx="4914900" cy="1045210"/>
          </a:xfrm>
          <a:custGeom>
            <a:avLst/>
            <a:gdLst/>
            <a:ahLst/>
            <a:cxnLst/>
            <a:rect l="l" t="t" r="r" b="b"/>
            <a:pathLst>
              <a:path w="4914900" h="1045210">
                <a:moveTo>
                  <a:pt x="4801031" y="0"/>
                </a:moveTo>
                <a:lnTo>
                  <a:pt x="113868" y="0"/>
                </a:lnTo>
                <a:lnTo>
                  <a:pt x="69544" y="8947"/>
                </a:lnTo>
                <a:lnTo>
                  <a:pt x="33350" y="33350"/>
                </a:lnTo>
                <a:lnTo>
                  <a:pt x="8947" y="69544"/>
                </a:lnTo>
                <a:lnTo>
                  <a:pt x="0" y="113868"/>
                </a:lnTo>
                <a:lnTo>
                  <a:pt x="0" y="930986"/>
                </a:lnTo>
                <a:lnTo>
                  <a:pt x="8947" y="975309"/>
                </a:lnTo>
                <a:lnTo>
                  <a:pt x="33350" y="1011504"/>
                </a:lnTo>
                <a:lnTo>
                  <a:pt x="69544" y="1035906"/>
                </a:lnTo>
                <a:lnTo>
                  <a:pt x="113868" y="1044854"/>
                </a:lnTo>
                <a:lnTo>
                  <a:pt x="4801031" y="1044854"/>
                </a:lnTo>
                <a:lnTo>
                  <a:pt x="4845355" y="1035906"/>
                </a:lnTo>
                <a:lnTo>
                  <a:pt x="4881549" y="1011504"/>
                </a:lnTo>
                <a:lnTo>
                  <a:pt x="4905952" y="975309"/>
                </a:lnTo>
                <a:lnTo>
                  <a:pt x="4914900" y="930986"/>
                </a:lnTo>
                <a:lnTo>
                  <a:pt x="4914900" y="113868"/>
                </a:lnTo>
                <a:lnTo>
                  <a:pt x="4905952" y="69544"/>
                </a:lnTo>
                <a:lnTo>
                  <a:pt x="4881549" y="33350"/>
                </a:lnTo>
                <a:lnTo>
                  <a:pt x="4845355" y="8947"/>
                </a:lnTo>
                <a:lnTo>
                  <a:pt x="4801031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2769674" y="2295949"/>
            <a:ext cx="3091180" cy="30791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FEP</a:t>
            </a:r>
            <a:r>
              <a:rPr dirty="0" sz="1600" spc="-1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Blue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Focus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4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Only: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$9,000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+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One/Self</a:t>
            </a:r>
            <a:r>
              <a:rPr dirty="0" sz="1600" spc="-1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&amp;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Family:</a:t>
            </a:r>
            <a:r>
              <a:rPr dirty="0" sz="1600" spc="-1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$18,000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20"/>
              </a:spcBef>
            </a:pP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FEP</a:t>
            </a:r>
            <a:r>
              <a:rPr dirty="0" sz="1600" spc="-2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Blue</a:t>
            </a:r>
            <a:r>
              <a:rPr dirty="0" sz="1600" spc="-1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Basic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4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Only: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$7,500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+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One/Self</a:t>
            </a:r>
            <a:r>
              <a:rPr dirty="0" sz="1600" spc="-1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&amp;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Family:</a:t>
            </a:r>
            <a:r>
              <a:rPr dirty="0" sz="1600" spc="-1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$15,000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64"/>
              </a:spcBef>
            </a:pP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FEP</a:t>
            </a:r>
            <a:r>
              <a:rPr dirty="0" sz="1600" spc="-1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Blue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Standard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4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Only: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$6,000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+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One/Self</a:t>
            </a:r>
            <a:r>
              <a:rPr dirty="0" sz="1600" spc="-1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&amp;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Family:</a:t>
            </a:r>
            <a:r>
              <a:rPr dirty="0" sz="1600" spc="-1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$12,000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1562620" y="2267520"/>
            <a:ext cx="842644" cy="842644"/>
            <a:chOff x="1562620" y="2267520"/>
            <a:chExt cx="842644" cy="842644"/>
          </a:xfrm>
        </p:grpSpPr>
        <p:sp>
          <p:nvSpPr>
            <p:cNvPr id="16" name="object 16" descr=""/>
            <p:cNvSpPr/>
            <p:nvPr/>
          </p:nvSpPr>
          <p:spPr>
            <a:xfrm>
              <a:off x="1605568" y="2302324"/>
              <a:ext cx="762000" cy="762000"/>
            </a:xfrm>
            <a:custGeom>
              <a:avLst/>
              <a:gdLst/>
              <a:ahLst/>
              <a:cxnLst/>
              <a:rect l="l" t="t" r="r" b="b"/>
              <a:pathLst>
                <a:path w="762000" h="762000">
                  <a:moveTo>
                    <a:pt x="380695" y="0"/>
                  </a:moveTo>
                  <a:lnTo>
                    <a:pt x="332942" y="2966"/>
                  </a:lnTo>
                  <a:lnTo>
                    <a:pt x="286959" y="11627"/>
                  </a:lnTo>
                  <a:lnTo>
                    <a:pt x="243102" y="25625"/>
                  </a:lnTo>
                  <a:lnTo>
                    <a:pt x="201730" y="44605"/>
                  </a:lnTo>
                  <a:lnTo>
                    <a:pt x="163197" y="68208"/>
                  </a:lnTo>
                  <a:lnTo>
                    <a:pt x="127861" y="96080"/>
                  </a:lnTo>
                  <a:lnTo>
                    <a:pt x="96080" y="127861"/>
                  </a:lnTo>
                  <a:lnTo>
                    <a:pt x="68208" y="163197"/>
                  </a:lnTo>
                  <a:lnTo>
                    <a:pt x="44605" y="201730"/>
                  </a:lnTo>
                  <a:lnTo>
                    <a:pt x="25625" y="243102"/>
                  </a:lnTo>
                  <a:lnTo>
                    <a:pt x="11627" y="286959"/>
                  </a:lnTo>
                  <a:lnTo>
                    <a:pt x="2966" y="332942"/>
                  </a:lnTo>
                  <a:lnTo>
                    <a:pt x="0" y="380695"/>
                  </a:lnTo>
                  <a:lnTo>
                    <a:pt x="2966" y="428448"/>
                  </a:lnTo>
                  <a:lnTo>
                    <a:pt x="11627" y="474431"/>
                  </a:lnTo>
                  <a:lnTo>
                    <a:pt x="25625" y="518287"/>
                  </a:lnTo>
                  <a:lnTo>
                    <a:pt x="44605" y="559660"/>
                  </a:lnTo>
                  <a:lnTo>
                    <a:pt x="68208" y="598192"/>
                  </a:lnTo>
                  <a:lnTo>
                    <a:pt x="96080" y="633528"/>
                  </a:lnTo>
                  <a:lnTo>
                    <a:pt x="127861" y="665310"/>
                  </a:lnTo>
                  <a:lnTo>
                    <a:pt x="163197" y="693181"/>
                  </a:lnTo>
                  <a:lnTo>
                    <a:pt x="201730" y="716785"/>
                  </a:lnTo>
                  <a:lnTo>
                    <a:pt x="243102" y="735764"/>
                  </a:lnTo>
                  <a:lnTo>
                    <a:pt x="286959" y="749763"/>
                  </a:lnTo>
                  <a:lnTo>
                    <a:pt x="332942" y="758424"/>
                  </a:lnTo>
                  <a:lnTo>
                    <a:pt x="380695" y="761390"/>
                  </a:lnTo>
                  <a:lnTo>
                    <a:pt x="428448" y="758424"/>
                  </a:lnTo>
                  <a:lnTo>
                    <a:pt x="474431" y="749763"/>
                  </a:lnTo>
                  <a:lnTo>
                    <a:pt x="518287" y="735764"/>
                  </a:lnTo>
                  <a:lnTo>
                    <a:pt x="559660" y="716785"/>
                  </a:lnTo>
                  <a:lnTo>
                    <a:pt x="598192" y="693181"/>
                  </a:lnTo>
                  <a:lnTo>
                    <a:pt x="633528" y="665310"/>
                  </a:lnTo>
                  <a:lnTo>
                    <a:pt x="665310" y="633528"/>
                  </a:lnTo>
                  <a:lnTo>
                    <a:pt x="693181" y="598192"/>
                  </a:lnTo>
                  <a:lnTo>
                    <a:pt x="716785" y="559660"/>
                  </a:lnTo>
                  <a:lnTo>
                    <a:pt x="735764" y="518287"/>
                  </a:lnTo>
                  <a:lnTo>
                    <a:pt x="749763" y="474431"/>
                  </a:lnTo>
                  <a:lnTo>
                    <a:pt x="758424" y="428448"/>
                  </a:lnTo>
                  <a:lnTo>
                    <a:pt x="761390" y="380695"/>
                  </a:lnTo>
                  <a:lnTo>
                    <a:pt x="758424" y="332942"/>
                  </a:lnTo>
                  <a:lnTo>
                    <a:pt x="749763" y="286959"/>
                  </a:lnTo>
                  <a:lnTo>
                    <a:pt x="735764" y="243102"/>
                  </a:lnTo>
                  <a:lnTo>
                    <a:pt x="716785" y="201730"/>
                  </a:lnTo>
                  <a:lnTo>
                    <a:pt x="693181" y="163197"/>
                  </a:lnTo>
                  <a:lnTo>
                    <a:pt x="665310" y="127861"/>
                  </a:lnTo>
                  <a:lnTo>
                    <a:pt x="633528" y="96080"/>
                  </a:lnTo>
                  <a:lnTo>
                    <a:pt x="598192" y="68208"/>
                  </a:lnTo>
                  <a:lnTo>
                    <a:pt x="559660" y="44605"/>
                  </a:lnTo>
                  <a:lnTo>
                    <a:pt x="518287" y="25625"/>
                  </a:lnTo>
                  <a:lnTo>
                    <a:pt x="474431" y="11627"/>
                  </a:lnTo>
                  <a:lnTo>
                    <a:pt x="428448" y="2966"/>
                  </a:lnTo>
                  <a:lnTo>
                    <a:pt x="380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2620" y="2267520"/>
              <a:ext cx="842538" cy="842538"/>
            </a:xfrm>
            <a:prstGeom prst="rect">
              <a:avLst/>
            </a:prstGeom>
          </p:spPr>
        </p:pic>
      </p:grpSp>
      <p:grpSp>
        <p:nvGrpSpPr>
          <p:cNvPr id="18" name="object 18" descr=""/>
          <p:cNvGrpSpPr/>
          <p:nvPr/>
        </p:nvGrpSpPr>
        <p:grpSpPr>
          <a:xfrm>
            <a:off x="1555877" y="3407262"/>
            <a:ext cx="831215" cy="842644"/>
            <a:chOff x="1555877" y="3407262"/>
            <a:chExt cx="831215" cy="842644"/>
          </a:xfrm>
        </p:grpSpPr>
        <p:sp>
          <p:nvSpPr>
            <p:cNvPr id="19" name="object 19" descr=""/>
            <p:cNvSpPr/>
            <p:nvPr/>
          </p:nvSpPr>
          <p:spPr>
            <a:xfrm>
              <a:off x="1590681" y="3459838"/>
              <a:ext cx="762000" cy="762000"/>
            </a:xfrm>
            <a:custGeom>
              <a:avLst/>
              <a:gdLst/>
              <a:ahLst/>
              <a:cxnLst/>
              <a:rect l="l" t="t" r="r" b="b"/>
              <a:pathLst>
                <a:path w="762000" h="762000">
                  <a:moveTo>
                    <a:pt x="380695" y="0"/>
                  </a:moveTo>
                  <a:lnTo>
                    <a:pt x="332942" y="2966"/>
                  </a:lnTo>
                  <a:lnTo>
                    <a:pt x="286959" y="11627"/>
                  </a:lnTo>
                  <a:lnTo>
                    <a:pt x="243102" y="25625"/>
                  </a:lnTo>
                  <a:lnTo>
                    <a:pt x="201730" y="44605"/>
                  </a:lnTo>
                  <a:lnTo>
                    <a:pt x="163197" y="68208"/>
                  </a:lnTo>
                  <a:lnTo>
                    <a:pt x="127861" y="96080"/>
                  </a:lnTo>
                  <a:lnTo>
                    <a:pt x="96080" y="127861"/>
                  </a:lnTo>
                  <a:lnTo>
                    <a:pt x="68208" y="163197"/>
                  </a:lnTo>
                  <a:lnTo>
                    <a:pt x="44605" y="201730"/>
                  </a:lnTo>
                  <a:lnTo>
                    <a:pt x="25625" y="243102"/>
                  </a:lnTo>
                  <a:lnTo>
                    <a:pt x="11627" y="286959"/>
                  </a:lnTo>
                  <a:lnTo>
                    <a:pt x="2966" y="332942"/>
                  </a:lnTo>
                  <a:lnTo>
                    <a:pt x="0" y="380695"/>
                  </a:lnTo>
                  <a:lnTo>
                    <a:pt x="2966" y="428448"/>
                  </a:lnTo>
                  <a:lnTo>
                    <a:pt x="11627" y="474431"/>
                  </a:lnTo>
                  <a:lnTo>
                    <a:pt x="25625" y="518287"/>
                  </a:lnTo>
                  <a:lnTo>
                    <a:pt x="44605" y="559660"/>
                  </a:lnTo>
                  <a:lnTo>
                    <a:pt x="68208" y="598192"/>
                  </a:lnTo>
                  <a:lnTo>
                    <a:pt x="96080" y="633528"/>
                  </a:lnTo>
                  <a:lnTo>
                    <a:pt x="127861" y="665310"/>
                  </a:lnTo>
                  <a:lnTo>
                    <a:pt x="163197" y="693181"/>
                  </a:lnTo>
                  <a:lnTo>
                    <a:pt x="201730" y="716785"/>
                  </a:lnTo>
                  <a:lnTo>
                    <a:pt x="243102" y="735764"/>
                  </a:lnTo>
                  <a:lnTo>
                    <a:pt x="286959" y="749763"/>
                  </a:lnTo>
                  <a:lnTo>
                    <a:pt x="332942" y="758424"/>
                  </a:lnTo>
                  <a:lnTo>
                    <a:pt x="380695" y="761390"/>
                  </a:lnTo>
                  <a:lnTo>
                    <a:pt x="428448" y="758424"/>
                  </a:lnTo>
                  <a:lnTo>
                    <a:pt x="474431" y="749763"/>
                  </a:lnTo>
                  <a:lnTo>
                    <a:pt x="518287" y="735764"/>
                  </a:lnTo>
                  <a:lnTo>
                    <a:pt x="559660" y="716785"/>
                  </a:lnTo>
                  <a:lnTo>
                    <a:pt x="598192" y="693181"/>
                  </a:lnTo>
                  <a:lnTo>
                    <a:pt x="633528" y="665310"/>
                  </a:lnTo>
                  <a:lnTo>
                    <a:pt x="665310" y="633528"/>
                  </a:lnTo>
                  <a:lnTo>
                    <a:pt x="693181" y="598192"/>
                  </a:lnTo>
                  <a:lnTo>
                    <a:pt x="716785" y="559660"/>
                  </a:lnTo>
                  <a:lnTo>
                    <a:pt x="735764" y="518287"/>
                  </a:lnTo>
                  <a:lnTo>
                    <a:pt x="749763" y="474431"/>
                  </a:lnTo>
                  <a:lnTo>
                    <a:pt x="758424" y="428448"/>
                  </a:lnTo>
                  <a:lnTo>
                    <a:pt x="761390" y="380695"/>
                  </a:lnTo>
                  <a:lnTo>
                    <a:pt x="758424" y="332942"/>
                  </a:lnTo>
                  <a:lnTo>
                    <a:pt x="749763" y="286959"/>
                  </a:lnTo>
                  <a:lnTo>
                    <a:pt x="735764" y="243102"/>
                  </a:lnTo>
                  <a:lnTo>
                    <a:pt x="716785" y="201730"/>
                  </a:lnTo>
                  <a:lnTo>
                    <a:pt x="693181" y="163197"/>
                  </a:lnTo>
                  <a:lnTo>
                    <a:pt x="665310" y="127861"/>
                  </a:lnTo>
                  <a:lnTo>
                    <a:pt x="633528" y="96080"/>
                  </a:lnTo>
                  <a:lnTo>
                    <a:pt x="598192" y="68208"/>
                  </a:lnTo>
                  <a:lnTo>
                    <a:pt x="559660" y="44605"/>
                  </a:lnTo>
                  <a:lnTo>
                    <a:pt x="518287" y="25625"/>
                  </a:lnTo>
                  <a:lnTo>
                    <a:pt x="474431" y="11627"/>
                  </a:lnTo>
                  <a:lnTo>
                    <a:pt x="428448" y="2966"/>
                  </a:lnTo>
                  <a:lnTo>
                    <a:pt x="380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5877" y="3407262"/>
              <a:ext cx="830996" cy="842538"/>
            </a:xfrm>
            <a:prstGeom prst="rect">
              <a:avLst/>
            </a:prstGeom>
          </p:spPr>
        </p:pic>
      </p:grpSp>
      <p:grpSp>
        <p:nvGrpSpPr>
          <p:cNvPr id="21" name="object 21" descr=""/>
          <p:cNvGrpSpPr/>
          <p:nvPr/>
        </p:nvGrpSpPr>
        <p:grpSpPr>
          <a:xfrm>
            <a:off x="1562621" y="4589895"/>
            <a:ext cx="842644" cy="831215"/>
            <a:chOff x="1562621" y="4589895"/>
            <a:chExt cx="842644" cy="831215"/>
          </a:xfrm>
        </p:grpSpPr>
        <p:sp>
          <p:nvSpPr>
            <p:cNvPr id="22" name="object 22" descr=""/>
            <p:cNvSpPr/>
            <p:nvPr/>
          </p:nvSpPr>
          <p:spPr>
            <a:xfrm>
              <a:off x="1603195" y="4624698"/>
              <a:ext cx="762000" cy="762000"/>
            </a:xfrm>
            <a:custGeom>
              <a:avLst/>
              <a:gdLst/>
              <a:ahLst/>
              <a:cxnLst/>
              <a:rect l="l" t="t" r="r" b="b"/>
              <a:pathLst>
                <a:path w="762000" h="762000">
                  <a:moveTo>
                    <a:pt x="380695" y="0"/>
                  </a:moveTo>
                  <a:lnTo>
                    <a:pt x="332942" y="2966"/>
                  </a:lnTo>
                  <a:lnTo>
                    <a:pt x="286959" y="11627"/>
                  </a:lnTo>
                  <a:lnTo>
                    <a:pt x="243102" y="25625"/>
                  </a:lnTo>
                  <a:lnTo>
                    <a:pt x="201730" y="44605"/>
                  </a:lnTo>
                  <a:lnTo>
                    <a:pt x="163197" y="68208"/>
                  </a:lnTo>
                  <a:lnTo>
                    <a:pt x="127861" y="96080"/>
                  </a:lnTo>
                  <a:lnTo>
                    <a:pt x="96080" y="127861"/>
                  </a:lnTo>
                  <a:lnTo>
                    <a:pt x="68208" y="163197"/>
                  </a:lnTo>
                  <a:lnTo>
                    <a:pt x="44605" y="201730"/>
                  </a:lnTo>
                  <a:lnTo>
                    <a:pt x="25625" y="243102"/>
                  </a:lnTo>
                  <a:lnTo>
                    <a:pt x="11627" y="286959"/>
                  </a:lnTo>
                  <a:lnTo>
                    <a:pt x="2966" y="332942"/>
                  </a:lnTo>
                  <a:lnTo>
                    <a:pt x="0" y="380695"/>
                  </a:lnTo>
                  <a:lnTo>
                    <a:pt x="2966" y="428448"/>
                  </a:lnTo>
                  <a:lnTo>
                    <a:pt x="11627" y="474431"/>
                  </a:lnTo>
                  <a:lnTo>
                    <a:pt x="25625" y="518287"/>
                  </a:lnTo>
                  <a:lnTo>
                    <a:pt x="44605" y="559660"/>
                  </a:lnTo>
                  <a:lnTo>
                    <a:pt x="68208" y="598192"/>
                  </a:lnTo>
                  <a:lnTo>
                    <a:pt x="96080" y="633528"/>
                  </a:lnTo>
                  <a:lnTo>
                    <a:pt x="127861" y="665310"/>
                  </a:lnTo>
                  <a:lnTo>
                    <a:pt x="163197" y="693181"/>
                  </a:lnTo>
                  <a:lnTo>
                    <a:pt x="201730" y="716785"/>
                  </a:lnTo>
                  <a:lnTo>
                    <a:pt x="243102" y="735764"/>
                  </a:lnTo>
                  <a:lnTo>
                    <a:pt x="286959" y="749763"/>
                  </a:lnTo>
                  <a:lnTo>
                    <a:pt x="332942" y="758424"/>
                  </a:lnTo>
                  <a:lnTo>
                    <a:pt x="380695" y="761390"/>
                  </a:lnTo>
                  <a:lnTo>
                    <a:pt x="428448" y="758424"/>
                  </a:lnTo>
                  <a:lnTo>
                    <a:pt x="474431" y="749763"/>
                  </a:lnTo>
                  <a:lnTo>
                    <a:pt x="518287" y="735764"/>
                  </a:lnTo>
                  <a:lnTo>
                    <a:pt x="559660" y="716785"/>
                  </a:lnTo>
                  <a:lnTo>
                    <a:pt x="598192" y="693181"/>
                  </a:lnTo>
                  <a:lnTo>
                    <a:pt x="633528" y="665310"/>
                  </a:lnTo>
                  <a:lnTo>
                    <a:pt x="665310" y="633528"/>
                  </a:lnTo>
                  <a:lnTo>
                    <a:pt x="693181" y="598192"/>
                  </a:lnTo>
                  <a:lnTo>
                    <a:pt x="716785" y="559660"/>
                  </a:lnTo>
                  <a:lnTo>
                    <a:pt x="735764" y="518287"/>
                  </a:lnTo>
                  <a:lnTo>
                    <a:pt x="749763" y="474431"/>
                  </a:lnTo>
                  <a:lnTo>
                    <a:pt x="758424" y="428448"/>
                  </a:lnTo>
                  <a:lnTo>
                    <a:pt x="761390" y="380695"/>
                  </a:lnTo>
                  <a:lnTo>
                    <a:pt x="758424" y="332942"/>
                  </a:lnTo>
                  <a:lnTo>
                    <a:pt x="749763" y="286959"/>
                  </a:lnTo>
                  <a:lnTo>
                    <a:pt x="735764" y="243102"/>
                  </a:lnTo>
                  <a:lnTo>
                    <a:pt x="716785" y="201730"/>
                  </a:lnTo>
                  <a:lnTo>
                    <a:pt x="693181" y="163197"/>
                  </a:lnTo>
                  <a:lnTo>
                    <a:pt x="665310" y="127861"/>
                  </a:lnTo>
                  <a:lnTo>
                    <a:pt x="633528" y="96080"/>
                  </a:lnTo>
                  <a:lnTo>
                    <a:pt x="598192" y="68208"/>
                  </a:lnTo>
                  <a:lnTo>
                    <a:pt x="559660" y="44605"/>
                  </a:lnTo>
                  <a:lnTo>
                    <a:pt x="518287" y="25625"/>
                  </a:lnTo>
                  <a:lnTo>
                    <a:pt x="474431" y="11627"/>
                  </a:lnTo>
                  <a:lnTo>
                    <a:pt x="428448" y="2966"/>
                  </a:lnTo>
                  <a:lnTo>
                    <a:pt x="380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2621" y="4589895"/>
              <a:ext cx="842538" cy="830996"/>
            </a:xfrm>
            <a:prstGeom prst="rect">
              <a:avLst/>
            </a:prstGeom>
          </p:spPr>
        </p:pic>
      </p:grpSp>
      <p:sp>
        <p:nvSpPr>
          <p:cNvPr id="24" name="object 2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937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10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7223759" cy="1960880"/>
            </a:xfrm>
            <a:custGeom>
              <a:avLst/>
              <a:gdLst/>
              <a:ahLst/>
              <a:cxnLst/>
              <a:rect l="l" t="t" r="r" b="b"/>
              <a:pathLst>
                <a:path w="7223759" h="1960880">
                  <a:moveTo>
                    <a:pt x="0" y="1960638"/>
                  </a:moveTo>
                  <a:lnTo>
                    <a:pt x="7223594" y="1960638"/>
                  </a:lnTo>
                  <a:lnTo>
                    <a:pt x="7223594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449222" y="0"/>
              <a:ext cx="4742815" cy="6858000"/>
            </a:xfrm>
            <a:custGeom>
              <a:avLst/>
              <a:gdLst/>
              <a:ahLst/>
              <a:cxnLst/>
              <a:rect l="l" t="t" r="r" b="b"/>
              <a:pathLst>
                <a:path w="4742815" h="6858000">
                  <a:moveTo>
                    <a:pt x="474277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742776" y="6858000"/>
                  </a:lnTo>
                  <a:lnTo>
                    <a:pt x="474277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7393030" y="0"/>
            <a:ext cx="4799330" cy="6858000"/>
            <a:chOff x="7393030" y="0"/>
            <a:chExt cx="4799330" cy="6858000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0864" y="5948819"/>
              <a:ext cx="862317" cy="86231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3030" y="0"/>
              <a:ext cx="4798968" cy="685799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0864" y="5948819"/>
              <a:ext cx="862317" cy="86231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875"/>
              </a:lnSpc>
              <a:spcBef>
                <a:spcPts val="95"/>
              </a:spcBef>
            </a:pPr>
            <a:r>
              <a:rPr dirty="0"/>
              <a:t>FEP</a:t>
            </a:r>
            <a:r>
              <a:rPr dirty="0" spc="-30"/>
              <a:t> </a:t>
            </a:r>
            <a:r>
              <a:rPr dirty="0" spc="-20"/>
              <a:t>FEHB</a:t>
            </a:r>
          </a:p>
          <a:p>
            <a:pPr marL="12700">
              <a:lnSpc>
                <a:spcPts val="3875"/>
              </a:lnSpc>
            </a:pPr>
            <a:r>
              <a:rPr dirty="0"/>
              <a:t>monthly</a:t>
            </a:r>
            <a:r>
              <a:rPr dirty="0" spc="-130"/>
              <a:t> </a:t>
            </a:r>
            <a:r>
              <a:rPr dirty="0" spc="-10"/>
              <a:t>premiums</a:t>
            </a:r>
          </a:p>
        </p:txBody>
      </p:sp>
      <p:grpSp>
        <p:nvGrpSpPr>
          <p:cNvPr id="11" name="object 11" descr=""/>
          <p:cNvGrpSpPr/>
          <p:nvPr/>
        </p:nvGrpSpPr>
        <p:grpSpPr>
          <a:xfrm>
            <a:off x="1181098" y="4632096"/>
            <a:ext cx="4914900" cy="1159510"/>
            <a:chOff x="1181098" y="4632096"/>
            <a:chExt cx="4914900" cy="1159510"/>
          </a:xfrm>
        </p:grpSpPr>
        <p:sp>
          <p:nvSpPr>
            <p:cNvPr id="12" name="object 12" descr=""/>
            <p:cNvSpPr/>
            <p:nvPr/>
          </p:nvSpPr>
          <p:spPr>
            <a:xfrm>
              <a:off x="1181098" y="4632096"/>
              <a:ext cx="4914900" cy="1159510"/>
            </a:xfrm>
            <a:custGeom>
              <a:avLst/>
              <a:gdLst/>
              <a:ahLst/>
              <a:cxnLst/>
              <a:rect l="l" t="t" r="r" b="b"/>
              <a:pathLst>
                <a:path w="4914900" h="1159510">
                  <a:moveTo>
                    <a:pt x="4788560" y="0"/>
                  </a:moveTo>
                  <a:lnTo>
                    <a:pt x="126339" y="0"/>
                  </a:lnTo>
                  <a:lnTo>
                    <a:pt x="77163" y="9928"/>
                  </a:lnTo>
                  <a:lnTo>
                    <a:pt x="37004" y="37004"/>
                  </a:lnTo>
                  <a:lnTo>
                    <a:pt x="9928" y="77163"/>
                  </a:lnTo>
                  <a:lnTo>
                    <a:pt x="0" y="126339"/>
                  </a:lnTo>
                  <a:lnTo>
                    <a:pt x="0" y="1032979"/>
                  </a:lnTo>
                  <a:lnTo>
                    <a:pt x="9928" y="1082156"/>
                  </a:lnTo>
                  <a:lnTo>
                    <a:pt x="37004" y="1122314"/>
                  </a:lnTo>
                  <a:lnTo>
                    <a:pt x="77163" y="1149390"/>
                  </a:lnTo>
                  <a:lnTo>
                    <a:pt x="126339" y="1159319"/>
                  </a:lnTo>
                  <a:lnTo>
                    <a:pt x="4788560" y="1159319"/>
                  </a:lnTo>
                  <a:lnTo>
                    <a:pt x="4837736" y="1149390"/>
                  </a:lnTo>
                  <a:lnTo>
                    <a:pt x="4877895" y="1122314"/>
                  </a:lnTo>
                  <a:lnTo>
                    <a:pt x="4904971" y="1082156"/>
                  </a:lnTo>
                  <a:lnTo>
                    <a:pt x="4914900" y="1032979"/>
                  </a:lnTo>
                  <a:lnTo>
                    <a:pt x="4914900" y="126339"/>
                  </a:lnTo>
                  <a:lnTo>
                    <a:pt x="4904971" y="77163"/>
                  </a:lnTo>
                  <a:lnTo>
                    <a:pt x="4877895" y="37004"/>
                  </a:lnTo>
                  <a:lnTo>
                    <a:pt x="4837736" y="9928"/>
                  </a:lnTo>
                  <a:lnTo>
                    <a:pt x="4788560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555330" y="4845192"/>
              <a:ext cx="762000" cy="762000"/>
            </a:xfrm>
            <a:custGeom>
              <a:avLst/>
              <a:gdLst/>
              <a:ahLst/>
              <a:cxnLst/>
              <a:rect l="l" t="t" r="r" b="b"/>
              <a:pathLst>
                <a:path w="762000" h="762000">
                  <a:moveTo>
                    <a:pt x="380695" y="0"/>
                  </a:moveTo>
                  <a:lnTo>
                    <a:pt x="332942" y="2966"/>
                  </a:lnTo>
                  <a:lnTo>
                    <a:pt x="286959" y="11627"/>
                  </a:lnTo>
                  <a:lnTo>
                    <a:pt x="243102" y="25625"/>
                  </a:lnTo>
                  <a:lnTo>
                    <a:pt x="201730" y="44605"/>
                  </a:lnTo>
                  <a:lnTo>
                    <a:pt x="163197" y="68208"/>
                  </a:lnTo>
                  <a:lnTo>
                    <a:pt x="127861" y="96080"/>
                  </a:lnTo>
                  <a:lnTo>
                    <a:pt x="96080" y="127861"/>
                  </a:lnTo>
                  <a:lnTo>
                    <a:pt x="68208" y="163197"/>
                  </a:lnTo>
                  <a:lnTo>
                    <a:pt x="44605" y="201730"/>
                  </a:lnTo>
                  <a:lnTo>
                    <a:pt x="25625" y="243102"/>
                  </a:lnTo>
                  <a:lnTo>
                    <a:pt x="11627" y="286959"/>
                  </a:lnTo>
                  <a:lnTo>
                    <a:pt x="2966" y="332942"/>
                  </a:lnTo>
                  <a:lnTo>
                    <a:pt x="0" y="380695"/>
                  </a:lnTo>
                  <a:lnTo>
                    <a:pt x="2966" y="428448"/>
                  </a:lnTo>
                  <a:lnTo>
                    <a:pt x="11627" y="474431"/>
                  </a:lnTo>
                  <a:lnTo>
                    <a:pt x="25625" y="518287"/>
                  </a:lnTo>
                  <a:lnTo>
                    <a:pt x="44605" y="559660"/>
                  </a:lnTo>
                  <a:lnTo>
                    <a:pt x="68208" y="598192"/>
                  </a:lnTo>
                  <a:lnTo>
                    <a:pt x="96080" y="633528"/>
                  </a:lnTo>
                  <a:lnTo>
                    <a:pt x="127861" y="665310"/>
                  </a:lnTo>
                  <a:lnTo>
                    <a:pt x="163197" y="693181"/>
                  </a:lnTo>
                  <a:lnTo>
                    <a:pt x="201730" y="716785"/>
                  </a:lnTo>
                  <a:lnTo>
                    <a:pt x="243102" y="735764"/>
                  </a:lnTo>
                  <a:lnTo>
                    <a:pt x="286959" y="749763"/>
                  </a:lnTo>
                  <a:lnTo>
                    <a:pt x="332942" y="758424"/>
                  </a:lnTo>
                  <a:lnTo>
                    <a:pt x="380695" y="761390"/>
                  </a:lnTo>
                  <a:lnTo>
                    <a:pt x="428448" y="758424"/>
                  </a:lnTo>
                  <a:lnTo>
                    <a:pt x="474431" y="749763"/>
                  </a:lnTo>
                  <a:lnTo>
                    <a:pt x="518287" y="735764"/>
                  </a:lnTo>
                  <a:lnTo>
                    <a:pt x="559660" y="716785"/>
                  </a:lnTo>
                  <a:lnTo>
                    <a:pt x="598192" y="693181"/>
                  </a:lnTo>
                  <a:lnTo>
                    <a:pt x="633528" y="665310"/>
                  </a:lnTo>
                  <a:lnTo>
                    <a:pt x="665310" y="633528"/>
                  </a:lnTo>
                  <a:lnTo>
                    <a:pt x="693181" y="598192"/>
                  </a:lnTo>
                  <a:lnTo>
                    <a:pt x="716785" y="559660"/>
                  </a:lnTo>
                  <a:lnTo>
                    <a:pt x="735764" y="518287"/>
                  </a:lnTo>
                  <a:lnTo>
                    <a:pt x="749763" y="474431"/>
                  </a:lnTo>
                  <a:lnTo>
                    <a:pt x="758424" y="428448"/>
                  </a:lnTo>
                  <a:lnTo>
                    <a:pt x="761390" y="380695"/>
                  </a:lnTo>
                  <a:lnTo>
                    <a:pt x="758424" y="332942"/>
                  </a:lnTo>
                  <a:lnTo>
                    <a:pt x="749763" y="286959"/>
                  </a:lnTo>
                  <a:lnTo>
                    <a:pt x="735764" y="243102"/>
                  </a:lnTo>
                  <a:lnTo>
                    <a:pt x="716785" y="201730"/>
                  </a:lnTo>
                  <a:lnTo>
                    <a:pt x="693181" y="163197"/>
                  </a:lnTo>
                  <a:lnTo>
                    <a:pt x="665310" y="127861"/>
                  </a:lnTo>
                  <a:lnTo>
                    <a:pt x="633528" y="96080"/>
                  </a:lnTo>
                  <a:lnTo>
                    <a:pt x="598192" y="68208"/>
                  </a:lnTo>
                  <a:lnTo>
                    <a:pt x="559660" y="44605"/>
                  </a:lnTo>
                  <a:lnTo>
                    <a:pt x="518287" y="25625"/>
                  </a:lnTo>
                  <a:lnTo>
                    <a:pt x="474431" y="11627"/>
                  </a:lnTo>
                  <a:lnTo>
                    <a:pt x="428448" y="2966"/>
                  </a:lnTo>
                  <a:lnTo>
                    <a:pt x="380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2476" y="4746193"/>
              <a:ext cx="927097" cy="914396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1181100" y="3358668"/>
            <a:ext cx="4914900" cy="1159510"/>
            <a:chOff x="1181100" y="3358668"/>
            <a:chExt cx="4914900" cy="1159510"/>
          </a:xfrm>
        </p:grpSpPr>
        <p:sp>
          <p:nvSpPr>
            <p:cNvPr id="16" name="object 16" descr=""/>
            <p:cNvSpPr/>
            <p:nvPr/>
          </p:nvSpPr>
          <p:spPr>
            <a:xfrm>
              <a:off x="1181100" y="3358668"/>
              <a:ext cx="4914900" cy="1159510"/>
            </a:xfrm>
            <a:custGeom>
              <a:avLst/>
              <a:gdLst/>
              <a:ahLst/>
              <a:cxnLst/>
              <a:rect l="l" t="t" r="r" b="b"/>
              <a:pathLst>
                <a:path w="4914900" h="1159510">
                  <a:moveTo>
                    <a:pt x="4788560" y="0"/>
                  </a:moveTo>
                  <a:lnTo>
                    <a:pt x="126339" y="0"/>
                  </a:lnTo>
                  <a:lnTo>
                    <a:pt x="77163" y="9928"/>
                  </a:lnTo>
                  <a:lnTo>
                    <a:pt x="37004" y="37004"/>
                  </a:lnTo>
                  <a:lnTo>
                    <a:pt x="9928" y="77163"/>
                  </a:lnTo>
                  <a:lnTo>
                    <a:pt x="0" y="126339"/>
                  </a:lnTo>
                  <a:lnTo>
                    <a:pt x="0" y="1032979"/>
                  </a:lnTo>
                  <a:lnTo>
                    <a:pt x="9928" y="1082156"/>
                  </a:lnTo>
                  <a:lnTo>
                    <a:pt x="37004" y="1122314"/>
                  </a:lnTo>
                  <a:lnTo>
                    <a:pt x="77163" y="1149390"/>
                  </a:lnTo>
                  <a:lnTo>
                    <a:pt x="126339" y="1159319"/>
                  </a:lnTo>
                  <a:lnTo>
                    <a:pt x="4788560" y="1159319"/>
                  </a:lnTo>
                  <a:lnTo>
                    <a:pt x="4837736" y="1149390"/>
                  </a:lnTo>
                  <a:lnTo>
                    <a:pt x="4877895" y="1122314"/>
                  </a:lnTo>
                  <a:lnTo>
                    <a:pt x="4904971" y="1082156"/>
                  </a:lnTo>
                  <a:lnTo>
                    <a:pt x="4914900" y="1032979"/>
                  </a:lnTo>
                  <a:lnTo>
                    <a:pt x="4914900" y="126339"/>
                  </a:lnTo>
                  <a:lnTo>
                    <a:pt x="4904971" y="77163"/>
                  </a:lnTo>
                  <a:lnTo>
                    <a:pt x="4877895" y="37004"/>
                  </a:lnTo>
                  <a:lnTo>
                    <a:pt x="4837736" y="9928"/>
                  </a:lnTo>
                  <a:lnTo>
                    <a:pt x="4788560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555330" y="3550465"/>
              <a:ext cx="762000" cy="762000"/>
            </a:xfrm>
            <a:custGeom>
              <a:avLst/>
              <a:gdLst/>
              <a:ahLst/>
              <a:cxnLst/>
              <a:rect l="l" t="t" r="r" b="b"/>
              <a:pathLst>
                <a:path w="762000" h="762000">
                  <a:moveTo>
                    <a:pt x="380695" y="0"/>
                  </a:moveTo>
                  <a:lnTo>
                    <a:pt x="332942" y="2966"/>
                  </a:lnTo>
                  <a:lnTo>
                    <a:pt x="286959" y="11627"/>
                  </a:lnTo>
                  <a:lnTo>
                    <a:pt x="243102" y="25625"/>
                  </a:lnTo>
                  <a:lnTo>
                    <a:pt x="201730" y="44605"/>
                  </a:lnTo>
                  <a:lnTo>
                    <a:pt x="163197" y="68208"/>
                  </a:lnTo>
                  <a:lnTo>
                    <a:pt x="127861" y="96080"/>
                  </a:lnTo>
                  <a:lnTo>
                    <a:pt x="96080" y="127861"/>
                  </a:lnTo>
                  <a:lnTo>
                    <a:pt x="68208" y="163197"/>
                  </a:lnTo>
                  <a:lnTo>
                    <a:pt x="44605" y="201730"/>
                  </a:lnTo>
                  <a:lnTo>
                    <a:pt x="25625" y="243102"/>
                  </a:lnTo>
                  <a:lnTo>
                    <a:pt x="11627" y="286959"/>
                  </a:lnTo>
                  <a:lnTo>
                    <a:pt x="2966" y="332942"/>
                  </a:lnTo>
                  <a:lnTo>
                    <a:pt x="0" y="380695"/>
                  </a:lnTo>
                  <a:lnTo>
                    <a:pt x="2966" y="428448"/>
                  </a:lnTo>
                  <a:lnTo>
                    <a:pt x="11627" y="474431"/>
                  </a:lnTo>
                  <a:lnTo>
                    <a:pt x="25625" y="518287"/>
                  </a:lnTo>
                  <a:lnTo>
                    <a:pt x="44605" y="559660"/>
                  </a:lnTo>
                  <a:lnTo>
                    <a:pt x="68208" y="598192"/>
                  </a:lnTo>
                  <a:lnTo>
                    <a:pt x="96080" y="633528"/>
                  </a:lnTo>
                  <a:lnTo>
                    <a:pt x="127861" y="665310"/>
                  </a:lnTo>
                  <a:lnTo>
                    <a:pt x="163197" y="693181"/>
                  </a:lnTo>
                  <a:lnTo>
                    <a:pt x="201730" y="716785"/>
                  </a:lnTo>
                  <a:lnTo>
                    <a:pt x="243102" y="735764"/>
                  </a:lnTo>
                  <a:lnTo>
                    <a:pt x="286959" y="749763"/>
                  </a:lnTo>
                  <a:lnTo>
                    <a:pt x="332942" y="758424"/>
                  </a:lnTo>
                  <a:lnTo>
                    <a:pt x="380695" y="761390"/>
                  </a:lnTo>
                  <a:lnTo>
                    <a:pt x="428448" y="758424"/>
                  </a:lnTo>
                  <a:lnTo>
                    <a:pt x="474431" y="749763"/>
                  </a:lnTo>
                  <a:lnTo>
                    <a:pt x="518287" y="735764"/>
                  </a:lnTo>
                  <a:lnTo>
                    <a:pt x="559660" y="716785"/>
                  </a:lnTo>
                  <a:lnTo>
                    <a:pt x="598192" y="693181"/>
                  </a:lnTo>
                  <a:lnTo>
                    <a:pt x="633528" y="665310"/>
                  </a:lnTo>
                  <a:lnTo>
                    <a:pt x="665310" y="633528"/>
                  </a:lnTo>
                  <a:lnTo>
                    <a:pt x="693181" y="598192"/>
                  </a:lnTo>
                  <a:lnTo>
                    <a:pt x="716785" y="559660"/>
                  </a:lnTo>
                  <a:lnTo>
                    <a:pt x="735764" y="518287"/>
                  </a:lnTo>
                  <a:lnTo>
                    <a:pt x="749763" y="474431"/>
                  </a:lnTo>
                  <a:lnTo>
                    <a:pt x="758424" y="428448"/>
                  </a:lnTo>
                  <a:lnTo>
                    <a:pt x="761390" y="380695"/>
                  </a:lnTo>
                  <a:lnTo>
                    <a:pt x="758424" y="332942"/>
                  </a:lnTo>
                  <a:lnTo>
                    <a:pt x="749763" y="286959"/>
                  </a:lnTo>
                  <a:lnTo>
                    <a:pt x="735764" y="243102"/>
                  </a:lnTo>
                  <a:lnTo>
                    <a:pt x="716785" y="201730"/>
                  </a:lnTo>
                  <a:lnTo>
                    <a:pt x="693181" y="163197"/>
                  </a:lnTo>
                  <a:lnTo>
                    <a:pt x="665310" y="127861"/>
                  </a:lnTo>
                  <a:lnTo>
                    <a:pt x="633528" y="96080"/>
                  </a:lnTo>
                  <a:lnTo>
                    <a:pt x="598192" y="68208"/>
                  </a:lnTo>
                  <a:lnTo>
                    <a:pt x="559660" y="44605"/>
                  </a:lnTo>
                  <a:lnTo>
                    <a:pt x="518287" y="25625"/>
                  </a:lnTo>
                  <a:lnTo>
                    <a:pt x="474431" y="11627"/>
                  </a:lnTo>
                  <a:lnTo>
                    <a:pt x="428448" y="2966"/>
                  </a:lnTo>
                  <a:lnTo>
                    <a:pt x="380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2476" y="3474776"/>
              <a:ext cx="914398" cy="927094"/>
            </a:xfrm>
            <a:prstGeom prst="rect">
              <a:avLst/>
            </a:prstGeom>
          </p:spPr>
        </p:pic>
      </p:grpSp>
      <p:grpSp>
        <p:nvGrpSpPr>
          <p:cNvPr id="19" name="object 19" descr=""/>
          <p:cNvGrpSpPr/>
          <p:nvPr/>
        </p:nvGrpSpPr>
        <p:grpSpPr>
          <a:xfrm>
            <a:off x="1181100" y="2085239"/>
            <a:ext cx="4914900" cy="1159510"/>
            <a:chOff x="1181100" y="2085239"/>
            <a:chExt cx="4914900" cy="1159510"/>
          </a:xfrm>
        </p:grpSpPr>
        <p:sp>
          <p:nvSpPr>
            <p:cNvPr id="20" name="object 20" descr=""/>
            <p:cNvSpPr/>
            <p:nvPr/>
          </p:nvSpPr>
          <p:spPr>
            <a:xfrm>
              <a:off x="1181100" y="2085239"/>
              <a:ext cx="4914900" cy="1159510"/>
            </a:xfrm>
            <a:custGeom>
              <a:avLst/>
              <a:gdLst/>
              <a:ahLst/>
              <a:cxnLst/>
              <a:rect l="l" t="t" r="r" b="b"/>
              <a:pathLst>
                <a:path w="4914900" h="1159510">
                  <a:moveTo>
                    <a:pt x="4788560" y="0"/>
                  </a:moveTo>
                  <a:lnTo>
                    <a:pt x="126339" y="0"/>
                  </a:lnTo>
                  <a:lnTo>
                    <a:pt x="77163" y="9928"/>
                  </a:lnTo>
                  <a:lnTo>
                    <a:pt x="37004" y="37004"/>
                  </a:lnTo>
                  <a:lnTo>
                    <a:pt x="9928" y="77163"/>
                  </a:lnTo>
                  <a:lnTo>
                    <a:pt x="0" y="126339"/>
                  </a:lnTo>
                  <a:lnTo>
                    <a:pt x="0" y="1032979"/>
                  </a:lnTo>
                  <a:lnTo>
                    <a:pt x="9928" y="1082156"/>
                  </a:lnTo>
                  <a:lnTo>
                    <a:pt x="37004" y="1122314"/>
                  </a:lnTo>
                  <a:lnTo>
                    <a:pt x="77163" y="1149390"/>
                  </a:lnTo>
                  <a:lnTo>
                    <a:pt x="126339" y="1159319"/>
                  </a:lnTo>
                  <a:lnTo>
                    <a:pt x="4788560" y="1159319"/>
                  </a:lnTo>
                  <a:lnTo>
                    <a:pt x="4837736" y="1149390"/>
                  </a:lnTo>
                  <a:lnTo>
                    <a:pt x="4877895" y="1122314"/>
                  </a:lnTo>
                  <a:lnTo>
                    <a:pt x="4904971" y="1082156"/>
                  </a:lnTo>
                  <a:lnTo>
                    <a:pt x="4914900" y="1032979"/>
                  </a:lnTo>
                  <a:lnTo>
                    <a:pt x="4914900" y="126339"/>
                  </a:lnTo>
                  <a:lnTo>
                    <a:pt x="4904971" y="77163"/>
                  </a:lnTo>
                  <a:lnTo>
                    <a:pt x="4877895" y="37004"/>
                  </a:lnTo>
                  <a:lnTo>
                    <a:pt x="4837736" y="9928"/>
                  </a:lnTo>
                  <a:lnTo>
                    <a:pt x="4788560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555330" y="2288108"/>
              <a:ext cx="762000" cy="762000"/>
            </a:xfrm>
            <a:custGeom>
              <a:avLst/>
              <a:gdLst/>
              <a:ahLst/>
              <a:cxnLst/>
              <a:rect l="l" t="t" r="r" b="b"/>
              <a:pathLst>
                <a:path w="762000" h="762000">
                  <a:moveTo>
                    <a:pt x="380695" y="0"/>
                  </a:moveTo>
                  <a:lnTo>
                    <a:pt x="332942" y="2966"/>
                  </a:lnTo>
                  <a:lnTo>
                    <a:pt x="286959" y="11627"/>
                  </a:lnTo>
                  <a:lnTo>
                    <a:pt x="243102" y="25625"/>
                  </a:lnTo>
                  <a:lnTo>
                    <a:pt x="201730" y="44605"/>
                  </a:lnTo>
                  <a:lnTo>
                    <a:pt x="163197" y="68208"/>
                  </a:lnTo>
                  <a:lnTo>
                    <a:pt x="127861" y="96080"/>
                  </a:lnTo>
                  <a:lnTo>
                    <a:pt x="96080" y="127861"/>
                  </a:lnTo>
                  <a:lnTo>
                    <a:pt x="68208" y="163197"/>
                  </a:lnTo>
                  <a:lnTo>
                    <a:pt x="44605" y="201730"/>
                  </a:lnTo>
                  <a:lnTo>
                    <a:pt x="25625" y="243102"/>
                  </a:lnTo>
                  <a:lnTo>
                    <a:pt x="11627" y="286959"/>
                  </a:lnTo>
                  <a:lnTo>
                    <a:pt x="2966" y="332942"/>
                  </a:lnTo>
                  <a:lnTo>
                    <a:pt x="0" y="380695"/>
                  </a:lnTo>
                  <a:lnTo>
                    <a:pt x="2966" y="428448"/>
                  </a:lnTo>
                  <a:lnTo>
                    <a:pt x="11627" y="474431"/>
                  </a:lnTo>
                  <a:lnTo>
                    <a:pt x="25625" y="518287"/>
                  </a:lnTo>
                  <a:lnTo>
                    <a:pt x="44605" y="559660"/>
                  </a:lnTo>
                  <a:lnTo>
                    <a:pt x="68208" y="598192"/>
                  </a:lnTo>
                  <a:lnTo>
                    <a:pt x="96080" y="633528"/>
                  </a:lnTo>
                  <a:lnTo>
                    <a:pt x="127861" y="665310"/>
                  </a:lnTo>
                  <a:lnTo>
                    <a:pt x="163197" y="693181"/>
                  </a:lnTo>
                  <a:lnTo>
                    <a:pt x="201730" y="716785"/>
                  </a:lnTo>
                  <a:lnTo>
                    <a:pt x="243102" y="735764"/>
                  </a:lnTo>
                  <a:lnTo>
                    <a:pt x="286959" y="749763"/>
                  </a:lnTo>
                  <a:lnTo>
                    <a:pt x="332942" y="758424"/>
                  </a:lnTo>
                  <a:lnTo>
                    <a:pt x="380695" y="761390"/>
                  </a:lnTo>
                  <a:lnTo>
                    <a:pt x="428448" y="758424"/>
                  </a:lnTo>
                  <a:lnTo>
                    <a:pt x="474431" y="749763"/>
                  </a:lnTo>
                  <a:lnTo>
                    <a:pt x="518287" y="735764"/>
                  </a:lnTo>
                  <a:lnTo>
                    <a:pt x="559660" y="716785"/>
                  </a:lnTo>
                  <a:lnTo>
                    <a:pt x="598192" y="693181"/>
                  </a:lnTo>
                  <a:lnTo>
                    <a:pt x="633528" y="665310"/>
                  </a:lnTo>
                  <a:lnTo>
                    <a:pt x="665310" y="633528"/>
                  </a:lnTo>
                  <a:lnTo>
                    <a:pt x="693181" y="598192"/>
                  </a:lnTo>
                  <a:lnTo>
                    <a:pt x="716785" y="559660"/>
                  </a:lnTo>
                  <a:lnTo>
                    <a:pt x="735764" y="518287"/>
                  </a:lnTo>
                  <a:lnTo>
                    <a:pt x="749763" y="474431"/>
                  </a:lnTo>
                  <a:lnTo>
                    <a:pt x="758424" y="428448"/>
                  </a:lnTo>
                  <a:lnTo>
                    <a:pt x="761390" y="380695"/>
                  </a:lnTo>
                  <a:lnTo>
                    <a:pt x="758424" y="332942"/>
                  </a:lnTo>
                  <a:lnTo>
                    <a:pt x="749763" y="286959"/>
                  </a:lnTo>
                  <a:lnTo>
                    <a:pt x="735764" y="243102"/>
                  </a:lnTo>
                  <a:lnTo>
                    <a:pt x="716785" y="201730"/>
                  </a:lnTo>
                  <a:lnTo>
                    <a:pt x="693181" y="163197"/>
                  </a:lnTo>
                  <a:lnTo>
                    <a:pt x="665310" y="127861"/>
                  </a:lnTo>
                  <a:lnTo>
                    <a:pt x="633528" y="96080"/>
                  </a:lnTo>
                  <a:lnTo>
                    <a:pt x="598192" y="68208"/>
                  </a:lnTo>
                  <a:lnTo>
                    <a:pt x="559660" y="44605"/>
                  </a:lnTo>
                  <a:lnTo>
                    <a:pt x="518287" y="25625"/>
                  </a:lnTo>
                  <a:lnTo>
                    <a:pt x="474431" y="11627"/>
                  </a:lnTo>
                  <a:lnTo>
                    <a:pt x="428448" y="2966"/>
                  </a:lnTo>
                  <a:lnTo>
                    <a:pt x="380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72475" y="2205253"/>
              <a:ext cx="927099" cy="927099"/>
            </a:xfrm>
            <a:prstGeom prst="rect">
              <a:avLst/>
            </a:prstGeom>
          </p:spPr>
        </p:pic>
      </p:grpSp>
      <p:sp>
        <p:nvSpPr>
          <p:cNvPr id="23" name="object 23" descr=""/>
          <p:cNvSpPr txBox="1"/>
          <p:nvPr/>
        </p:nvSpPr>
        <p:spPr>
          <a:xfrm>
            <a:off x="2556857" y="2148894"/>
            <a:ext cx="2599055" cy="354520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FEP</a:t>
            </a:r>
            <a:r>
              <a:rPr dirty="0" sz="1600" spc="-1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Blue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Focus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4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Only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(131):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$128.21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+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One</a:t>
            </a:r>
            <a:r>
              <a:rPr dirty="0" sz="16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(133):</a:t>
            </a:r>
            <a:r>
              <a:rPr dirty="0" sz="16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$275.63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&amp;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Family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(132):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$303.17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30"/>
              </a:spcBef>
            </a:pP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FEP</a:t>
            </a:r>
            <a:r>
              <a:rPr dirty="0" sz="1600" spc="-2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Blue</a:t>
            </a:r>
            <a:r>
              <a:rPr dirty="0" sz="1600" spc="-1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Basic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4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Only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(111):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$245.18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+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One</a:t>
            </a:r>
            <a:r>
              <a:rPr dirty="0" sz="16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(113):</a:t>
            </a:r>
            <a:r>
              <a:rPr dirty="0" sz="16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$593.97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&amp;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Family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(112):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$657.82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65"/>
              </a:spcBef>
            </a:pP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FEP</a:t>
            </a:r>
            <a:r>
              <a:rPr dirty="0" sz="1600" spc="-1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Blue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Standard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4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Only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(104):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$378.76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+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One</a:t>
            </a:r>
            <a:r>
              <a:rPr dirty="0" sz="16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(106):</a:t>
            </a:r>
            <a:r>
              <a:rPr dirty="0" sz="16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$832.31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&amp;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Family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(105):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$920.07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937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10</a:t>
            </a:fld>
          </a:p>
        </p:txBody>
      </p:sp>
      <p:sp>
        <p:nvSpPr>
          <p:cNvPr id="24" name="object 24" descr=""/>
          <p:cNvSpPr txBox="1"/>
          <p:nvPr/>
        </p:nvSpPr>
        <p:spPr>
          <a:xfrm>
            <a:off x="1148463" y="5866193"/>
            <a:ext cx="4994275" cy="269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These</a:t>
            </a:r>
            <a:r>
              <a:rPr dirty="0" sz="800" spc="-2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rates</a:t>
            </a:r>
            <a:r>
              <a:rPr dirty="0" sz="800" spc="-1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don’t</a:t>
            </a:r>
            <a:r>
              <a:rPr dirty="0" sz="800" spc="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apply</a:t>
            </a:r>
            <a:r>
              <a:rPr dirty="0" sz="800" spc="-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800" spc="-2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all</a:t>
            </a:r>
            <a:r>
              <a:rPr dirty="0" sz="800" spc="-3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enrollees.</a:t>
            </a:r>
            <a:r>
              <a:rPr dirty="0" sz="800" spc="-1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If</a:t>
            </a:r>
            <a:r>
              <a:rPr dirty="0" sz="800" spc="-1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800" spc="-2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are</a:t>
            </a:r>
            <a:r>
              <a:rPr dirty="0" sz="800" spc="-2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in</a:t>
            </a:r>
            <a:r>
              <a:rPr dirty="0" sz="800" spc="-2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a</a:t>
            </a:r>
            <a:r>
              <a:rPr dirty="0" sz="800" spc="-1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specific</a:t>
            </a:r>
            <a:r>
              <a:rPr dirty="0" sz="800" spc="-4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enrollment</a:t>
            </a:r>
            <a:r>
              <a:rPr dirty="0" sz="800" spc="-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category,</a:t>
            </a:r>
            <a:r>
              <a:rPr dirty="0" sz="800" spc="-1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please</a:t>
            </a:r>
            <a:r>
              <a:rPr dirty="0" sz="800" spc="-1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contact</a:t>
            </a:r>
            <a:r>
              <a:rPr dirty="0" sz="800" spc="-2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800" spc="-10" i="1">
                <a:solidFill>
                  <a:srgbClr val="003358"/>
                </a:solidFill>
                <a:latin typeface="Arial"/>
                <a:cs typeface="Arial"/>
              </a:rPr>
              <a:t> agency</a:t>
            </a:r>
            <a:r>
              <a:rPr dirty="0" sz="800" spc="-1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that</a:t>
            </a:r>
            <a:r>
              <a:rPr dirty="0" sz="800" spc="-2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maintains</a:t>
            </a:r>
            <a:r>
              <a:rPr dirty="0" sz="800" spc="-2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800" spc="-3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health</a:t>
            </a:r>
            <a:r>
              <a:rPr dirty="0" sz="800" spc="-2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benefits</a:t>
            </a:r>
            <a:r>
              <a:rPr dirty="0" sz="800" spc="-10" i="1">
                <a:solidFill>
                  <a:srgbClr val="003358"/>
                </a:solidFill>
                <a:latin typeface="Arial"/>
                <a:cs typeface="Arial"/>
              </a:rPr>
              <a:t> enrollment.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7223759" cy="1960880"/>
            </a:xfrm>
            <a:custGeom>
              <a:avLst/>
              <a:gdLst/>
              <a:ahLst/>
              <a:cxnLst/>
              <a:rect l="l" t="t" r="r" b="b"/>
              <a:pathLst>
                <a:path w="7223759" h="1960880">
                  <a:moveTo>
                    <a:pt x="0" y="1960638"/>
                  </a:moveTo>
                  <a:lnTo>
                    <a:pt x="7223594" y="1960638"/>
                  </a:lnTo>
                  <a:lnTo>
                    <a:pt x="7223594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449222" y="0"/>
              <a:ext cx="4742815" cy="6858000"/>
            </a:xfrm>
            <a:custGeom>
              <a:avLst/>
              <a:gdLst/>
              <a:ahLst/>
              <a:cxnLst/>
              <a:rect l="l" t="t" r="r" b="b"/>
              <a:pathLst>
                <a:path w="4742815" h="6858000">
                  <a:moveTo>
                    <a:pt x="474277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742776" y="6858000"/>
                  </a:lnTo>
                  <a:lnTo>
                    <a:pt x="474277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0864" y="5948819"/>
              <a:ext cx="862317" cy="86231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3030" y="0"/>
              <a:ext cx="4798968" cy="685799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0864" y="5948819"/>
              <a:ext cx="862317" cy="86231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875"/>
              </a:lnSpc>
              <a:spcBef>
                <a:spcPts val="95"/>
              </a:spcBef>
            </a:pPr>
            <a:r>
              <a:rPr dirty="0"/>
              <a:t>FEP</a:t>
            </a:r>
            <a:r>
              <a:rPr dirty="0" spc="-30"/>
              <a:t> </a:t>
            </a:r>
            <a:r>
              <a:rPr dirty="0" spc="-20"/>
              <a:t>PSHB</a:t>
            </a:r>
          </a:p>
          <a:p>
            <a:pPr marL="12700">
              <a:lnSpc>
                <a:spcPts val="3875"/>
              </a:lnSpc>
            </a:pPr>
            <a:r>
              <a:rPr dirty="0"/>
              <a:t>monthly</a:t>
            </a:r>
            <a:r>
              <a:rPr dirty="0" spc="-130"/>
              <a:t> </a:t>
            </a:r>
            <a:r>
              <a:rPr dirty="0" spc="-10"/>
              <a:t>premiums</a:t>
            </a:r>
          </a:p>
        </p:txBody>
      </p:sp>
      <p:grpSp>
        <p:nvGrpSpPr>
          <p:cNvPr id="10" name="object 10" descr=""/>
          <p:cNvGrpSpPr/>
          <p:nvPr/>
        </p:nvGrpSpPr>
        <p:grpSpPr>
          <a:xfrm>
            <a:off x="1181098" y="2085239"/>
            <a:ext cx="4914900" cy="3706495"/>
            <a:chOff x="1181098" y="2085239"/>
            <a:chExt cx="4914900" cy="3706495"/>
          </a:xfrm>
        </p:grpSpPr>
        <p:sp>
          <p:nvSpPr>
            <p:cNvPr id="11" name="object 11" descr=""/>
            <p:cNvSpPr/>
            <p:nvPr/>
          </p:nvSpPr>
          <p:spPr>
            <a:xfrm>
              <a:off x="1181087" y="3358679"/>
              <a:ext cx="4915535" cy="2433320"/>
            </a:xfrm>
            <a:custGeom>
              <a:avLst/>
              <a:gdLst/>
              <a:ahLst/>
              <a:cxnLst/>
              <a:rect l="l" t="t" r="r" b="b"/>
              <a:pathLst>
                <a:path w="4915535" h="2433320">
                  <a:moveTo>
                    <a:pt x="4914900" y="1399755"/>
                  </a:moveTo>
                  <a:lnTo>
                    <a:pt x="4904981" y="1350581"/>
                  </a:lnTo>
                  <a:lnTo>
                    <a:pt x="4877905" y="1310424"/>
                  </a:lnTo>
                  <a:lnTo>
                    <a:pt x="4837747" y="1283347"/>
                  </a:lnTo>
                  <a:lnTo>
                    <a:pt x="4788560" y="1273416"/>
                  </a:lnTo>
                  <a:lnTo>
                    <a:pt x="126339" y="1273416"/>
                  </a:lnTo>
                  <a:lnTo>
                    <a:pt x="77165" y="1283347"/>
                  </a:lnTo>
                  <a:lnTo>
                    <a:pt x="37007" y="1310424"/>
                  </a:lnTo>
                  <a:lnTo>
                    <a:pt x="9931" y="1350581"/>
                  </a:lnTo>
                  <a:lnTo>
                    <a:pt x="0" y="1399755"/>
                  </a:lnTo>
                  <a:lnTo>
                    <a:pt x="0" y="2306396"/>
                  </a:lnTo>
                  <a:lnTo>
                    <a:pt x="9931" y="2355583"/>
                  </a:lnTo>
                  <a:lnTo>
                    <a:pt x="37007" y="2395740"/>
                  </a:lnTo>
                  <a:lnTo>
                    <a:pt x="77165" y="2422817"/>
                  </a:lnTo>
                  <a:lnTo>
                    <a:pt x="126339" y="2432735"/>
                  </a:lnTo>
                  <a:lnTo>
                    <a:pt x="4788560" y="2432735"/>
                  </a:lnTo>
                  <a:lnTo>
                    <a:pt x="4837747" y="2422817"/>
                  </a:lnTo>
                  <a:lnTo>
                    <a:pt x="4877905" y="2395740"/>
                  </a:lnTo>
                  <a:lnTo>
                    <a:pt x="4904981" y="2355583"/>
                  </a:lnTo>
                  <a:lnTo>
                    <a:pt x="4914900" y="2306396"/>
                  </a:lnTo>
                  <a:lnTo>
                    <a:pt x="4914900" y="1399755"/>
                  </a:lnTo>
                  <a:close/>
                </a:path>
                <a:path w="4915535" h="2433320">
                  <a:moveTo>
                    <a:pt x="4914912" y="126339"/>
                  </a:moveTo>
                  <a:lnTo>
                    <a:pt x="4904981" y="77152"/>
                  </a:lnTo>
                  <a:lnTo>
                    <a:pt x="4877905" y="36995"/>
                  </a:lnTo>
                  <a:lnTo>
                    <a:pt x="4837747" y="9918"/>
                  </a:lnTo>
                  <a:lnTo>
                    <a:pt x="4788573" y="0"/>
                  </a:lnTo>
                  <a:lnTo>
                    <a:pt x="126352" y="0"/>
                  </a:lnTo>
                  <a:lnTo>
                    <a:pt x="77165" y="9918"/>
                  </a:lnTo>
                  <a:lnTo>
                    <a:pt x="37007" y="36995"/>
                  </a:lnTo>
                  <a:lnTo>
                    <a:pt x="9931" y="77152"/>
                  </a:lnTo>
                  <a:lnTo>
                    <a:pt x="12" y="126339"/>
                  </a:lnTo>
                  <a:lnTo>
                    <a:pt x="12" y="1032979"/>
                  </a:lnTo>
                  <a:lnTo>
                    <a:pt x="9931" y="1082154"/>
                  </a:lnTo>
                  <a:lnTo>
                    <a:pt x="37007" y="1122311"/>
                  </a:lnTo>
                  <a:lnTo>
                    <a:pt x="77165" y="1149388"/>
                  </a:lnTo>
                  <a:lnTo>
                    <a:pt x="126352" y="1159319"/>
                  </a:lnTo>
                  <a:lnTo>
                    <a:pt x="4788573" y="1159319"/>
                  </a:lnTo>
                  <a:lnTo>
                    <a:pt x="4837747" y="1149388"/>
                  </a:lnTo>
                  <a:lnTo>
                    <a:pt x="4877905" y="1122311"/>
                  </a:lnTo>
                  <a:lnTo>
                    <a:pt x="4904981" y="1082154"/>
                  </a:lnTo>
                  <a:lnTo>
                    <a:pt x="4914912" y="1032979"/>
                  </a:lnTo>
                  <a:lnTo>
                    <a:pt x="4914912" y="126339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555330" y="4845192"/>
              <a:ext cx="762000" cy="762000"/>
            </a:xfrm>
            <a:custGeom>
              <a:avLst/>
              <a:gdLst/>
              <a:ahLst/>
              <a:cxnLst/>
              <a:rect l="l" t="t" r="r" b="b"/>
              <a:pathLst>
                <a:path w="762000" h="762000">
                  <a:moveTo>
                    <a:pt x="380695" y="0"/>
                  </a:moveTo>
                  <a:lnTo>
                    <a:pt x="332942" y="2966"/>
                  </a:lnTo>
                  <a:lnTo>
                    <a:pt x="286959" y="11627"/>
                  </a:lnTo>
                  <a:lnTo>
                    <a:pt x="243102" y="25625"/>
                  </a:lnTo>
                  <a:lnTo>
                    <a:pt x="201730" y="44605"/>
                  </a:lnTo>
                  <a:lnTo>
                    <a:pt x="163197" y="68208"/>
                  </a:lnTo>
                  <a:lnTo>
                    <a:pt x="127861" y="96080"/>
                  </a:lnTo>
                  <a:lnTo>
                    <a:pt x="96080" y="127861"/>
                  </a:lnTo>
                  <a:lnTo>
                    <a:pt x="68208" y="163197"/>
                  </a:lnTo>
                  <a:lnTo>
                    <a:pt x="44605" y="201730"/>
                  </a:lnTo>
                  <a:lnTo>
                    <a:pt x="25625" y="243102"/>
                  </a:lnTo>
                  <a:lnTo>
                    <a:pt x="11627" y="286959"/>
                  </a:lnTo>
                  <a:lnTo>
                    <a:pt x="2966" y="332942"/>
                  </a:lnTo>
                  <a:lnTo>
                    <a:pt x="0" y="380695"/>
                  </a:lnTo>
                  <a:lnTo>
                    <a:pt x="2966" y="428448"/>
                  </a:lnTo>
                  <a:lnTo>
                    <a:pt x="11627" y="474431"/>
                  </a:lnTo>
                  <a:lnTo>
                    <a:pt x="25625" y="518287"/>
                  </a:lnTo>
                  <a:lnTo>
                    <a:pt x="44605" y="559660"/>
                  </a:lnTo>
                  <a:lnTo>
                    <a:pt x="68208" y="598192"/>
                  </a:lnTo>
                  <a:lnTo>
                    <a:pt x="96080" y="633528"/>
                  </a:lnTo>
                  <a:lnTo>
                    <a:pt x="127861" y="665310"/>
                  </a:lnTo>
                  <a:lnTo>
                    <a:pt x="163197" y="693181"/>
                  </a:lnTo>
                  <a:lnTo>
                    <a:pt x="201730" y="716785"/>
                  </a:lnTo>
                  <a:lnTo>
                    <a:pt x="243102" y="735764"/>
                  </a:lnTo>
                  <a:lnTo>
                    <a:pt x="286959" y="749763"/>
                  </a:lnTo>
                  <a:lnTo>
                    <a:pt x="332942" y="758424"/>
                  </a:lnTo>
                  <a:lnTo>
                    <a:pt x="380695" y="761390"/>
                  </a:lnTo>
                  <a:lnTo>
                    <a:pt x="428448" y="758424"/>
                  </a:lnTo>
                  <a:lnTo>
                    <a:pt x="474431" y="749763"/>
                  </a:lnTo>
                  <a:lnTo>
                    <a:pt x="518287" y="735764"/>
                  </a:lnTo>
                  <a:lnTo>
                    <a:pt x="559660" y="716785"/>
                  </a:lnTo>
                  <a:lnTo>
                    <a:pt x="598192" y="693181"/>
                  </a:lnTo>
                  <a:lnTo>
                    <a:pt x="633528" y="665310"/>
                  </a:lnTo>
                  <a:lnTo>
                    <a:pt x="665310" y="633528"/>
                  </a:lnTo>
                  <a:lnTo>
                    <a:pt x="693181" y="598192"/>
                  </a:lnTo>
                  <a:lnTo>
                    <a:pt x="716785" y="559660"/>
                  </a:lnTo>
                  <a:lnTo>
                    <a:pt x="735764" y="518287"/>
                  </a:lnTo>
                  <a:lnTo>
                    <a:pt x="749763" y="474431"/>
                  </a:lnTo>
                  <a:lnTo>
                    <a:pt x="758424" y="428448"/>
                  </a:lnTo>
                  <a:lnTo>
                    <a:pt x="761390" y="380695"/>
                  </a:lnTo>
                  <a:lnTo>
                    <a:pt x="758424" y="332942"/>
                  </a:lnTo>
                  <a:lnTo>
                    <a:pt x="749763" y="286959"/>
                  </a:lnTo>
                  <a:lnTo>
                    <a:pt x="735764" y="243102"/>
                  </a:lnTo>
                  <a:lnTo>
                    <a:pt x="716785" y="201730"/>
                  </a:lnTo>
                  <a:lnTo>
                    <a:pt x="693181" y="163197"/>
                  </a:lnTo>
                  <a:lnTo>
                    <a:pt x="665310" y="127861"/>
                  </a:lnTo>
                  <a:lnTo>
                    <a:pt x="633528" y="96080"/>
                  </a:lnTo>
                  <a:lnTo>
                    <a:pt x="598192" y="68208"/>
                  </a:lnTo>
                  <a:lnTo>
                    <a:pt x="559660" y="44605"/>
                  </a:lnTo>
                  <a:lnTo>
                    <a:pt x="518287" y="25625"/>
                  </a:lnTo>
                  <a:lnTo>
                    <a:pt x="474431" y="11627"/>
                  </a:lnTo>
                  <a:lnTo>
                    <a:pt x="428448" y="2966"/>
                  </a:lnTo>
                  <a:lnTo>
                    <a:pt x="380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2476" y="4746193"/>
              <a:ext cx="927097" cy="914396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555330" y="3550465"/>
              <a:ext cx="762000" cy="762000"/>
            </a:xfrm>
            <a:custGeom>
              <a:avLst/>
              <a:gdLst/>
              <a:ahLst/>
              <a:cxnLst/>
              <a:rect l="l" t="t" r="r" b="b"/>
              <a:pathLst>
                <a:path w="762000" h="762000">
                  <a:moveTo>
                    <a:pt x="380695" y="0"/>
                  </a:moveTo>
                  <a:lnTo>
                    <a:pt x="332942" y="2966"/>
                  </a:lnTo>
                  <a:lnTo>
                    <a:pt x="286959" y="11627"/>
                  </a:lnTo>
                  <a:lnTo>
                    <a:pt x="243102" y="25625"/>
                  </a:lnTo>
                  <a:lnTo>
                    <a:pt x="201730" y="44605"/>
                  </a:lnTo>
                  <a:lnTo>
                    <a:pt x="163197" y="68208"/>
                  </a:lnTo>
                  <a:lnTo>
                    <a:pt x="127861" y="96080"/>
                  </a:lnTo>
                  <a:lnTo>
                    <a:pt x="96080" y="127861"/>
                  </a:lnTo>
                  <a:lnTo>
                    <a:pt x="68208" y="163197"/>
                  </a:lnTo>
                  <a:lnTo>
                    <a:pt x="44605" y="201730"/>
                  </a:lnTo>
                  <a:lnTo>
                    <a:pt x="25625" y="243102"/>
                  </a:lnTo>
                  <a:lnTo>
                    <a:pt x="11627" y="286959"/>
                  </a:lnTo>
                  <a:lnTo>
                    <a:pt x="2966" y="332942"/>
                  </a:lnTo>
                  <a:lnTo>
                    <a:pt x="0" y="380695"/>
                  </a:lnTo>
                  <a:lnTo>
                    <a:pt x="2966" y="428448"/>
                  </a:lnTo>
                  <a:lnTo>
                    <a:pt x="11627" y="474431"/>
                  </a:lnTo>
                  <a:lnTo>
                    <a:pt x="25625" y="518287"/>
                  </a:lnTo>
                  <a:lnTo>
                    <a:pt x="44605" y="559660"/>
                  </a:lnTo>
                  <a:lnTo>
                    <a:pt x="68208" y="598192"/>
                  </a:lnTo>
                  <a:lnTo>
                    <a:pt x="96080" y="633528"/>
                  </a:lnTo>
                  <a:lnTo>
                    <a:pt x="127861" y="665310"/>
                  </a:lnTo>
                  <a:lnTo>
                    <a:pt x="163197" y="693181"/>
                  </a:lnTo>
                  <a:lnTo>
                    <a:pt x="201730" y="716785"/>
                  </a:lnTo>
                  <a:lnTo>
                    <a:pt x="243102" y="735764"/>
                  </a:lnTo>
                  <a:lnTo>
                    <a:pt x="286959" y="749763"/>
                  </a:lnTo>
                  <a:lnTo>
                    <a:pt x="332942" y="758424"/>
                  </a:lnTo>
                  <a:lnTo>
                    <a:pt x="380695" y="761390"/>
                  </a:lnTo>
                  <a:lnTo>
                    <a:pt x="428448" y="758424"/>
                  </a:lnTo>
                  <a:lnTo>
                    <a:pt x="474431" y="749763"/>
                  </a:lnTo>
                  <a:lnTo>
                    <a:pt x="518287" y="735764"/>
                  </a:lnTo>
                  <a:lnTo>
                    <a:pt x="559660" y="716785"/>
                  </a:lnTo>
                  <a:lnTo>
                    <a:pt x="598192" y="693181"/>
                  </a:lnTo>
                  <a:lnTo>
                    <a:pt x="633528" y="665310"/>
                  </a:lnTo>
                  <a:lnTo>
                    <a:pt x="665310" y="633528"/>
                  </a:lnTo>
                  <a:lnTo>
                    <a:pt x="693181" y="598192"/>
                  </a:lnTo>
                  <a:lnTo>
                    <a:pt x="716785" y="559660"/>
                  </a:lnTo>
                  <a:lnTo>
                    <a:pt x="735764" y="518287"/>
                  </a:lnTo>
                  <a:lnTo>
                    <a:pt x="749763" y="474431"/>
                  </a:lnTo>
                  <a:lnTo>
                    <a:pt x="758424" y="428448"/>
                  </a:lnTo>
                  <a:lnTo>
                    <a:pt x="761390" y="380695"/>
                  </a:lnTo>
                  <a:lnTo>
                    <a:pt x="758424" y="332942"/>
                  </a:lnTo>
                  <a:lnTo>
                    <a:pt x="749763" y="286959"/>
                  </a:lnTo>
                  <a:lnTo>
                    <a:pt x="735764" y="243102"/>
                  </a:lnTo>
                  <a:lnTo>
                    <a:pt x="716785" y="201730"/>
                  </a:lnTo>
                  <a:lnTo>
                    <a:pt x="693181" y="163197"/>
                  </a:lnTo>
                  <a:lnTo>
                    <a:pt x="665310" y="127861"/>
                  </a:lnTo>
                  <a:lnTo>
                    <a:pt x="633528" y="96080"/>
                  </a:lnTo>
                  <a:lnTo>
                    <a:pt x="598192" y="68208"/>
                  </a:lnTo>
                  <a:lnTo>
                    <a:pt x="559660" y="44605"/>
                  </a:lnTo>
                  <a:lnTo>
                    <a:pt x="518287" y="25625"/>
                  </a:lnTo>
                  <a:lnTo>
                    <a:pt x="474431" y="11627"/>
                  </a:lnTo>
                  <a:lnTo>
                    <a:pt x="428448" y="2966"/>
                  </a:lnTo>
                  <a:lnTo>
                    <a:pt x="380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2476" y="3474776"/>
              <a:ext cx="914398" cy="927094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181100" y="2085239"/>
              <a:ext cx="4914900" cy="1159510"/>
            </a:xfrm>
            <a:custGeom>
              <a:avLst/>
              <a:gdLst/>
              <a:ahLst/>
              <a:cxnLst/>
              <a:rect l="l" t="t" r="r" b="b"/>
              <a:pathLst>
                <a:path w="4914900" h="1159510">
                  <a:moveTo>
                    <a:pt x="4788560" y="0"/>
                  </a:moveTo>
                  <a:lnTo>
                    <a:pt x="126339" y="0"/>
                  </a:lnTo>
                  <a:lnTo>
                    <a:pt x="77163" y="9928"/>
                  </a:lnTo>
                  <a:lnTo>
                    <a:pt x="37004" y="37004"/>
                  </a:lnTo>
                  <a:lnTo>
                    <a:pt x="9928" y="77163"/>
                  </a:lnTo>
                  <a:lnTo>
                    <a:pt x="0" y="126339"/>
                  </a:lnTo>
                  <a:lnTo>
                    <a:pt x="0" y="1032979"/>
                  </a:lnTo>
                  <a:lnTo>
                    <a:pt x="9928" y="1082156"/>
                  </a:lnTo>
                  <a:lnTo>
                    <a:pt x="37004" y="1122314"/>
                  </a:lnTo>
                  <a:lnTo>
                    <a:pt x="77163" y="1149390"/>
                  </a:lnTo>
                  <a:lnTo>
                    <a:pt x="126339" y="1159319"/>
                  </a:lnTo>
                  <a:lnTo>
                    <a:pt x="4788560" y="1159319"/>
                  </a:lnTo>
                  <a:lnTo>
                    <a:pt x="4837736" y="1149390"/>
                  </a:lnTo>
                  <a:lnTo>
                    <a:pt x="4877895" y="1122314"/>
                  </a:lnTo>
                  <a:lnTo>
                    <a:pt x="4904971" y="1082156"/>
                  </a:lnTo>
                  <a:lnTo>
                    <a:pt x="4914900" y="1032979"/>
                  </a:lnTo>
                  <a:lnTo>
                    <a:pt x="4914900" y="126339"/>
                  </a:lnTo>
                  <a:lnTo>
                    <a:pt x="4904971" y="77163"/>
                  </a:lnTo>
                  <a:lnTo>
                    <a:pt x="4877895" y="37004"/>
                  </a:lnTo>
                  <a:lnTo>
                    <a:pt x="4837736" y="9928"/>
                  </a:lnTo>
                  <a:lnTo>
                    <a:pt x="4788560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555330" y="2288108"/>
              <a:ext cx="762000" cy="762000"/>
            </a:xfrm>
            <a:custGeom>
              <a:avLst/>
              <a:gdLst/>
              <a:ahLst/>
              <a:cxnLst/>
              <a:rect l="l" t="t" r="r" b="b"/>
              <a:pathLst>
                <a:path w="762000" h="762000">
                  <a:moveTo>
                    <a:pt x="380695" y="0"/>
                  </a:moveTo>
                  <a:lnTo>
                    <a:pt x="332942" y="2966"/>
                  </a:lnTo>
                  <a:lnTo>
                    <a:pt x="286959" y="11627"/>
                  </a:lnTo>
                  <a:lnTo>
                    <a:pt x="243102" y="25625"/>
                  </a:lnTo>
                  <a:lnTo>
                    <a:pt x="201730" y="44605"/>
                  </a:lnTo>
                  <a:lnTo>
                    <a:pt x="163197" y="68208"/>
                  </a:lnTo>
                  <a:lnTo>
                    <a:pt x="127861" y="96080"/>
                  </a:lnTo>
                  <a:lnTo>
                    <a:pt x="96080" y="127861"/>
                  </a:lnTo>
                  <a:lnTo>
                    <a:pt x="68208" y="163197"/>
                  </a:lnTo>
                  <a:lnTo>
                    <a:pt x="44605" y="201730"/>
                  </a:lnTo>
                  <a:lnTo>
                    <a:pt x="25625" y="243102"/>
                  </a:lnTo>
                  <a:lnTo>
                    <a:pt x="11627" y="286959"/>
                  </a:lnTo>
                  <a:lnTo>
                    <a:pt x="2966" y="332942"/>
                  </a:lnTo>
                  <a:lnTo>
                    <a:pt x="0" y="380695"/>
                  </a:lnTo>
                  <a:lnTo>
                    <a:pt x="2966" y="428448"/>
                  </a:lnTo>
                  <a:lnTo>
                    <a:pt x="11627" y="474431"/>
                  </a:lnTo>
                  <a:lnTo>
                    <a:pt x="25625" y="518287"/>
                  </a:lnTo>
                  <a:lnTo>
                    <a:pt x="44605" y="559660"/>
                  </a:lnTo>
                  <a:lnTo>
                    <a:pt x="68208" y="598192"/>
                  </a:lnTo>
                  <a:lnTo>
                    <a:pt x="96080" y="633528"/>
                  </a:lnTo>
                  <a:lnTo>
                    <a:pt x="127861" y="665310"/>
                  </a:lnTo>
                  <a:lnTo>
                    <a:pt x="163197" y="693181"/>
                  </a:lnTo>
                  <a:lnTo>
                    <a:pt x="201730" y="716785"/>
                  </a:lnTo>
                  <a:lnTo>
                    <a:pt x="243102" y="735764"/>
                  </a:lnTo>
                  <a:lnTo>
                    <a:pt x="286959" y="749763"/>
                  </a:lnTo>
                  <a:lnTo>
                    <a:pt x="332942" y="758424"/>
                  </a:lnTo>
                  <a:lnTo>
                    <a:pt x="380695" y="761390"/>
                  </a:lnTo>
                  <a:lnTo>
                    <a:pt x="428448" y="758424"/>
                  </a:lnTo>
                  <a:lnTo>
                    <a:pt x="474431" y="749763"/>
                  </a:lnTo>
                  <a:lnTo>
                    <a:pt x="518287" y="735764"/>
                  </a:lnTo>
                  <a:lnTo>
                    <a:pt x="559660" y="716785"/>
                  </a:lnTo>
                  <a:lnTo>
                    <a:pt x="598192" y="693181"/>
                  </a:lnTo>
                  <a:lnTo>
                    <a:pt x="633528" y="665310"/>
                  </a:lnTo>
                  <a:lnTo>
                    <a:pt x="665310" y="633528"/>
                  </a:lnTo>
                  <a:lnTo>
                    <a:pt x="693181" y="598192"/>
                  </a:lnTo>
                  <a:lnTo>
                    <a:pt x="716785" y="559660"/>
                  </a:lnTo>
                  <a:lnTo>
                    <a:pt x="735764" y="518287"/>
                  </a:lnTo>
                  <a:lnTo>
                    <a:pt x="749763" y="474431"/>
                  </a:lnTo>
                  <a:lnTo>
                    <a:pt x="758424" y="428448"/>
                  </a:lnTo>
                  <a:lnTo>
                    <a:pt x="761390" y="380695"/>
                  </a:lnTo>
                  <a:lnTo>
                    <a:pt x="758424" y="332942"/>
                  </a:lnTo>
                  <a:lnTo>
                    <a:pt x="749763" y="286959"/>
                  </a:lnTo>
                  <a:lnTo>
                    <a:pt x="735764" y="243102"/>
                  </a:lnTo>
                  <a:lnTo>
                    <a:pt x="716785" y="201730"/>
                  </a:lnTo>
                  <a:lnTo>
                    <a:pt x="693181" y="163197"/>
                  </a:lnTo>
                  <a:lnTo>
                    <a:pt x="665310" y="127861"/>
                  </a:lnTo>
                  <a:lnTo>
                    <a:pt x="633528" y="96080"/>
                  </a:lnTo>
                  <a:lnTo>
                    <a:pt x="598192" y="68208"/>
                  </a:lnTo>
                  <a:lnTo>
                    <a:pt x="559660" y="44605"/>
                  </a:lnTo>
                  <a:lnTo>
                    <a:pt x="518287" y="25625"/>
                  </a:lnTo>
                  <a:lnTo>
                    <a:pt x="474431" y="11627"/>
                  </a:lnTo>
                  <a:lnTo>
                    <a:pt x="428448" y="2966"/>
                  </a:lnTo>
                  <a:lnTo>
                    <a:pt x="380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72475" y="2205253"/>
              <a:ext cx="927099" cy="927099"/>
            </a:xfrm>
            <a:prstGeom prst="rect">
              <a:avLst/>
            </a:prstGeom>
          </p:spPr>
        </p:pic>
      </p:grpSp>
      <p:sp>
        <p:nvSpPr>
          <p:cNvPr id="19" name="object 19" descr=""/>
          <p:cNvSpPr txBox="1"/>
          <p:nvPr/>
        </p:nvSpPr>
        <p:spPr>
          <a:xfrm>
            <a:off x="2556857" y="2148894"/>
            <a:ext cx="2621915" cy="3301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FEP</a:t>
            </a:r>
            <a:r>
              <a:rPr dirty="0" sz="1600" spc="-1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Blue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Focus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Only</a:t>
            </a:r>
            <a:r>
              <a:rPr dirty="0" sz="16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(35A):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$128.21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+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One</a:t>
            </a:r>
            <a:r>
              <a:rPr dirty="0" sz="1600" spc="-1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(35C):</a:t>
            </a:r>
            <a:r>
              <a:rPr dirty="0" sz="16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$275.63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&amp;</a:t>
            </a:r>
            <a:r>
              <a:rPr dirty="0" sz="16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Family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(35B):</a:t>
            </a:r>
            <a:r>
              <a:rPr dirty="0" sz="1600" spc="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$303.17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30"/>
              </a:spcBef>
            </a:pP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FEP</a:t>
            </a:r>
            <a:r>
              <a:rPr dirty="0" sz="1600" spc="-2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Blue</a:t>
            </a:r>
            <a:r>
              <a:rPr dirty="0" sz="1600" spc="-1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Basic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Only</a:t>
            </a:r>
            <a:r>
              <a:rPr dirty="0" sz="16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(33A):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$247.26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+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One</a:t>
            </a:r>
            <a:r>
              <a:rPr dirty="0" sz="1600" spc="-1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(33C):</a:t>
            </a:r>
            <a:r>
              <a:rPr dirty="0" sz="16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$608.81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&amp;</a:t>
            </a:r>
            <a:r>
              <a:rPr dirty="0" sz="16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Family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(33B):</a:t>
            </a:r>
            <a:r>
              <a:rPr dirty="0" sz="1600" spc="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$688.18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65"/>
              </a:spcBef>
            </a:pP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FEP</a:t>
            </a:r>
            <a:r>
              <a:rPr dirty="0" sz="1600" spc="-1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Blue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Standard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4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Only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(33D):</a:t>
            </a:r>
            <a:r>
              <a:rPr dirty="0" sz="1600" spc="-1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$377.28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+</a:t>
            </a:r>
            <a:r>
              <a:rPr dirty="0" sz="16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One</a:t>
            </a:r>
            <a:r>
              <a:rPr dirty="0" sz="16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(33F):</a:t>
            </a:r>
            <a:r>
              <a:rPr dirty="0" sz="1600" spc="1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$840.75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2556857" y="5444095"/>
            <a:ext cx="2621915" cy="2520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64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&amp;</a:t>
            </a:r>
            <a:r>
              <a:rPr dirty="0" sz="16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Family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(33E):</a:t>
            </a:r>
            <a:r>
              <a:rPr dirty="0" sz="1600" spc="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$943.43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148463" y="5875865"/>
            <a:ext cx="4994275" cy="26162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These</a:t>
            </a:r>
            <a:r>
              <a:rPr dirty="0" sz="800" spc="-2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rates</a:t>
            </a:r>
            <a:r>
              <a:rPr dirty="0" sz="800" spc="-1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don’t</a:t>
            </a:r>
            <a:r>
              <a:rPr dirty="0" sz="800" spc="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apply</a:t>
            </a:r>
            <a:r>
              <a:rPr dirty="0" sz="800" spc="-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800" spc="-2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all</a:t>
            </a:r>
            <a:r>
              <a:rPr dirty="0" sz="800" spc="-3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enrollees.</a:t>
            </a:r>
            <a:r>
              <a:rPr dirty="0" sz="800" spc="-1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If</a:t>
            </a:r>
            <a:r>
              <a:rPr dirty="0" sz="800" spc="-1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800" spc="-2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are</a:t>
            </a:r>
            <a:r>
              <a:rPr dirty="0" sz="800" spc="-2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in</a:t>
            </a:r>
            <a:r>
              <a:rPr dirty="0" sz="800" spc="-2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a</a:t>
            </a:r>
            <a:r>
              <a:rPr dirty="0" sz="800" spc="-1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specific</a:t>
            </a:r>
            <a:r>
              <a:rPr dirty="0" sz="800" spc="-4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enrollment</a:t>
            </a:r>
            <a:r>
              <a:rPr dirty="0" sz="800" spc="-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category,</a:t>
            </a:r>
            <a:r>
              <a:rPr dirty="0" sz="800" spc="-1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please</a:t>
            </a:r>
            <a:r>
              <a:rPr dirty="0" sz="800" spc="-1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contact</a:t>
            </a:r>
            <a:r>
              <a:rPr dirty="0" sz="800" spc="-2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800" spc="-10" i="1">
                <a:solidFill>
                  <a:srgbClr val="003358"/>
                </a:solidFill>
                <a:latin typeface="Arial"/>
                <a:cs typeface="Arial"/>
              </a:rPr>
              <a:t> agency</a:t>
            </a:r>
            <a:r>
              <a:rPr dirty="0" sz="800" spc="-1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that</a:t>
            </a:r>
            <a:r>
              <a:rPr dirty="0" sz="800" spc="-2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maintains</a:t>
            </a:r>
            <a:r>
              <a:rPr dirty="0" sz="800" spc="-2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800" spc="-3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health</a:t>
            </a:r>
            <a:r>
              <a:rPr dirty="0" sz="800" spc="-2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benefits</a:t>
            </a:r>
            <a:r>
              <a:rPr dirty="0" sz="800" spc="-10" i="1">
                <a:solidFill>
                  <a:srgbClr val="003358"/>
                </a:solidFill>
                <a:latin typeface="Arial"/>
                <a:cs typeface="Arial"/>
              </a:rPr>
              <a:t> enrollment.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937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12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0" y="6521856"/>
              <a:ext cx="12192000" cy="336550"/>
            </a:xfrm>
            <a:custGeom>
              <a:avLst/>
              <a:gdLst/>
              <a:ahLst/>
              <a:cxnLst/>
              <a:rect l="l" t="t" r="r" b="b"/>
              <a:pathLst>
                <a:path w="12192000" h="336550">
                  <a:moveTo>
                    <a:pt x="12192000" y="0"/>
                  </a:moveTo>
                  <a:lnTo>
                    <a:pt x="0" y="0"/>
                  </a:lnTo>
                  <a:lnTo>
                    <a:pt x="0" y="336143"/>
                  </a:lnTo>
                  <a:lnTo>
                    <a:pt x="12192000" y="336143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2015" y="1353945"/>
              <a:ext cx="82467" cy="82493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462468" y="678830"/>
              <a:ext cx="603885" cy="758190"/>
            </a:xfrm>
            <a:custGeom>
              <a:avLst/>
              <a:gdLst/>
              <a:ahLst/>
              <a:cxnLst/>
              <a:rect l="l" t="t" r="r" b="b"/>
              <a:pathLst>
                <a:path w="603885" h="758190">
                  <a:moveTo>
                    <a:pt x="301528" y="757609"/>
                  </a:moveTo>
                  <a:lnTo>
                    <a:pt x="256467" y="729702"/>
                  </a:lnTo>
                  <a:lnTo>
                    <a:pt x="215369" y="698643"/>
                  </a:lnTo>
                  <a:lnTo>
                    <a:pt x="178125" y="664720"/>
                  </a:lnTo>
                  <a:lnTo>
                    <a:pt x="144626" y="628222"/>
                  </a:lnTo>
                  <a:lnTo>
                    <a:pt x="114762" y="589437"/>
                  </a:lnTo>
                  <a:lnTo>
                    <a:pt x="88425" y="548654"/>
                  </a:lnTo>
                  <a:lnTo>
                    <a:pt x="65505" y="506162"/>
                  </a:lnTo>
                  <a:lnTo>
                    <a:pt x="45893" y="462250"/>
                  </a:lnTo>
                  <a:lnTo>
                    <a:pt x="29479" y="417206"/>
                  </a:lnTo>
                  <a:lnTo>
                    <a:pt x="16301" y="368873"/>
                  </a:lnTo>
                  <a:lnTo>
                    <a:pt x="7047" y="319213"/>
                  </a:lnTo>
                  <a:lnTo>
                    <a:pt x="1639" y="269006"/>
                  </a:lnTo>
                  <a:lnTo>
                    <a:pt x="0" y="219034"/>
                  </a:lnTo>
                  <a:lnTo>
                    <a:pt x="2050" y="170077"/>
                  </a:lnTo>
                  <a:lnTo>
                    <a:pt x="7713" y="122914"/>
                  </a:lnTo>
                  <a:lnTo>
                    <a:pt x="16910" y="78327"/>
                  </a:lnTo>
                  <a:lnTo>
                    <a:pt x="29563" y="37095"/>
                  </a:lnTo>
                  <a:lnTo>
                    <a:pt x="45594" y="0"/>
                  </a:lnTo>
                  <a:lnTo>
                    <a:pt x="94513" y="22263"/>
                  </a:lnTo>
                  <a:lnTo>
                    <a:pt x="143933" y="39975"/>
                  </a:lnTo>
                  <a:lnTo>
                    <a:pt x="194582" y="52909"/>
                  </a:lnTo>
                  <a:lnTo>
                    <a:pt x="247187" y="60836"/>
                  </a:lnTo>
                  <a:lnTo>
                    <a:pt x="302476" y="63529"/>
                  </a:lnTo>
                  <a:lnTo>
                    <a:pt x="357394" y="60472"/>
                  </a:lnTo>
                  <a:lnTo>
                    <a:pt x="409900" y="52499"/>
                  </a:lnTo>
                  <a:lnTo>
                    <a:pt x="460541" y="39702"/>
                  </a:lnTo>
                  <a:lnTo>
                    <a:pt x="509863" y="22172"/>
                  </a:lnTo>
                  <a:lnTo>
                    <a:pt x="558411" y="0"/>
                  </a:lnTo>
                  <a:lnTo>
                    <a:pt x="574409" y="37345"/>
                  </a:lnTo>
                  <a:lnTo>
                    <a:pt x="586975" y="78709"/>
                  </a:lnTo>
                  <a:lnTo>
                    <a:pt x="596046" y="123335"/>
                  </a:lnTo>
                  <a:lnTo>
                    <a:pt x="601559" y="170467"/>
                  </a:lnTo>
                  <a:lnTo>
                    <a:pt x="603452" y="219346"/>
                  </a:lnTo>
                  <a:lnTo>
                    <a:pt x="601663" y="269217"/>
                  </a:lnTo>
                  <a:lnTo>
                    <a:pt x="596129" y="319322"/>
                  </a:lnTo>
                  <a:lnTo>
                    <a:pt x="586788" y="368904"/>
                  </a:lnTo>
                  <a:lnTo>
                    <a:pt x="573577" y="417206"/>
                  </a:lnTo>
                  <a:lnTo>
                    <a:pt x="557195" y="462500"/>
                  </a:lnTo>
                  <a:lnTo>
                    <a:pt x="537661" y="506545"/>
                  </a:lnTo>
                  <a:lnTo>
                    <a:pt x="514842" y="549076"/>
                  </a:lnTo>
                  <a:lnTo>
                    <a:pt x="488606" y="589827"/>
                  </a:lnTo>
                  <a:lnTo>
                    <a:pt x="458821" y="628534"/>
                  </a:lnTo>
                  <a:lnTo>
                    <a:pt x="425353" y="664931"/>
                  </a:lnTo>
                  <a:lnTo>
                    <a:pt x="388070" y="698753"/>
                  </a:lnTo>
                  <a:lnTo>
                    <a:pt x="346839" y="729734"/>
                  </a:lnTo>
                  <a:lnTo>
                    <a:pt x="301528" y="757609"/>
                  </a:lnTo>
                  <a:close/>
                </a:path>
              </a:pathLst>
            </a:custGeom>
            <a:solidFill>
              <a:srgbClr val="0099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4450" y="1352049"/>
              <a:ext cx="84363" cy="8438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593331" y="678484"/>
              <a:ext cx="756920" cy="758825"/>
            </a:xfrm>
            <a:custGeom>
              <a:avLst/>
              <a:gdLst/>
              <a:ahLst/>
              <a:cxnLst/>
              <a:rect l="l" t="t" r="r" b="b"/>
              <a:pathLst>
                <a:path w="756919" h="758825">
                  <a:moveTo>
                    <a:pt x="756424" y="210845"/>
                  </a:moveTo>
                  <a:lnTo>
                    <a:pt x="545985" y="210845"/>
                  </a:lnTo>
                  <a:lnTo>
                    <a:pt x="545985" y="0"/>
                  </a:lnTo>
                  <a:lnTo>
                    <a:pt x="210426" y="0"/>
                  </a:lnTo>
                  <a:lnTo>
                    <a:pt x="210426" y="210845"/>
                  </a:lnTo>
                  <a:lnTo>
                    <a:pt x="0" y="210845"/>
                  </a:lnTo>
                  <a:lnTo>
                    <a:pt x="0" y="547458"/>
                  </a:lnTo>
                  <a:lnTo>
                    <a:pt x="210426" y="547458"/>
                  </a:lnTo>
                  <a:lnTo>
                    <a:pt x="210426" y="758304"/>
                  </a:lnTo>
                  <a:lnTo>
                    <a:pt x="545985" y="758304"/>
                  </a:lnTo>
                  <a:lnTo>
                    <a:pt x="545985" y="547458"/>
                  </a:lnTo>
                  <a:lnTo>
                    <a:pt x="756424" y="547458"/>
                  </a:lnTo>
                  <a:lnTo>
                    <a:pt x="756424" y="210845"/>
                  </a:lnTo>
                  <a:close/>
                </a:path>
              </a:pathLst>
            </a:custGeom>
            <a:solidFill>
              <a:srgbClr val="0099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5250" y="0"/>
              <a:ext cx="7016750" cy="651890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73083" y="3697225"/>
            <a:ext cx="3858260" cy="1731645"/>
          </a:xfrm>
          <a:prstGeom prst="rect"/>
        </p:spPr>
        <p:txBody>
          <a:bodyPr wrap="square" lIns="0" tIns="81280" rIns="0" bIns="0" rtlCol="0" vert="horz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dirty="0" sz="4000" spc="-10"/>
              <a:t>Medicare Reimbursement Account</a:t>
            </a:r>
            <a:endParaRPr sz="4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6858000"/>
            </a:xfrm>
            <a:custGeom>
              <a:avLst/>
              <a:gdLst/>
              <a:ahLst/>
              <a:cxnLst/>
              <a:rect l="l" t="t" r="r" b="b"/>
              <a:pathLst>
                <a:path w="11966575" h="6858000">
                  <a:moveTo>
                    <a:pt x="0" y="6858000"/>
                  </a:moveTo>
                  <a:lnTo>
                    <a:pt x="11966371" y="6858000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295685" y="6242926"/>
              <a:ext cx="617220" cy="318135"/>
            </a:xfrm>
            <a:custGeom>
              <a:avLst/>
              <a:gdLst/>
              <a:ahLst/>
              <a:cxnLst/>
              <a:rect l="l" t="t" r="r" b="b"/>
              <a:pathLst>
                <a:path w="617220" h="318134">
                  <a:moveTo>
                    <a:pt x="308305" y="291706"/>
                  </a:moveTo>
                  <a:lnTo>
                    <a:pt x="306717" y="289712"/>
                  </a:lnTo>
                  <a:lnTo>
                    <a:pt x="305523" y="289712"/>
                  </a:lnTo>
                  <a:lnTo>
                    <a:pt x="305523" y="292493"/>
                  </a:lnTo>
                  <a:lnTo>
                    <a:pt x="305523" y="298856"/>
                  </a:lnTo>
                  <a:lnTo>
                    <a:pt x="301561" y="298462"/>
                  </a:lnTo>
                  <a:lnTo>
                    <a:pt x="295198" y="298462"/>
                  </a:lnTo>
                  <a:lnTo>
                    <a:pt x="295198" y="292100"/>
                  </a:lnTo>
                  <a:lnTo>
                    <a:pt x="303149" y="292100"/>
                  </a:lnTo>
                  <a:lnTo>
                    <a:pt x="305523" y="292493"/>
                  </a:lnTo>
                  <a:lnTo>
                    <a:pt x="305523" y="289712"/>
                  </a:lnTo>
                  <a:lnTo>
                    <a:pt x="292417" y="289712"/>
                  </a:lnTo>
                  <a:lnTo>
                    <a:pt x="292417" y="309981"/>
                  </a:lnTo>
                  <a:lnTo>
                    <a:pt x="294805" y="309981"/>
                  </a:lnTo>
                  <a:lnTo>
                    <a:pt x="294805" y="301244"/>
                  </a:lnTo>
                  <a:lnTo>
                    <a:pt x="299173" y="301244"/>
                  </a:lnTo>
                  <a:lnTo>
                    <a:pt x="304736" y="309981"/>
                  </a:lnTo>
                  <a:lnTo>
                    <a:pt x="307517" y="309981"/>
                  </a:lnTo>
                  <a:lnTo>
                    <a:pt x="301561" y="301244"/>
                  </a:lnTo>
                  <a:lnTo>
                    <a:pt x="305523" y="300443"/>
                  </a:lnTo>
                  <a:lnTo>
                    <a:pt x="308305" y="298856"/>
                  </a:lnTo>
                  <a:lnTo>
                    <a:pt x="308305" y="292100"/>
                  </a:lnTo>
                  <a:lnTo>
                    <a:pt x="308305" y="291706"/>
                  </a:lnTo>
                  <a:close/>
                </a:path>
                <a:path w="617220" h="318134">
                  <a:moveTo>
                    <a:pt x="317042" y="290118"/>
                  </a:moveTo>
                  <a:lnTo>
                    <a:pt x="314261" y="287337"/>
                  </a:lnTo>
                  <a:lnTo>
                    <a:pt x="314261" y="308394"/>
                  </a:lnTo>
                  <a:lnTo>
                    <a:pt x="307911" y="314756"/>
                  </a:lnTo>
                  <a:lnTo>
                    <a:pt x="290423" y="314756"/>
                  </a:lnTo>
                  <a:lnTo>
                    <a:pt x="284467" y="308394"/>
                  </a:lnTo>
                  <a:lnTo>
                    <a:pt x="284467" y="291312"/>
                  </a:lnTo>
                  <a:lnTo>
                    <a:pt x="290830" y="285343"/>
                  </a:lnTo>
                  <a:lnTo>
                    <a:pt x="307911" y="285343"/>
                  </a:lnTo>
                  <a:lnTo>
                    <a:pt x="313867" y="291706"/>
                  </a:lnTo>
                  <a:lnTo>
                    <a:pt x="313867" y="300050"/>
                  </a:lnTo>
                  <a:lnTo>
                    <a:pt x="314261" y="308394"/>
                  </a:lnTo>
                  <a:lnTo>
                    <a:pt x="314261" y="287337"/>
                  </a:lnTo>
                  <a:lnTo>
                    <a:pt x="312280" y="285343"/>
                  </a:lnTo>
                  <a:lnTo>
                    <a:pt x="309105" y="282168"/>
                  </a:lnTo>
                  <a:lnTo>
                    <a:pt x="289242" y="282168"/>
                  </a:lnTo>
                  <a:lnTo>
                    <a:pt x="281292" y="290118"/>
                  </a:lnTo>
                  <a:lnTo>
                    <a:pt x="281292" y="309587"/>
                  </a:lnTo>
                  <a:lnTo>
                    <a:pt x="289242" y="317538"/>
                  </a:lnTo>
                  <a:lnTo>
                    <a:pt x="308711" y="317538"/>
                  </a:lnTo>
                  <a:lnTo>
                    <a:pt x="311492" y="314756"/>
                  </a:lnTo>
                  <a:lnTo>
                    <a:pt x="316649" y="309587"/>
                  </a:lnTo>
                  <a:lnTo>
                    <a:pt x="316649" y="299656"/>
                  </a:lnTo>
                  <a:lnTo>
                    <a:pt x="317042" y="290118"/>
                  </a:lnTo>
                  <a:close/>
                </a:path>
                <a:path w="617220" h="318134">
                  <a:moveTo>
                    <a:pt x="317055" y="88226"/>
                  </a:moveTo>
                  <a:lnTo>
                    <a:pt x="228854" y="88226"/>
                  </a:lnTo>
                  <a:lnTo>
                    <a:pt x="228854" y="584"/>
                  </a:lnTo>
                  <a:lnTo>
                    <a:pt x="88201" y="584"/>
                  </a:lnTo>
                  <a:lnTo>
                    <a:pt x="88201" y="88226"/>
                  </a:lnTo>
                  <a:lnTo>
                    <a:pt x="0" y="88226"/>
                  </a:lnTo>
                  <a:lnTo>
                    <a:pt x="0" y="229222"/>
                  </a:lnTo>
                  <a:lnTo>
                    <a:pt x="88201" y="229222"/>
                  </a:lnTo>
                  <a:lnTo>
                    <a:pt x="88201" y="318135"/>
                  </a:lnTo>
                  <a:lnTo>
                    <a:pt x="228854" y="318135"/>
                  </a:lnTo>
                  <a:lnTo>
                    <a:pt x="228854" y="229222"/>
                  </a:lnTo>
                  <a:lnTo>
                    <a:pt x="317055" y="229222"/>
                  </a:lnTo>
                  <a:lnTo>
                    <a:pt x="317055" y="88226"/>
                  </a:lnTo>
                  <a:close/>
                </a:path>
                <a:path w="617220" h="318134">
                  <a:moveTo>
                    <a:pt x="608660" y="292100"/>
                  </a:moveTo>
                  <a:lnTo>
                    <a:pt x="607072" y="290118"/>
                  </a:lnTo>
                  <a:lnTo>
                    <a:pt x="605891" y="290118"/>
                  </a:lnTo>
                  <a:lnTo>
                    <a:pt x="605891" y="292900"/>
                  </a:lnTo>
                  <a:lnTo>
                    <a:pt x="605891" y="299250"/>
                  </a:lnTo>
                  <a:lnTo>
                    <a:pt x="601916" y="298856"/>
                  </a:lnTo>
                  <a:lnTo>
                    <a:pt x="595553" y="298856"/>
                  </a:lnTo>
                  <a:lnTo>
                    <a:pt x="595553" y="292493"/>
                  </a:lnTo>
                  <a:lnTo>
                    <a:pt x="603504" y="292493"/>
                  </a:lnTo>
                  <a:lnTo>
                    <a:pt x="605891" y="292900"/>
                  </a:lnTo>
                  <a:lnTo>
                    <a:pt x="605891" y="290118"/>
                  </a:lnTo>
                  <a:lnTo>
                    <a:pt x="593572" y="290118"/>
                  </a:lnTo>
                  <a:lnTo>
                    <a:pt x="593572" y="309981"/>
                  </a:lnTo>
                  <a:lnTo>
                    <a:pt x="595947" y="309981"/>
                  </a:lnTo>
                  <a:lnTo>
                    <a:pt x="595947" y="301244"/>
                  </a:lnTo>
                  <a:lnTo>
                    <a:pt x="600329" y="301244"/>
                  </a:lnTo>
                  <a:lnTo>
                    <a:pt x="605891" y="309981"/>
                  </a:lnTo>
                  <a:lnTo>
                    <a:pt x="608660" y="309981"/>
                  </a:lnTo>
                  <a:lnTo>
                    <a:pt x="602703" y="301244"/>
                  </a:lnTo>
                  <a:lnTo>
                    <a:pt x="605891" y="300850"/>
                  </a:lnTo>
                  <a:lnTo>
                    <a:pt x="608660" y="299250"/>
                  </a:lnTo>
                  <a:lnTo>
                    <a:pt x="608660" y="292493"/>
                  </a:lnTo>
                  <a:lnTo>
                    <a:pt x="608660" y="292100"/>
                  </a:lnTo>
                  <a:close/>
                </a:path>
                <a:path w="617220" h="318134">
                  <a:moveTo>
                    <a:pt x="617004" y="290512"/>
                  </a:moveTo>
                  <a:lnTo>
                    <a:pt x="614222" y="287870"/>
                  </a:lnTo>
                  <a:lnTo>
                    <a:pt x="614222" y="308394"/>
                  </a:lnTo>
                  <a:lnTo>
                    <a:pt x="608266" y="314756"/>
                  </a:lnTo>
                  <a:lnTo>
                    <a:pt x="591185" y="314756"/>
                  </a:lnTo>
                  <a:lnTo>
                    <a:pt x="584822" y="308787"/>
                  </a:lnTo>
                  <a:lnTo>
                    <a:pt x="584822" y="291706"/>
                  </a:lnTo>
                  <a:lnTo>
                    <a:pt x="590791" y="285737"/>
                  </a:lnTo>
                  <a:lnTo>
                    <a:pt x="607872" y="285737"/>
                  </a:lnTo>
                  <a:lnTo>
                    <a:pt x="613829" y="291706"/>
                  </a:lnTo>
                  <a:lnTo>
                    <a:pt x="613829" y="300050"/>
                  </a:lnTo>
                  <a:lnTo>
                    <a:pt x="614222" y="308394"/>
                  </a:lnTo>
                  <a:lnTo>
                    <a:pt x="614222" y="287870"/>
                  </a:lnTo>
                  <a:lnTo>
                    <a:pt x="611987" y="285737"/>
                  </a:lnTo>
                  <a:lnTo>
                    <a:pt x="609066" y="282956"/>
                  </a:lnTo>
                  <a:lnTo>
                    <a:pt x="589991" y="282956"/>
                  </a:lnTo>
                  <a:lnTo>
                    <a:pt x="582041" y="290512"/>
                  </a:lnTo>
                  <a:lnTo>
                    <a:pt x="582041" y="309587"/>
                  </a:lnTo>
                  <a:lnTo>
                    <a:pt x="589991" y="317538"/>
                  </a:lnTo>
                  <a:lnTo>
                    <a:pt x="609066" y="317538"/>
                  </a:lnTo>
                  <a:lnTo>
                    <a:pt x="611708" y="314756"/>
                  </a:lnTo>
                  <a:lnTo>
                    <a:pt x="616610" y="309587"/>
                  </a:lnTo>
                  <a:lnTo>
                    <a:pt x="616610" y="300050"/>
                  </a:lnTo>
                  <a:lnTo>
                    <a:pt x="617004" y="290512"/>
                  </a:lnTo>
                  <a:close/>
                </a:path>
                <a:path w="617220" h="318134">
                  <a:moveTo>
                    <a:pt x="617016" y="81622"/>
                  </a:moveTo>
                  <a:lnTo>
                    <a:pt x="611403" y="37553"/>
                  </a:lnTo>
                  <a:lnTo>
                    <a:pt x="598335" y="0"/>
                  </a:lnTo>
                  <a:lnTo>
                    <a:pt x="572858" y="11315"/>
                  </a:lnTo>
                  <a:lnTo>
                    <a:pt x="546785" y="19570"/>
                  </a:lnTo>
                  <a:lnTo>
                    <a:pt x="519671" y="24701"/>
                  </a:lnTo>
                  <a:lnTo>
                    <a:pt x="491070" y="26631"/>
                  </a:lnTo>
                  <a:lnTo>
                    <a:pt x="462292" y="24866"/>
                  </a:lnTo>
                  <a:lnTo>
                    <a:pt x="435140" y="19723"/>
                  </a:lnTo>
                  <a:lnTo>
                    <a:pt x="409041" y="11366"/>
                  </a:lnTo>
                  <a:lnTo>
                    <a:pt x="383400" y="0"/>
                  </a:lnTo>
                  <a:lnTo>
                    <a:pt x="370268" y="37376"/>
                  </a:lnTo>
                  <a:lnTo>
                    <a:pt x="364528" y="81470"/>
                  </a:lnTo>
                  <a:lnTo>
                    <a:pt x="366522" y="128536"/>
                  </a:lnTo>
                  <a:lnTo>
                    <a:pt x="376643" y="174866"/>
                  </a:lnTo>
                  <a:lnTo>
                    <a:pt x="394017" y="216662"/>
                  </a:lnTo>
                  <a:lnTo>
                    <a:pt x="418465" y="255295"/>
                  </a:lnTo>
                  <a:lnTo>
                    <a:pt x="450507" y="289369"/>
                  </a:lnTo>
                  <a:lnTo>
                    <a:pt x="490664" y="317538"/>
                  </a:lnTo>
                  <a:lnTo>
                    <a:pt x="530999" y="289433"/>
                  </a:lnTo>
                  <a:lnTo>
                    <a:pt x="563029" y="255435"/>
                  </a:lnTo>
                  <a:lnTo>
                    <a:pt x="587375" y="216827"/>
                  </a:lnTo>
                  <a:lnTo>
                    <a:pt x="604697" y="174866"/>
                  </a:lnTo>
                  <a:lnTo>
                    <a:pt x="614870" y="128600"/>
                  </a:lnTo>
                  <a:lnTo>
                    <a:pt x="617016" y="81622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7280863" y="859784"/>
              <a:ext cx="3703320" cy="3797300"/>
            </a:xfrm>
            <a:custGeom>
              <a:avLst/>
              <a:gdLst/>
              <a:ahLst/>
              <a:cxnLst/>
              <a:rect l="l" t="t" r="r" b="b"/>
              <a:pathLst>
                <a:path w="3703320" h="3797300">
                  <a:moveTo>
                    <a:pt x="3099213" y="3797300"/>
                  </a:moveTo>
                  <a:lnTo>
                    <a:pt x="334002" y="3797300"/>
                  </a:lnTo>
                  <a:lnTo>
                    <a:pt x="243960" y="3771900"/>
                  </a:lnTo>
                  <a:lnTo>
                    <a:pt x="201269" y="3759200"/>
                  </a:lnTo>
                  <a:lnTo>
                    <a:pt x="160662" y="3733800"/>
                  </a:lnTo>
                  <a:lnTo>
                    <a:pt x="122537" y="3708400"/>
                  </a:lnTo>
                  <a:lnTo>
                    <a:pt x="87291" y="3670300"/>
                  </a:lnTo>
                  <a:lnTo>
                    <a:pt x="61240" y="3632200"/>
                  </a:lnTo>
                  <a:lnTo>
                    <a:pt x="39664" y="3594100"/>
                  </a:lnTo>
                  <a:lnTo>
                    <a:pt x="22658" y="3543300"/>
                  </a:lnTo>
                  <a:lnTo>
                    <a:pt x="10317" y="3505200"/>
                  </a:lnTo>
                  <a:lnTo>
                    <a:pt x="2732" y="3454400"/>
                  </a:lnTo>
                  <a:lnTo>
                    <a:pt x="0" y="3403600"/>
                  </a:lnTo>
                  <a:lnTo>
                    <a:pt x="2212" y="3352800"/>
                  </a:lnTo>
                  <a:lnTo>
                    <a:pt x="2212" y="1511300"/>
                  </a:lnTo>
                  <a:lnTo>
                    <a:pt x="8673" y="1460500"/>
                  </a:lnTo>
                  <a:lnTo>
                    <a:pt x="20111" y="1409700"/>
                  </a:lnTo>
                  <a:lnTo>
                    <a:pt x="36406" y="1358900"/>
                  </a:lnTo>
                  <a:lnTo>
                    <a:pt x="57431" y="1308100"/>
                  </a:lnTo>
                  <a:lnTo>
                    <a:pt x="83066" y="1257300"/>
                  </a:lnTo>
                  <a:lnTo>
                    <a:pt x="113185" y="1219200"/>
                  </a:lnTo>
                  <a:lnTo>
                    <a:pt x="147168" y="1181100"/>
                  </a:lnTo>
                  <a:lnTo>
                    <a:pt x="184034" y="1155700"/>
                  </a:lnTo>
                  <a:lnTo>
                    <a:pt x="223432" y="1130300"/>
                  </a:lnTo>
                  <a:lnTo>
                    <a:pt x="265010" y="1104900"/>
                  </a:lnTo>
                  <a:lnTo>
                    <a:pt x="353303" y="1079500"/>
                  </a:lnTo>
                  <a:lnTo>
                    <a:pt x="1086048" y="1079500"/>
                  </a:lnTo>
                  <a:lnTo>
                    <a:pt x="2274384" y="25400"/>
                  </a:lnTo>
                  <a:lnTo>
                    <a:pt x="2270685" y="25400"/>
                  </a:lnTo>
                  <a:lnTo>
                    <a:pt x="2306318" y="0"/>
                  </a:lnTo>
                  <a:lnTo>
                    <a:pt x="2384866" y="0"/>
                  </a:lnTo>
                  <a:lnTo>
                    <a:pt x="2420499" y="25400"/>
                  </a:lnTo>
                  <a:lnTo>
                    <a:pt x="2789998" y="393700"/>
                  </a:lnTo>
                  <a:lnTo>
                    <a:pt x="2181907" y="393700"/>
                  </a:lnTo>
                  <a:lnTo>
                    <a:pt x="1176503" y="1295400"/>
                  </a:lnTo>
                  <a:lnTo>
                    <a:pt x="398449" y="1295400"/>
                  </a:lnTo>
                  <a:lnTo>
                    <a:pt x="353307" y="1308100"/>
                  </a:lnTo>
                  <a:lnTo>
                    <a:pt x="311924" y="1333500"/>
                  </a:lnTo>
                  <a:lnTo>
                    <a:pt x="275549" y="1371600"/>
                  </a:lnTo>
                  <a:lnTo>
                    <a:pt x="245428" y="1397000"/>
                  </a:lnTo>
                  <a:lnTo>
                    <a:pt x="1063218" y="1397000"/>
                  </a:lnTo>
                  <a:lnTo>
                    <a:pt x="1049057" y="1409700"/>
                  </a:lnTo>
                  <a:lnTo>
                    <a:pt x="3278279" y="1409700"/>
                  </a:lnTo>
                  <a:lnTo>
                    <a:pt x="3255571" y="1435100"/>
                  </a:lnTo>
                  <a:lnTo>
                    <a:pt x="3287681" y="1460500"/>
                  </a:lnTo>
                  <a:lnTo>
                    <a:pt x="3318109" y="1473200"/>
                  </a:lnTo>
                  <a:lnTo>
                    <a:pt x="3346629" y="1498600"/>
                  </a:lnTo>
                  <a:lnTo>
                    <a:pt x="3373017" y="1524000"/>
                  </a:lnTo>
                  <a:lnTo>
                    <a:pt x="3404092" y="1562100"/>
                  </a:lnTo>
                  <a:lnTo>
                    <a:pt x="3430394" y="1600200"/>
                  </a:lnTo>
                  <a:lnTo>
                    <a:pt x="3437518" y="1612900"/>
                  </a:lnTo>
                  <a:lnTo>
                    <a:pt x="3103523" y="1612900"/>
                  </a:lnTo>
                  <a:lnTo>
                    <a:pt x="3055819" y="1625600"/>
                  </a:lnTo>
                  <a:lnTo>
                    <a:pt x="220459" y="1625600"/>
                  </a:lnTo>
                  <a:lnTo>
                    <a:pt x="220459" y="3352800"/>
                  </a:lnTo>
                  <a:lnTo>
                    <a:pt x="218859" y="3403600"/>
                  </a:lnTo>
                  <a:lnTo>
                    <a:pt x="223961" y="3454400"/>
                  </a:lnTo>
                  <a:lnTo>
                    <a:pt x="235635" y="3492500"/>
                  </a:lnTo>
                  <a:lnTo>
                    <a:pt x="253751" y="3530600"/>
                  </a:lnTo>
                  <a:lnTo>
                    <a:pt x="304267" y="3568700"/>
                  </a:lnTo>
                  <a:lnTo>
                    <a:pt x="354277" y="3568700"/>
                  </a:lnTo>
                  <a:lnTo>
                    <a:pt x="427608" y="3581400"/>
                  </a:lnTo>
                  <a:lnTo>
                    <a:pt x="3442353" y="3581400"/>
                  </a:lnTo>
                  <a:lnTo>
                    <a:pt x="3431472" y="3606800"/>
                  </a:lnTo>
                  <a:lnTo>
                    <a:pt x="3404680" y="3644900"/>
                  </a:lnTo>
                  <a:lnTo>
                    <a:pt x="3373017" y="3683000"/>
                  </a:lnTo>
                  <a:lnTo>
                    <a:pt x="3333300" y="3708400"/>
                  </a:lnTo>
                  <a:lnTo>
                    <a:pt x="3290621" y="3733800"/>
                  </a:lnTo>
                  <a:lnTo>
                    <a:pt x="3245426" y="3759200"/>
                  </a:lnTo>
                  <a:lnTo>
                    <a:pt x="3149276" y="3784600"/>
                  </a:lnTo>
                  <a:lnTo>
                    <a:pt x="3099213" y="3797300"/>
                  </a:lnTo>
                  <a:close/>
                </a:path>
                <a:path w="3703320" h="3797300">
                  <a:moveTo>
                    <a:pt x="2361591" y="546100"/>
                  </a:moveTo>
                  <a:lnTo>
                    <a:pt x="2317949" y="533400"/>
                  </a:lnTo>
                  <a:lnTo>
                    <a:pt x="2277501" y="520700"/>
                  </a:lnTo>
                  <a:lnTo>
                    <a:pt x="2241959" y="508000"/>
                  </a:lnTo>
                  <a:lnTo>
                    <a:pt x="2213038" y="469900"/>
                  </a:lnTo>
                  <a:lnTo>
                    <a:pt x="2192449" y="444500"/>
                  </a:lnTo>
                  <a:lnTo>
                    <a:pt x="2181907" y="393700"/>
                  </a:lnTo>
                  <a:lnTo>
                    <a:pt x="2789998" y="393700"/>
                  </a:lnTo>
                  <a:lnTo>
                    <a:pt x="2815481" y="419100"/>
                  </a:lnTo>
                  <a:lnTo>
                    <a:pt x="2501879" y="419100"/>
                  </a:lnTo>
                  <a:lnTo>
                    <a:pt x="2482742" y="457200"/>
                  </a:lnTo>
                  <a:lnTo>
                    <a:pt x="2451224" y="495300"/>
                  </a:lnTo>
                  <a:lnTo>
                    <a:pt x="2409962" y="520700"/>
                  </a:lnTo>
                  <a:lnTo>
                    <a:pt x="2361591" y="546100"/>
                  </a:lnTo>
                  <a:close/>
                </a:path>
                <a:path w="3703320" h="3797300">
                  <a:moveTo>
                    <a:pt x="3278279" y="1409700"/>
                  </a:moveTo>
                  <a:lnTo>
                    <a:pt x="3003107" y="1409700"/>
                  </a:lnTo>
                  <a:lnTo>
                    <a:pt x="3095585" y="1295400"/>
                  </a:lnTo>
                  <a:lnTo>
                    <a:pt x="3045826" y="1295400"/>
                  </a:lnTo>
                  <a:lnTo>
                    <a:pt x="3003038" y="1257300"/>
                  </a:lnTo>
                  <a:lnTo>
                    <a:pt x="2970064" y="1231900"/>
                  </a:lnTo>
                  <a:lnTo>
                    <a:pt x="2949748" y="1181100"/>
                  </a:lnTo>
                  <a:lnTo>
                    <a:pt x="2944607" y="1130300"/>
                  </a:lnTo>
                  <a:lnTo>
                    <a:pt x="2950820" y="1092200"/>
                  </a:lnTo>
                  <a:lnTo>
                    <a:pt x="2967272" y="1054100"/>
                  </a:lnTo>
                  <a:lnTo>
                    <a:pt x="3026435" y="1003300"/>
                  </a:lnTo>
                  <a:lnTo>
                    <a:pt x="3066917" y="977900"/>
                  </a:lnTo>
                  <a:lnTo>
                    <a:pt x="2501879" y="419100"/>
                  </a:lnTo>
                  <a:lnTo>
                    <a:pt x="2815481" y="419100"/>
                  </a:lnTo>
                  <a:lnTo>
                    <a:pt x="3452548" y="1054100"/>
                  </a:lnTo>
                  <a:lnTo>
                    <a:pt x="3475057" y="1092200"/>
                  </a:lnTo>
                  <a:lnTo>
                    <a:pt x="3483921" y="1130300"/>
                  </a:lnTo>
                  <a:lnTo>
                    <a:pt x="3478947" y="1168400"/>
                  </a:lnTo>
                  <a:lnTo>
                    <a:pt x="3459946" y="1206500"/>
                  </a:lnTo>
                  <a:lnTo>
                    <a:pt x="3278279" y="1409700"/>
                  </a:lnTo>
                  <a:close/>
                </a:path>
                <a:path w="3703320" h="3797300">
                  <a:moveTo>
                    <a:pt x="2143550" y="952500"/>
                  </a:moveTo>
                  <a:lnTo>
                    <a:pt x="2003138" y="952500"/>
                  </a:lnTo>
                  <a:lnTo>
                    <a:pt x="2050126" y="939800"/>
                  </a:lnTo>
                  <a:lnTo>
                    <a:pt x="2097377" y="939800"/>
                  </a:lnTo>
                  <a:lnTo>
                    <a:pt x="2143550" y="952500"/>
                  </a:lnTo>
                  <a:close/>
                </a:path>
                <a:path w="3703320" h="3797300">
                  <a:moveTo>
                    <a:pt x="1799050" y="1409700"/>
                  </a:moveTo>
                  <a:lnTo>
                    <a:pt x="1581728" y="1409700"/>
                  </a:lnTo>
                  <a:lnTo>
                    <a:pt x="1586012" y="1358900"/>
                  </a:lnTo>
                  <a:lnTo>
                    <a:pt x="1594598" y="1320800"/>
                  </a:lnTo>
                  <a:lnTo>
                    <a:pt x="1607279" y="1270000"/>
                  </a:lnTo>
                  <a:lnTo>
                    <a:pt x="1623847" y="1231900"/>
                  </a:lnTo>
                  <a:lnTo>
                    <a:pt x="1644093" y="1193800"/>
                  </a:lnTo>
                  <a:lnTo>
                    <a:pt x="1667810" y="1155700"/>
                  </a:lnTo>
                  <a:lnTo>
                    <a:pt x="1694790" y="1117600"/>
                  </a:lnTo>
                  <a:lnTo>
                    <a:pt x="1724825" y="1092200"/>
                  </a:lnTo>
                  <a:lnTo>
                    <a:pt x="1757707" y="1054100"/>
                  </a:lnTo>
                  <a:lnTo>
                    <a:pt x="1793228" y="1028700"/>
                  </a:lnTo>
                  <a:lnTo>
                    <a:pt x="1831179" y="1003300"/>
                  </a:lnTo>
                  <a:lnTo>
                    <a:pt x="1871354" y="990600"/>
                  </a:lnTo>
                  <a:lnTo>
                    <a:pt x="1913544" y="965200"/>
                  </a:lnTo>
                  <a:lnTo>
                    <a:pt x="1957542" y="952500"/>
                  </a:lnTo>
                  <a:lnTo>
                    <a:pt x="2188430" y="952500"/>
                  </a:lnTo>
                  <a:lnTo>
                    <a:pt x="2231803" y="965200"/>
                  </a:lnTo>
                  <a:lnTo>
                    <a:pt x="2273455" y="990600"/>
                  </a:lnTo>
                  <a:lnTo>
                    <a:pt x="2313172" y="1003300"/>
                  </a:lnTo>
                  <a:lnTo>
                    <a:pt x="2350740" y="1028700"/>
                  </a:lnTo>
                  <a:lnTo>
                    <a:pt x="2385944" y="1054100"/>
                  </a:lnTo>
                  <a:lnTo>
                    <a:pt x="2418570" y="1092200"/>
                  </a:lnTo>
                  <a:lnTo>
                    <a:pt x="2448404" y="1117600"/>
                  </a:lnTo>
                  <a:lnTo>
                    <a:pt x="2457347" y="1130300"/>
                  </a:lnTo>
                  <a:lnTo>
                    <a:pt x="2040509" y="1130300"/>
                  </a:lnTo>
                  <a:lnTo>
                    <a:pt x="1994613" y="1143000"/>
                  </a:lnTo>
                  <a:lnTo>
                    <a:pt x="1951893" y="1155700"/>
                  </a:lnTo>
                  <a:lnTo>
                    <a:pt x="1913030" y="1181100"/>
                  </a:lnTo>
                  <a:lnTo>
                    <a:pt x="1878707" y="1206500"/>
                  </a:lnTo>
                  <a:lnTo>
                    <a:pt x="1849605" y="1231900"/>
                  </a:lnTo>
                  <a:lnTo>
                    <a:pt x="1826406" y="1270000"/>
                  </a:lnTo>
                  <a:lnTo>
                    <a:pt x="1809793" y="1320800"/>
                  </a:lnTo>
                  <a:lnTo>
                    <a:pt x="1800447" y="1358900"/>
                  </a:lnTo>
                  <a:lnTo>
                    <a:pt x="1799050" y="1409700"/>
                  </a:lnTo>
                  <a:close/>
                </a:path>
                <a:path w="3703320" h="3797300">
                  <a:moveTo>
                    <a:pt x="2561065" y="1409700"/>
                  </a:moveTo>
                  <a:lnTo>
                    <a:pt x="2347442" y="1409700"/>
                  </a:lnTo>
                  <a:lnTo>
                    <a:pt x="2347684" y="1397000"/>
                  </a:lnTo>
                  <a:lnTo>
                    <a:pt x="2347546" y="1384300"/>
                  </a:lnTo>
                  <a:lnTo>
                    <a:pt x="2339766" y="1333500"/>
                  </a:lnTo>
                  <a:lnTo>
                    <a:pt x="2324692" y="1282700"/>
                  </a:lnTo>
                  <a:lnTo>
                    <a:pt x="2302724" y="1244600"/>
                  </a:lnTo>
                  <a:lnTo>
                    <a:pt x="2274645" y="1219200"/>
                  </a:lnTo>
                  <a:lnTo>
                    <a:pt x="2241239" y="1181100"/>
                  </a:lnTo>
                  <a:lnTo>
                    <a:pt x="2203290" y="1155700"/>
                  </a:lnTo>
                  <a:lnTo>
                    <a:pt x="2161579" y="1143000"/>
                  </a:lnTo>
                  <a:lnTo>
                    <a:pt x="2116891" y="1130300"/>
                  </a:lnTo>
                  <a:lnTo>
                    <a:pt x="2457347" y="1130300"/>
                  </a:lnTo>
                  <a:lnTo>
                    <a:pt x="2498839" y="1193800"/>
                  </a:lnTo>
                  <a:lnTo>
                    <a:pt x="2519011" y="1231900"/>
                  </a:lnTo>
                  <a:lnTo>
                    <a:pt x="2535533" y="1270000"/>
                  </a:lnTo>
                  <a:lnTo>
                    <a:pt x="2548193" y="1320800"/>
                  </a:lnTo>
                  <a:lnTo>
                    <a:pt x="2556775" y="1358900"/>
                  </a:lnTo>
                  <a:lnTo>
                    <a:pt x="2561065" y="1409700"/>
                  </a:lnTo>
                  <a:close/>
                </a:path>
                <a:path w="3703320" h="3797300">
                  <a:moveTo>
                    <a:pt x="1063218" y="1397000"/>
                  </a:moveTo>
                  <a:lnTo>
                    <a:pt x="722612" y="1397000"/>
                  </a:lnTo>
                  <a:lnTo>
                    <a:pt x="842833" y="1295400"/>
                  </a:lnTo>
                  <a:lnTo>
                    <a:pt x="1176503" y="1295400"/>
                  </a:lnTo>
                  <a:lnTo>
                    <a:pt x="1063218" y="1397000"/>
                  </a:lnTo>
                  <a:close/>
                </a:path>
                <a:path w="3703320" h="3797300">
                  <a:moveTo>
                    <a:pt x="3442353" y="3581400"/>
                  </a:moveTo>
                  <a:lnTo>
                    <a:pt x="3094361" y="3581400"/>
                  </a:lnTo>
                  <a:lnTo>
                    <a:pt x="3139061" y="3568700"/>
                  </a:lnTo>
                  <a:lnTo>
                    <a:pt x="3181212" y="3556000"/>
                  </a:lnTo>
                  <a:lnTo>
                    <a:pt x="3219505" y="3530600"/>
                  </a:lnTo>
                  <a:lnTo>
                    <a:pt x="3244682" y="3492500"/>
                  </a:lnTo>
                  <a:lnTo>
                    <a:pt x="3261674" y="3454400"/>
                  </a:lnTo>
                  <a:lnTo>
                    <a:pt x="3270067" y="3403600"/>
                  </a:lnTo>
                  <a:lnTo>
                    <a:pt x="3269442" y="3365500"/>
                  </a:lnTo>
                  <a:lnTo>
                    <a:pt x="3269442" y="3086100"/>
                  </a:lnTo>
                  <a:lnTo>
                    <a:pt x="2840608" y="3086100"/>
                  </a:lnTo>
                  <a:lnTo>
                    <a:pt x="2791174" y="3073400"/>
                  </a:lnTo>
                  <a:lnTo>
                    <a:pt x="2743616" y="3048000"/>
                  </a:lnTo>
                  <a:lnTo>
                    <a:pt x="2698462" y="3022600"/>
                  </a:lnTo>
                  <a:lnTo>
                    <a:pt x="2656240" y="2997200"/>
                  </a:lnTo>
                  <a:lnTo>
                    <a:pt x="2617476" y="2959100"/>
                  </a:lnTo>
                  <a:lnTo>
                    <a:pt x="2589067" y="2921000"/>
                  </a:lnTo>
                  <a:lnTo>
                    <a:pt x="2564661" y="2882900"/>
                  </a:lnTo>
                  <a:lnTo>
                    <a:pt x="2544349" y="2844800"/>
                  </a:lnTo>
                  <a:lnTo>
                    <a:pt x="2528224" y="2794000"/>
                  </a:lnTo>
                  <a:lnTo>
                    <a:pt x="2516377" y="2743200"/>
                  </a:lnTo>
                  <a:lnTo>
                    <a:pt x="2508900" y="2705100"/>
                  </a:lnTo>
                  <a:lnTo>
                    <a:pt x="2505886" y="2654300"/>
                  </a:lnTo>
                  <a:lnTo>
                    <a:pt x="2507428" y="2603500"/>
                  </a:lnTo>
                  <a:lnTo>
                    <a:pt x="2505883" y="2552700"/>
                  </a:lnTo>
                  <a:lnTo>
                    <a:pt x="2508887" y="2501900"/>
                  </a:lnTo>
                  <a:lnTo>
                    <a:pt x="2516352" y="2451100"/>
                  </a:lnTo>
                  <a:lnTo>
                    <a:pt x="2528189" y="2413000"/>
                  </a:lnTo>
                  <a:lnTo>
                    <a:pt x="2544309" y="2362200"/>
                  </a:lnTo>
                  <a:lnTo>
                    <a:pt x="2564622" y="2311400"/>
                  </a:lnTo>
                  <a:lnTo>
                    <a:pt x="2589041" y="2273300"/>
                  </a:lnTo>
                  <a:lnTo>
                    <a:pt x="2617476" y="2235200"/>
                  </a:lnTo>
                  <a:lnTo>
                    <a:pt x="2656753" y="2197100"/>
                  </a:lnTo>
                  <a:lnTo>
                    <a:pt x="2699557" y="2171700"/>
                  </a:lnTo>
                  <a:lnTo>
                    <a:pt x="2745349" y="2146300"/>
                  </a:lnTo>
                  <a:lnTo>
                    <a:pt x="2793590" y="2120900"/>
                  </a:lnTo>
                  <a:lnTo>
                    <a:pt x="2843741" y="2108200"/>
                  </a:lnTo>
                  <a:lnTo>
                    <a:pt x="3268518" y="2108200"/>
                  </a:lnTo>
                  <a:lnTo>
                    <a:pt x="3268518" y="1828800"/>
                  </a:lnTo>
                  <a:lnTo>
                    <a:pt x="3271360" y="1816100"/>
                  </a:lnTo>
                  <a:lnTo>
                    <a:pt x="3272251" y="1790700"/>
                  </a:lnTo>
                  <a:lnTo>
                    <a:pt x="3271184" y="1778000"/>
                  </a:lnTo>
                  <a:lnTo>
                    <a:pt x="3251848" y="1714500"/>
                  </a:lnTo>
                  <a:lnTo>
                    <a:pt x="3225204" y="1676400"/>
                  </a:lnTo>
                  <a:lnTo>
                    <a:pt x="3190247" y="1651000"/>
                  </a:lnTo>
                  <a:lnTo>
                    <a:pt x="3149009" y="1625600"/>
                  </a:lnTo>
                  <a:lnTo>
                    <a:pt x="3103523" y="1612900"/>
                  </a:lnTo>
                  <a:lnTo>
                    <a:pt x="3437518" y="1612900"/>
                  </a:lnTo>
                  <a:lnTo>
                    <a:pt x="3468060" y="1689100"/>
                  </a:lnTo>
                  <a:lnTo>
                    <a:pt x="3479118" y="1739900"/>
                  </a:lnTo>
                  <a:lnTo>
                    <a:pt x="3484788" y="1778000"/>
                  </a:lnTo>
                  <a:lnTo>
                    <a:pt x="3484883" y="1816100"/>
                  </a:lnTo>
                  <a:lnTo>
                    <a:pt x="3484915" y="2108200"/>
                  </a:lnTo>
                  <a:lnTo>
                    <a:pt x="3526775" y="2133600"/>
                  </a:lnTo>
                  <a:lnTo>
                    <a:pt x="3564970" y="2159000"/>
                  </a:lnTo>
                  <a:lnTo>
                    <a:pt x="3599183" y="2184400"/>
                  </a:lnTo>
                  <a:lnTo>
                    <a:pt x="3629099" y="2222500"/>
                  </a:lnTo>
                  <a:lnTo>
                    <a:pt x="3654401" y="2260600"/>
                  </a:lnTo>
                  <a:lnTo>
                    <a:pt x="3674775" y="2298700"/>
                  </a:lnTo>
                  <a:lnTo>
                    <a:pt x="3682339" y="2324100"/>
                  </a:lnTo>
                  <a:lnTo>
                    <a:pt x="2946696" y="2324100"/>
                  </a:lnTo>
                  <a:lnTo>
                    <a:pt x="2885155" y="2336800"/>
                  </a:lnTo>
                  <a:lnTo>
                    <a:pt x="2838613" y="2336800"/>
                  </a:lnTo>
                  <a:lnTo>
                    <a:pt x="2804035" y="2362200"/>
                  </a:lnTo>
                  <a:lnTo>
                    <a:pt x="2778387" y="2374900"/>
                  </a:lnTo>
                  <a:lnTo>
                    <a:pt x="2755063" y="2425700"/>
                  </a:lnTo>
                  <a:lnTo>
                    <a:pt x="2737794" y="2463800"/>
                  </a:lnTo>
                  <a:lnTo>
                    <a:pt x="2726731" y="2514600"/>
                  </a:lnTo>
                  <a:lnTo>
                    <a:pt x="2722024" y="2552700"/>
                  </a:lnTo>
                  <a:lnTo>
                    <a:pt x="2723825" y="2603500"/>
                  </a:lnTo>
                  <a:lnTo>
                    <a:pt x="2722166" y="2654300"/>
                  </a:lnTo>
                  <a:lnTo>
                    <a:pt x="2726957" y="2692400"/>
                  </a:lnTo>
                  <a:lnTo>
                    <a:pt x="2738034" y="2743200"/>
                  </a:lnTo>
                  <a:lnTo>
                    <a:pt x="2755232" y="2781300"/>
                  </a:lnTo>
                  <a:lnTo>
                    <a:pt x="2778387" y="2819400"/>
                  </a:lnTo>
                  <a:lnTo>
                    <a:pt x="2814251" y="2844800"/>
                  </a:lnTo>
                  <a:lnTo>
                    <a:pt x="2854727" y="2870200"/>
                  </a:lnTo>
                  <a:lnTo>
                    <a:pt x="3677792" y="2870200"/>
                  </a:lnTo>
                  <a:lnTo>
                    <a:pt x="3663091" y="2908300"/>
                  </a:lnTo>
                  <a:lnTo>
                    <a:pt x="3637757" y="2946400"/>
                  </a:lnTo>
                  <a:lnTo>
                    <a:pt x="3607074" y="2984500"/>
                  </a:lnTo>
                  <a:lnTo>
                    <a:pt x="3571425" y="3022600"/>
                  </a:lnTo>
                  <a:lnTo>
                    <a:pt x="3531194" y="3048000"/>
                  </a:lnTo>
                  <a:lnTo>
                    <a:pt x="3486765" y="3073400"/>
                  </a:lnTo>
                  <a:lnTo>
                    <a:pt x="3486729" y="3416300"/>
                  </a:lnTo>
                  <a:lnTo>
                    <a:pt x="3481022" y="3467100"/>
                  </a:lnTo>
                  <a:lnTo>
                    <a:pt x="3469803" y="3505200"/>
                  </a:lnTo>
                  <a:lnTo>
                    <a:pt x="3453233" y="3556000"/>
                  </a:lnTo>
                  <a:lnTo>
                    <a:pt x="3442353" y="3581400"/>
                  </a:lnTo>
                  <a:close/>
                </a:path>
                <a:path w="3703320" h="3797300">
                  <a:moveTo>
                    <a:pt x="3677792" y="2870200"/>
                  </a:moveTo>
                  <a:lnTo>
                    <a:pt x="3381340" y="2870200"/>
                  </a:lnTo>
                  <a:lnTo>
                    <a:pt x="3419791" y="2857500"/>
                  </a:lnTo>
                  <a:lnTo>
                    <a:pt x="3450351" y="2832100"/>
                  </a:lnTo>
                  <a:lnTo>
                    <a:pt x="3472763" y="2806700"/>
                  </a:lnTo>
                  <a:lnTo>
                    <a:pt x="3486765" y="2768600"/>
                  </a:lnTo>
                  <a:lnTo>
                    <a:pt x="3486765" y="2438400"/>
                  </a:lnTo>
                  <a:lnTo>
                    <a:pt x="3472899" y="2400300"/>
                  </a:lnTo>
                  <a:lnTo>
                    <a:pt x="3448594" y="2362200"/>
                  </a:lnTo>
                  <a:lnTo>
                    <a:pt x="3415863" y="2336800"/>
                  </a:lnTo>
                  <a:lnTo>
                    <a:pt x="3376716" y="2324100"/>
                  </a:lnTo>
                  <a:lnTo>
                    <a:pt x="3682339" y="2324100"/>
                  </a:lnTo>
                  <a:lnTo>
                    <a:pt x="3689903" y="2349500"/>
                  </a:lnTo>
                  <a:lnTo>
                    <a:pt x="3699471" y="2387600"/>
                  </a:lnTo>
                  <a:lnTo>
                    <a:pt x="3703162" y="2438400"/>
                  </a:lnTo>
                  <a:lnTo>
                    <a:pt x="3703162" y="2768600"/>
                  </a:lnTo>
                  <a:lnTo>
                    <a:pt x="3696177" y="2806700"/>
                  </a:lnTo>
                  <a:lnTo>
                    <a:pt x="3682693" y="2857500"/>
                  </a:lnTo>
                  <a:lnTo>
                    <a:pt x="3677792" y="2870200"/>
                  </a:lnTo>
                  <a:close/>
                </a:path>
                <a:path w="3703320" h="3797300">
                  <a:moveTo>
                    <a:pt x="2996634" y="2768600"/>
                  </a:moveTo>
                  <a:lnTo>
                    <a:pt x="2953105" y="2755900"/>
                  </a:lnTo>
                  <a:lnTo>
                    <a:pt x="2914000" y="2743200"/>
                  </a:lnTo>
                  <a:lnTo>
                    <a:pt x="2880875" y="2717800"/>
                  </a:lnTo>
                  <a:lnTo>
                    <a:pt x="2855287" y="2679700"/>
                  </a:lnTo>
                  <a:lnTo>
                    <a:pt x="2838793" y="2641600"/>
                  </a:lnTo>
                  <a:lnTo>
                    <a:pt x="2832949" y="2603500"/>
                  </a:lnTo>
                  <a:lnTo>
                    <a:pt x="2838793" y="2552700"/>
                  </a:lnTo>
                  <a:lnTo>
                    <a:pt x="2855287" y="2514600"/>
                  </a:lnTo>
                  <a:lnTo>
                    <a:pt x="2880875" y="2489200"/>
                  </a:lnTo>
                  <a:lnTo>
                    <a:pt x="2914000" y="2463800"/>
                  </a:lnTo>
                  <a:lnTo>
                    <a:pt x="2953105" y="2438400"/>
                  </a:lnTo>
                  <a:lnTo>
                    <a:pt x="3041714" y="2438400"/>
                  </a:lnTo>
                  <a:lnTo>
                    <a:pt x="3080494" y="2463800"/>
                  </a:lnTo>
                  <a:lnTo>
                    <a:pt x="3113283" y="2489200"/>
                  </a:lnTo>
                  <a:lnTo>
                    <a:pt x="3154734" y="2552700"/>
                  </a:lnTo>
                  <a:lnTo>
                    <a:pt x="3160319" y="2603500"/>
                  </a:lnTo>
                  <a:lnTo>
                    <a:pt x="3154468" y="2641600"/>
                  </a:lnTo>
                  <a:lnTo>
                    <a:pt x="3137960" y="2679700"/>
                  </a:lnTo>
                  <a:lnTo>
                    <a:pt x="3112358" y="2717800"/>
                  </a:lnTo>
                  <a:lnTo>
                    <a:pt x="3079226" y="2743200"/>
                  </a:lnTo>
                  <a:lnTo>
                    <a:pt x="3040130" y="2755900"/>
                  </a:lnTo>
                  <a:lnTo>
                    <a:pt x="2996634" y="2768600"/>
                  </a:lnTo>
                  <a:close/>
                </a:path>
              </a:pathLst>
            </a:custGeom>
            <a:solidFill>
              <a:srgbClr val="005273">
                <a:alpha val="75294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005332" y="2374135"/>
            <a:ext cx="752983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FFFFFF"/>
                </a:solidFill>
                <a:latin typeface="Arial"/>
                <a:cs typeface="Arial"/>
              </a:rPr>
              <a:t>Medicare</a:t>
            </a:r>
            <a:r>
              <a:rPr dirty="0" sz="3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FFFFFF"/>
                </a:solidFill>
                <a:latin typeface="Arial"/>
                <a:cs typeface="Arial"/>
              </a:rPr>
              <a:t>Reimbursement</a:t>
            </a:r>
            <a:r>
              <a:rPr dirty="0" sz="3600" spc="-1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10" b="1">
                <a:solidFill>
                  <a:srgbClr val="FFFFFF"/>
                </a:solidFill>
                <a:latin typeface="Arial"/>
                <a:cs typeface="Arial"/>
              </a:rPr>
              <a:t>Account</a:t>
            </a:r>
            <a:endParaRPr sz="36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14</a:t>
            </a:fld>
          </a:p>
        </p:txBody>
      </p:sp>
      <p:sp>
        <p:nvSpPr>
          <p:cNvPr id="8" name="object 8" descr=""/>
          <p:cNvSpPr txBox="1"/>
          <p:nvPr/>
        </p:nvSpPr>
        <p:spPr>
          <a:xfrm>
            <a:off x="1005332" y="3064507"/>
            <a:ext cx="8808085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solidFill>
                  <a:srgbClr val="0299D9"/>
                </a:solidFill>
                <a:latin typeface="Arial"/>
                <a:cs typeface="Arial"/>
              </a:rPr>
              <a:t>Basic</a:t>
            </a:r>
            <a:r>
              <a:rPr dirty="0" sz="3000" spc="-60" b="1">
                <a:solidFill>
                  <a:srgbClr val="0299D9"/>
                </a:solidFill>
                <a:latin typeface="Arial"/>
                <a:cs typeface="Arial"/>
              </a:rPr>
              <a:t> </a:t>
            </a:r>
            <a:r>
              <a:rPr dirty="0" sz="3000" b="1">
                <a:solidFill>
                  <a:srgbClr val="0299D9"/>
                </a:solidFill>
                <a:latin typeface="Arial"/>
                <a:cs typeface="Arial"/>
              </a:rPr>
              <a:t>Option</a:t>
            </a:r>
            <a:r>
              <a:rPr dirty="0" sz="3000" spc="5" b="1">
                <a:solidFill>
                  <a:srgbClr val="0299D9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members</a:t>
            </a:r>
            <a:r>
              <a:rPr dirty="0" sz="3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dirty="0" sz="3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dirty="0" sz="3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Medicare</a:t>
            </a:r>
            <a:r>
              <a:rPr dirty="0" sz="3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Parts</a:t>
            </a:r>
            <a:r>
              <a:rPr dirty="0" sz="30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5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30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3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dirty="0" sz="3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get</a:t>
            </a:r>
            <a:r>
              <a:rPr dirty="0" sz="30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reimbursed</a:t>
            </a:r>
            <a:r>
              <a:rPr dirty="0" sz="30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dirty="0" sz="3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3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b="1">
                <a:solidFill>
                  <a:srgbClr val="0299D9"/>
                </a:solidFill>
                <a:latin typeface="Arial"/>
                <a:cs typeface="Arial"/>
              </a:rPr>
              <a:t>$800</a:t>
            </a:r>
            <a:r>
              <a:rPr dirty="0" sz="3000" spc="-35" b="1">
                <a:solidFill>
                  <a:srgbClr val="0299D9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3000" spc="-10">
                <a:solidFill>
                  <a:srgbClr val="FFFFFF"/>
                </a:solidFill>
                <a:latin typeface="Arial"/>
                <a:cs typeface="Arial"/>
              </a:rPr>
              <a:t>Medicare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Part</a:t>
            </a:r>
            <a:r>
              <a:rPr dirty="0" sz="30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B </a:t>
            </a:r>
            <a:r>
              <a:rPr dirty="0" sz="3000" spc="-10">
                <a:solidFill>
                  <a:srgbClr val="FFFFFF"/>
                </a:solidFill>
                <a:latin typeface="Arial"/>
                <a:cs typeface="Arial"/>
              </a:rPr>
              <a:t>premiums.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1960880"/>
            </a:xfrm>
            <a:custGeom>
              <a:avLst/>
              <a:gdLst/>
              <a:ahLst/>
              <a:cxnLst/>
              <a:rect l="l" t="t" r="r" b="b"/>
              <a:pathLst>
                <a:path w="11966575" h="1960880">
                  <a:moveTo>
                    <a:pt x="0" y="1960638"/>
                  </a:moveTo>
                  <a:lnTo>
                    <a:pt x="11966371" y="1960638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877737" y="6525881"/>
              <a:ext cx="35560" cy="34925"/>
            </a:xfrm>
            <a:custGeom>
              <a:avLst/>
              <a:gdLst/>
              <a:ahLst/>
              <a:cxnLst/>
              <a:rect l="l" t="t" r="r" b="b"/>
              <a:pathLst>
                <a:path w="35559" h="34925">
                  <a:moveTo>
                    <a:pt x="27016" y="34575"/>
                  </a:moveTo>
                  <a:lnTo>
                    <a:pt x="7946" y="34575"/>
                  </a:lnTo>
                  <a:lnTo>
                    <a:pt x="0" y="26627"/>
                  </a:lnTo>
                  <a:lnTo>
                    <a:pt x="0" y="7550"/>
                  </a:lnTo>
                  <a:lnTo>
                    <a:pt x="7946" y="0"/>
                  </a:lnTo>
                  <a:lnTo>
                    <a:pt x="27016" y="0"/>
                  </a:lnTo>
                  <a:lnTo>
                    <a:pt x="29944" y="2781"/>
                  </a:lnTo>
                  <a:lnTo>
                    <a:pt x="8740" y="2781"/>
                  </a:lnTo>
                  <a:lnTo>
                    <a:pt x="2781" y="8743"/>
                  </a:lnTo>
                  <a:lnTo>
                    <a:pt x="2781" y="25832"/>
                  </a:lnTo>
                  <a:lnTo>
                    <a:pt x="9137" y="31793"/>
                  </a:lnTo>
                  <a:lnTo>
                    <a:pt x="29658" y="31793"/>
                  </a:lnTo>
                  <a:lnTo>
                    <a:pt x="27016" y="34575"/>
                  </a:lnTo>
                  <a:close/>
                </a:path>
                <a:path w="35559" h="34925">
                  <a:moveTo>
                    <a:pt x="29658" y="31793"/>
                  </a:moveTo>
                  <a:lnTo>
                    <a:pt x="26222" y="31793"/>
                  </a:lnTo>
                  <a:lnTo>
                    <a:pt x="32181" y="25434"/>
                  </a:lnTo>
                  <a:lnTo>
                    <a:pt x="31784" y="17089"/>
                  </a:lnTo>
                  <a:lnTo>
                    <a:pt x="31784" y="8743"/>
                  </a:lnTo>
                  <a:lnTo>
                    <a:pt x="25824" y="2781"/>
                  </a:lnTo>
                  <a:lnTo>
                    <a:pt x="29944" y="2781"/>
                  </a:lnTo>
                  <a:lnTo>
                    <a:pt x="34962" y="7550"/>
                  </a:lnTo>
                  <a:lnTo>
                    <a:pt x="34565" y="17089"/>
                  </a:lnTo>
                  <a:lnTo>
                    <a:pt x="34565" y="26627"/>
                  </a:lnTo>
                  <a:lnTo>
                    <a:pt x="29658" y="31793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11660213" y="6242926"/>
            <a:ext cx="252729" cy="318135"/>
          </a:xfrm>
          <a:custGeom>
            <a:avLst/>
            <a:gdLst/>
            <a:ahLst/>
            <a:cxnLst/>
            <a:rect l="l" t="t" r="r" b="b"/>
            <a:pathLst>
              <a:path w="252729" h="318134">
                <a:moveTo>
                  <a:pt x="244132" y="292100"/>
                </a:moveTo>
                <a:lnTo>
                  <a:pt x="242544" y="290118"/>
                </a:lnTo>
                <a:lnTo>
                  <a:pt x="241363" y="290118"/>
                </a:lnTo>
                <a:lnTo>
                  <a:pt x="241363" y="292900"/>
                </a:lnTo>
                <a:lnTo>
                  <a:pt x="241363" y="299250"/>
                </a:lnTo>
                <a:lnTo>
                  <a:pt x="237388" y="298856"/>
                </a:lnTo>
                <a:lnTo>
                  <a:pt x="231025" y="298856"/>
                </a:lnTo>
                <a:lnTo>
                  <a:pt x="231025" y="292493"/>
                </a:lnTo>
                <a:lnTo>
                  <a:pt x="238975" y="292493"/>
                </a:lnTo>
                <a:lnTo>
                  <a:pt x="241363" y="292900"/>
                </a:lnTo>
                <a:lnTo>
                  <a:pt x="241363" y="290118"/>
                </a:lnTo>
                <a:lnTo>
                  <a:pt x="229044" y="290118"/>
                </a:lnTo>
                <a:lnTo>
                  <a:pt x="229044" y="309981"/>
                </a:lnTo>
                <a:lnTo>
                  <a:pt x="231419" y="309981"/>
                </a:lnTo>
                <a:lnTo>
                  <a:pt x="231419" y="301244"/>
                </a:lnTo>
                <a:lnTo>
                  <a:pt x="235800" y="301244"/>
                </a:lnTo>
                <a:lnTo>
                  <a:pt x="241363" y="309981"/>
                </a:lnTo>
                <a:lnTo>
                  <a:pt x="244132" y="309981"/>
                </a:lnTo>
                <a:lnTo>
                  <a:pt x="238175" y="301244"/>
                </a:lnTo>
                <a:lnTo>
                  <a:pt x="241363" y="300850"/>
                </a:lnTo>
                <a:lnTo>
                  <a:pt x="244132" y="299250"/>
                </a:lnTo>
                <a:lnTo>
                  <a:pt x="244132" y="292493"/>
                </a:lnTo>
                <a:lnTo>
                  <a:pt x="244132" y="292100"/>
                </a:lnTo>
                <a:close/>
              </a:path>
              <a:path w="252729" h="318134">
                <a:moveTo>
                  <a:pt x="252488" y="81622"/>
                </a:moveTo>
                <a:lnTo>
                  <a:pt x="246875" y="37553"/>
                </a:lnTo>
                <a:lnTo>
                  <a:pt x="233807" y="0"/>
                </a:lnTo>
                <a:lnTo>
                  <a:pt x="208330" y="11315"/>
                </a:lnTo>
                <a:lnTo>
                  <a:pt x="182257" y="19570"/>
                </a:lnTo>
                <a:lnTo>
                  <a:pt x="155143" y="24701"/>
                </a:lnTo>
                <a:lnTo>
                  <a:pt x="126542" y="26631"/>
                </a:lnTo>
                <a:lnTo>
                  <a:pt x="97764" y="24866"/>
                </a:lnTo>
                <a:lnTo>
                  <a:pt x="70612" y="19723"/>
                </a:lnTo>
                <a:lnTo>
                  <a:pt x="44513" y="11366"/>
                </a:lnTo>
                <a:lnTo>
                  <a:pt x="18872" y="0"/>
                </a:lnTo>
                <a:lnTo>
                  <a:pt x="5740" y="37376"/>
                </a:lnTo>
                <a:lnTo>
                  <a:pt x="0" y="81470"/>
                </a:lnTo>
                <a:lnTo>
                  <a:pt x="1993" y="128536"/>
                </a:lnTo>
                <a:lnTo>
                  <a:pt x="12115" y="174866"/>
                </a:lnTo>
                <a:lnTo>
                  <a:pt x="29489" y="216662"/>
                </a:lnTo>
                <a:lnTo>
                  <a:pt x="53936" y="255295"/>
                </a:lnTo>
                <a:lnTo>
                  <a:pt x="85979" y="289369"/>
                </a:lnTo>
                <a:lnTo>
                  <a:pt x="126136" y="317538"/>
                </a:lnTo>
                <a:lnTo>
                  <a:pt x="166471" y="289433"/>
                </a:lnTo>
                <a:lnTo>
                  <a:pt x="198501" y="255435"/>
                </a:lnTo>
                <a:lnTo>
                  <a:pt x="222846" y="216827"/>
                </a:lnTo>
                <a:lnTo>
                  <a:pt x="240169" y="174866"/>
                </a:lnTo>
                <a:lnTo>
                  <a:pt x="250342" y="128600"/>
                </a:lnTo>
                <a:lnTo>
                  <a:pt x="252488" y="8162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1576977" y="6525094"/>
            <a:ext cx="36195" cy="35560"/>
          </a:xfrm>
          <a:custGeom>
            <a:avLst/>
            <a:gdLst/>
            <a:ahLst/>
            <a:cxnLst/>
            <a:rect l="l" t="t" r="r" b="b"/>
            <a:pathLst>
              <a:path w="36195" h="35559">
                <a:moveTo>
                  <a:pt x="27012" y="9537"/>
                </a:moveTo>
                <a:lnTo>
                  <a:pt x="25425" y="7543"/>
                </a:lnTo>
                <a:lnTo>
                  <a:pt x="24231" y="7543"/>
                </a:lnTo>
                <a:lnTo>
                  <a:pt x="24231" y="10325"/>
                </a:lnTo>
                <a:lnTo>
                  <a:pt x="24231" y="16687"/>
                </a:lnTo>
                <a:lnTo>
                  <a:pt x="20269" y="16294"/>
                </a:lnTo>
                <a:lnTo>
                  <a:pt x="13906" y="16294"/>
                </a:lnTo>
                <a:lnTo>
                  <a:pt x="13906" y="9931"/>
                </a:lnTo>
                <a:lnTo>
                  <a:pt x="21856" y="9931"/>
                </a:lnTo>
                <a:lnTo>
                  <a:pt x="24231" y="10325"/>
                </a:lnTo>
                <a:lnTo>
                  <a:pt x="24231" y="7543"/>
                </a:lnTo>
                <a:lnTo>
                  <a:pt x="11125" y="7543"/>
                </a:lnTo>
                <a:lnTo>
                  <a:pt x="11125" y="27813"/>
                </a:lnTo>
                <a:lnTo>
                  <a:pt x="13512" y="27813"/>
                </a:lnTo>
                <a:lnTo>
                  <a:pt x="13512" y="19075"/>
                </a:lnTo>
                <a:lnTo>
                  <a:pt x="17881" y="19075"/>
                </a:lnTo>
                <a:lnTo>
                  <a:pt x="23444" y="27813"/>
                </a:lnTo>
                <a:lnTo>
                  <a:pt x="26225" y="27813"/>
                </a:lnTo>
                <a:lnTo>
                  <a:pt x="20269" y="19075"/>
                </a:lnTo>
                <a:lnTo>
                  <a:pt x="24231" y="18275"/>
                </a:lnTo>
                <a:lnTo>
                  <a:pt x="27012" y="16687"/>
                </a:lnTo>
                <a:lnTo>
                  <a:pt x="27012" y="9931"/>
                </a:lnTo>
                <a:lnTo>
                  <a:pt x="27012" y="9537"/>
                </a:lnTo>
                <a:close/>
              </a:path>
              <a:path w="36195" h="35559">
                <a:moveTo>
                  <a:pt x="35750" y="7950"/>
                </a:moveTo>
                <a:lnTo>
                  <a:pt x="32969" y="5168"/>
                </a:lnTo>
                <a:lnTo>
                  <a:pt x="32969" y="26225"/>
                </a:lnTo>
                <a:lnTo>
                  <a:pt x="26619" y="32588"/>
                </a:lnTo>
                <a:lnTo>
                  <a:pt x="9131" y="32588"/>
                </a:lnTo>
                <a:lnTo>
                  <a:pt x="3175" y="26225"/>
                </a:lnTo>
                <a:lnTo>
                  <a:pt x="3175" y="9144"/>
                </a:lnTo>
                <a:lnTo>
                  <a:pt x="9537" y="3175"/>
                </a:lnTo>
                <a:lnTo>
                  <a:pt x="26619" y="3175"/>
                </a:lnTo>
                <a:lnTo>
                  <a:pt x="32575" y="9537"/>
                </a:lnTo>
                <a:lnTo>
                  <a:pt x="32575" y="17881"/>
                </a:lnTo>
                <a:lnTo>
                  <a:pt x="32969" y="26225"/>
                </a:lnTo>
                <a:lnTo>
                  <a:pt x="32969" y="5168"/>
                </a:lnTo>
                <a:lnTo>
                  <a:pt x="30988" y="3175"/>
                </a:lnTo>
                <a:lnTo>
                  <a:pt x="27813" y="0"/>
                </a:lnTo>
                <a:lnTo>
                  <a:pt x="7950" y="0"/>
                </a:lnTo>
                <a:lnTo>
                  <a:pt x="0" y="7950"/>
                </a:lnTo>
                <a:lnTo>
                  <a:pt x="0" y="27419"/>
                </a:lnTo>
                <a:lnTo>
                  <a:pt x="7950" y="35369"/>
                </a:lnTo>
                <a:lnTo>
                  <a:pt x="27419" y="35369"/>
                </a:lnTo>
                <a:lnTo>
                  <a:pt x="30200" y="32588"/>
                </a:lnTo>
                <a:lnTo>
                  <a:pt x="35356" y="27419"/>
                </a:lnTo>
                <a:lnTo>
                  <a:pt x="35356" y="17487"/>
                </a:lnTo>
                <a:lnTo>
                  <a:pt x="35750" y="7950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1295685" y="6243510"/>
            <a:ext cx="317500" cy="318135"/>
          </a:xfrm>
          <a:custGeom>
            <a:avLst/>
            <a:gdLst/>
            <a:ahLst/>
            <a:cxnLst/>
            <a:rect l="l" t="t" r="r" b="b"/>
            <a:pathLst>
              <a:path w="317500" h="318134">
                <a:moveTo>
                  <a:pt x="317055" y="87642"/>
                </a:moveTo>
                <a:lnTo>
                  <a:pt x="228854" y="87642"/>
                </a:lnTo>
                <a:lnTo>
                  <a:pt x="228854" y="0"/>
                </a:lnTo>
                <a:lnTo>
                  <a:pt x="88201" y="0"/>
                </a:lnTo>
                <a:lnTo>
                  <a:pt x="88201" y="87642"/>
                </a:lnTo>
                <a:lnTo>
                  <a:pt x="0" y="87642"/>
                </a:lnTo>
                <a:lnTo>
                  <a:pt x="0" y="228638"/>
                </a:lnTo>
                <a:lnTo>
                  <a:pt x="88201" y="228638"/>
                </a:lnTo>
                <a:lnTo>
                  <a:pt x="88201" y="317550"/>
                </a:lnTo>
                <a:lnTo>
                  <a:pt x="228854" y="317550"/>
                </a:lnTo>
                <a:lnTo>
                  <a:pt x="228854" y="228638"/>
                </a:lnTo>
                <a:lnTo>
                  <a:pt x="317055" y="228638"/>
                </a:lnTo>
                <a:lnTo>
                  <a:pt x="317055" y="8764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523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Here’s</a:t>
            </a:r>
            <a:r>
              <a:rPr dirty="0" spc="-70"/>
              <a:t> </a:t>
            </a:r>
            <a:r>
              <a:rPr dirty="0"/>
              <a:t>how</a:t>
            </a:r>
            <a:r>
              <a:rPr dirty="0" spc="-70"/>
              <a:t> </a:t>
            </a:r>
            <a:r>
              <a:rPr dirty="0"/>
              <a:t>it</a:t>
            </a:r>
            <a:r>
              <a:rPr dirty="0" spc="-70"/>
              <a:t> </a:t>
            </a:r>
            <a:r>
              <a:rPr dirty="0" spc="-10"/>
              <a:t>works</a:t>
            </a:r>
          </a:p>
        </p:txBody>
      </p:sp>
      <p:sp>
        <p:nvSpPr>
          <p:cNvPr id="10" name="object 10" descr=""/>
          <p:cNvSpPr/>
          <p:nvPr/>
        </p:nvSpPr>
        <p:spPr>
          <a:xfrm>
            <a:off x="914397" y="4320014"/>
            <a:ext cx="10635615" cy="716915"/>
          </a:xfrm>
          <a:custGeom>
            <a:avLst/>
            <a:gdLst/>
            <a:ahLst/>
            <a:cxnLst/>
            <a:rect l="l" t="t" r="r" b="b"/>
            <a:pathLst>
              <a:path w="10635615" h="716914">
                <a:moveTo>
                  <a:pt x="10556938" y="0"/>
                </a:moveTo>
                <a:lnTo>
                  <a:pt x="78105" y="0"/>
                </a:lnTo>
                <a:lnTo>
                  <a:pt x="47705" y="6139"/>
                </a:lnTo>
                <a:lnTo>
                  <a:pt x="22879" y="22880"/>
                </a:lnTo>
                <a:lnTo>
                  <a:pt x="6138" y="47711"/>
                </a:lnTo>
                <a:lnTo>
                  <a:pt x="0" y="78117"/>
                </a:lnTo>
                <a:lnTo>
                  <a:pt x="0" y="638619"/>
                </a:lnTo>
                <a:lnTo>
                  <a:pt x="6138" y="669023"/>
                </a:lnTo>
                <a:lnTo>
                  <a:pt x="22879" y="693850"/>
                </a:lnTo>
                <a:lnTo>
                  <a:pt x="47705" y="710587"/>
                </a:lnTo>
                <a:lnTo>
                  <a:pt x="78105" y="716724"/>
                </a:lnTo>
                <a:lnTo>
                  <a:pt x="10556938" y="716724"/>
                </a:lnTo>
                <a:lnTo>
                  <a:pt x="10587344" y="710587"/>
                </a:lnTo>
                <a:lnTo>
                  <a:pt x="10612175" y="693850"/>
                </a:lnTo>
                <a:lnTo>
                  <a:pt x="10628917" y="669023"/>
                </a:lnTo>
                <a:lnTo>
                  <a:pt x="10635056" y="638619"/>
                </a:lnTo>
                <a:lnTo>
                  <a:pt x="10635056" y="78117"/>
                </a:lnTo>
                <a:lnTo>
                  <a:pt x="10628917" y="47711"/>
                </a:lnTo>
                <a:lnTo>
                  <a:pt x="10612175" y="22880"/>
                </a:lnTo>
                <a:lnTo>
                  <a:pt x="10587344" y="6139"/>
                </a:lnTo>
                <a:lnTo>
                  <a:pt x="10556938" y="0"/>
                </a:lnTo>
                <a:close/>
              </a:path>
            </a:pathLst>
          </a:custGeom>
          <a:solidFill>
            <a:srgbClr val="0099D7">
              <a:alpha val="12940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object 11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241787"/>
            <a:ext cx="10635044" cy="1979410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1250902" y="3212213"/>
            <a:ext cx="1818005" cy="666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-1905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Register</a:t>
            </a:r>
            <a:r>
              <a:rPr dirty="0" sz="1400" spc="-4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or</a:t>
            </a:r>
            <a:r>
              <a:rPr dirty="0" sz="14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log</a:t>
            </a:r>
            <a:r>
              <a:rPr dirty="0" sz="14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in</a:t>
            </a:r>
            <a:r>
              <a:rPr dirty="0" sz="1400" spc="-25">
                <a:solidFill>
                  <a:srgbClr val="003366"/>
                </a:solidFill>
                <a:latin typeface="Arial"/>
                <a:cs typeface="Arial"/>
              </a:rPr>
              <a:t> to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your</a:t>
            </a:r>
            <a:r>
              <a:rPr dirty="0" sz="14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account</a:t>
            </a:r>
            <a:r>
              <a:rPr dirty="0" sz="1400" spc="-5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0099D7"/>
                </a:solidFill>
                <a:latin typeface="Arial"/>
                <a:cs typeface="Arial"/>
              </a:rPr>
              <a:t>online</a:t>
            </a:r>
            <a:r>
              <a:rPr dirty="0" sz="1400" spc="-5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003366"/>
                </a:solidFill>
                <a:latin typeface="Arial"/>
                <a:cs typeface="Arial"/>
              </a:rPr>
              <a:t>or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call</a:t>
            </a:r>
            <a:r>
              <a:rPr dirty="0" sz="1400" spc="4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0099D7"/>
                </a:solidFill>
                <a:latin typeface="Arial"/>
                <a:cs typeface="Arial"/>
              </a:rPr>
              <a:t>1-888-706-</a:t>
            </a:r>
            <a:r>
              <a:rPr dirty="0" sz="1400" spc="-20" b="1">
                <a:solidFill>
                  <a:srgbClr val="0099D7"/>
                </a:solidFill>
                <a:latin typeface="Arial"/>
                <a:cs typeface="Arial"/>
              </a:rPr>
              <a:t>2583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14</a:t>
            </a:fld>
          </a:p>
        </p:txBody>
      </p:sp>
      <p:sp>
        <p:nvSpPr>
          <p:cNvPr id="13" name="object 13" descr=""/>
          <p:cNvSpPr txBox="1"/>
          <p:nvPr/>
        </p:nvSpPr>
        <p:spPr>
          <a:xfrm>
            <a:off x="6689652" y="3224516"/>
            <a:ext cx="1691005" cy="666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20701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Provide</a:t>
            </a:r>
            <a:r>
              <a:rPr dirty="0" sz="1400" spc="-4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proof</a:t>
            </a:r>
            <a:r>
              <a:rPr dirty="0" sz="1400" spc="-5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003366"/>
                </a:solidFill>
                <a:latin typeface="Arial"/>
                <a:cs typeface="Arial"/>
              </a:rPr>
              <a:t>of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your</a:t>
            </a:r>
            <a:r>
              <a:rPr dirty="0" sz="14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Medicare</a:t>
            </a:r>
            <a:r>
              <a:rPr dirty="0" sz="1400" spc="-5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Part</a:t>
            </a:r>
            <a:r>
              <a:rPr dirty="0" sz="14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spc="-50">
                <a:solidFill>
                  <a:srgbClr val="003366"/>
                </a:solidFill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  <a:p>
            <a:pPr marL="135890">
              <a:lnSpc>
                <a:spcPct val="100000"/>
              </a:lnSpc>
            </a:pP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premium</a:t>
            </a:r>
            <a:r>
              <a:rPr dirty="0" sz="1400" spc="-6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003366"/>
                </a:solidFill>
                <a:latin typeface="Arial"/>
                <a:cs typeface="Arial"/>
              </a:rPr>
              <a:t>payment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4039461" y="3184397"/>
            <a:ext cx="1602105" cy="666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-3175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Submit</a:t>
            </a:r>
            <a:r>
              <a:rPr dirty="0" sz="1400" spc="-5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your</a:t>
            </a:r>
            <a:r>
              <a:rPr dirty="0" sz="1400" spc="-4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003366"/>
                </a:solidFill>
                <a:latin typeface="Arial"/>
                <a:cs typeface="Arial"/>
              </a:rPr>
              <a:t>claim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online,</a:t>
            </a:r>
            <a:r>
              <a:rPr dirty="0" sz="1400" spc="-4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by</a:t>
            </a:r>
            <a:r>
              <a:rPr dirty="0" sz="14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mail</a:t>
            </a:r>
            <a:r>
              <a:rPr dirty="0" sz="14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or</a:t>
            </a:r>
            <a:r>
              <a:rPr dirty="0" sz="14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003366"/>
                </a:solidFill>
                <a:latin typeface="Arial"/>
                <a:cs typeface="Arial"/>
              </a:rPr>
              <a:t>by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fax</a:t>
            </a:r>
            <a:r>
              <a:rPr dirty="0" sz="14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to</a:t>
            </a:r>
            <a:r>
              <a:rPr dirty="0" sz="14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003366"/>
                </a:solidFill>
                <a:latin typeface="Arial"/>
                <a:cs typeface="Arial"/>
              </a:rPr>
              <a:t>HealthEquity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9330928" y="3243952"/>
            <a:ext cx="1762125" cy="666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Get</a:t>
            </a:r>
            <a:r>
              <a:rPr dirty="0" sz="14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003366"/>
                </a:solidFill>
                <a:latin typeface="Arial"/>
                <a:cs typeface="Arial"/>
              </a:rPr>
              <a:t>reimbursed</a:t>
            </a:r>
            <a:endParaRPr sz="1400">
              <a:latin typeface="Arial"/>
              <a:cs typeface="Arial"/>
            </a:endParaRPr>
          </a:p>
          <a:p>
            <a:pPr algn="ctr" marL="12065" marR="5080">
              <a:lnSpc>
                <a:spcPct val="100000"/>
              </a:lnSpc>
            </a:pPr>
            <a:r>
              <a:rPr dirty="0" sz="1400" b="1">
                <a:solidFill>
                  <a:srgbClr val="0099D7"/>
                </a:solidFill>
                <a:latin typeface="Arial"/>
                <a:cs typeface="Arial"/>
              </a:rPr>
              <a:t>$800</a:t>
            </a:r>
            <a:r>
              <a:rPr dirty="0" sz="1400" spc="-3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by</a:t>
            </a:r>
            <a:r>
              <a:rPr dirty="0" sz="14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direct</a:t>
            </a:r>
            <a:r>
              <a:rPr dirty="0" sz="1400" spc="-4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003366"/>
                </a:solidFill>
                <a:latin typeface="Arial"/>
                <a:cs typeface="Arial"/>
              </a:rPr>
              <a:t>deposit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or</a:t>
            </a:r>
            <a:r>
              <a:rPr dirty="0" sz="14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003366"/>
                </a:solidFill>
                <a:latin typeface="Arial"/>
                <a:cs typeface="Arial"/>
              </a:rPr>
              <a:t>check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3137948" y="4518414"/>
            <a:ext cx="6096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2E53"/>
                </a:solidFill>
                <a:latin typeface="Arial"/>
                <a:cs typeface="Arial"/>
              </a:rPr>
              <a:t>R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egister</a:t>
            </a:r>
            <a:r>
              <a:rPr dirty="0" sz="1800" spc="-1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for</a:t>
            </a:r>
            <a:r>
              <a:rPr dirty="0" sz="18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an</a:t>
            </a:r>
            <a:r>
              <a:rPr dirty="0" sz="18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account</a:t>
            </a:r>
            <a:r>
              <a:rPr dirty="0" sz="18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and</a:t>
            </a:r>
            <a:r>
              <a:rPr dirty="0" sz="18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learn</a:t>
            </a:r>
            <a:r>
              <a:rPr dirty="0" sz="1800" spc="-1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more</a:t>
            </a:r>
            <a:r>
              <a:rPr dirty="0" sz="1800" spc="-1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at</a:t>
            </a:r>
            <a:r>
              <a:rPr dirty="0" sz="18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99D7"/>
                </a:solidFill>
                <a:latin typeface="Arial"/>
                <a:cs typeface="Arial"/>
              </a:rPr>
              <a:t>fepblue.org/mra</a:t>
            </a:r>
            <a:r>
              <a:rPr dirty="0" sz="1800" spc="-10">
                <a:solidFill>
                  <a:srgbClr val="002E53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901700" y="5183863"/>
            <a:ext cx="885825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We</a:t>
            </a:r>
            <a:r>
              <a:rPr dirty="0" sz="1000" spc="-4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encourage</a:t>
            </a:r>
            <a:r>
              <a:rPr dirty="0" sz="1000" spc="-5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you</a:t>
            </a:r>
            <a:r>
              <a:rPr dirty="0" sz="1000" spc="-3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to</a:t>
            </a:r>
            <a:r>
              <a:rPr dirty="0" sz="1000" spc="-4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consider</a:t>
            </a:r>
            <a:r>
              <a:rPr dirty="0" sz="1000" spc="-2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possible</a:t>
            </a:r>
            <a:r>
              <a:rPr dirty="0" sz="1000" spc="-2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tax</a:t>
            </a:r>
            <a:r>
              <a:rPr dirty="0" sz="1000" spc="-3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implications</a:t>
            </a:r>
            <a:r>
              <a:rPr dirty="0" sz="1000" spc="1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as</a:t>
            </a:r>
            <a:r>
              <a:rPr dirty="0" sz="1000" spc="-3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part</a:t>
            </a:r>
            <a:r>
              <a:rPr dirty="0" sz="1000" spc="-2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of</a:t>
            </a:r>
            <a:r>
              <a:rPr dirty="0" sz="1000" spc="-4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this</a:t>
            </a:r>
            <a:r>
              <a:rPr dirty="0" sz="1000" spc="-2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program,</a:t>
            </a:r>
            <a:r>
              <a:rPr dirty="0" sz="1000" spc="-2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and</a:t>
            </a:r>
            <a:r>
              <a:rPr dirty="0" sz="1000" spc="-4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to</a:t>
            </a:r>
            <a:r>
              <a:rPr dirty="0" sz="1000" spc="-3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consult</a:t>
            </a:r>
            <a:r>
              <a:rPr dirty="0" sz="1000" spc="-3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your</a:t>
            </a:r>
            <a:r>
              <a:rPr dirty="0" sz="1000" spc="-3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tax,</a:t>
            </a:r>
            <a:r>
              <a:rPr dirty="0" sz="1000" spc="-2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legal</a:t>
            </a:r>
            <a:r>
              <a:rPr dirty="0" sz="1000" spc="-2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or</a:t>
            </a:r>
            <a:r>
              <a:rPr dirty="0" sz="1000" spc="-3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accounting</a:t>
            </a:r>
            <a:r>
              <a:rPr dirty="0" sz="1000" spc="-4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advisors</a:t>
            </a:r>
            <a:r>
              <a:rPr dirty="0" sz="1000" spc="-2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for</a:t>
            </a:r>
            <a:r>
              <a:rPr dirty="0" sz="1000" spc="-3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additional</a:t>
            </a:r>
            <a:r>
              <a:rPr dirty="0" sz="1000" spc="-10" i="1">
                <a:solidFill>
                  <a:srgbClr val="AEABAB"/>
                </a:solidFill>
                <a:latin typeface="Arial"/>
                <a:cs typeface="Arial"/>
              </a:rPr>
              <a:t> information.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1960880"/>
            </a:xfrm>
            <a:custGeom>
              <a:avLst/>
              <a:gdLst/>
              <a:ahLst/>
              <a:cxnLst/>
              <a:rect l="l" t="t" r="r" b="b"/>
              <a:pathLst>
                <a:path w="11966575" h="1960880">
                  <a:moveTo>
                    <a:pt x="0" y="1960638"/>
                  </a:moveTo>
                  <a:lnTo>
                    <a:pt x="11966371" y="1960638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877737" y="6525881"/>
              <a:ext cx="35560" cy="34925"/>
            </a:xfrm>
            <a:custGeom>
              <a:avLst/>
              <a:gdLst/>
              <a:ahLst/>
              <a:cxnLst/>
              <a:rect l="l" t="t" r="r" b="b"/>
              <a:pathLst>
                <a:path w="35559" h="34925">
                  <a:moveTo>
                    <a:pt x="27016" y="34575"/>
                  </a:moveTo>
                  <a:lnTo>
                    <a:pt x="7946" y="34575"/>
                  </a:lnTo>
                  <a:lnTo>
                    <a:pt x="0" y="26627"/>
                  </a:lnTo>
                  <a:lnTo>
                    <a:pt x="0" y="7550"/>
                  </a:lnTo>
                  <a:lnTo>
                    <a:pt x="7946" y="0"/>
                  </a:lnTo>
                  <a:lnTo>
                    <a:pt x="27016" y="0"/>
                  </a:lnTo>
                  <a:lnTo>
                    <a:pt x="29944" y="2781"/>
                  </a:lnTo>
                  <a:lnTo>
                    <a:pt x="8740" y="2781"/>
                  </a:lnTo>
                  <a:lnTo>
                    <a:pt x="2781" y="8743"/>
                  </a:lnTo>
                  <a:lnTo>
                    <a:pt x="2781" y="25832"/>
                  </a:lnTo>
                  <a:lnTo>
                    <a:pt x="9137" y="31793"/>
                  </a:lnTo>
                  <a:lnTo>
                    <a:pt x="29658" y="31793"/>
                  </a:lnTo>
                  <a:lnTo>
                    <a:pt x="27016" y="34575"/>
                  </a:lnTo>
                  <a:close/>
                </a:path>
                <a:path w="35559" h="34925">
                  <a:moveTo>
                    <a:pt x="29658" y="31793"/>
                  </a:moveTo>
                  <a:lnTo>
                    <a:pt x="26222" y="31793"/>
                  </a:lnTo>
                  <a:lnTo>
                    <a:pt x="32181" y="25434"/>
                  </a:lnTo>
                  <a:lnTo>
                    <a:pt x="31784" y="17089"/>
                  </a:lnTo>
                  <a:lnTo>
                    <a:pt x="31784" y="8743"/>
                  </a:lnTo>
                  <a:lnTo>
                    <a:pt x="25824" y="2781"/>
                  </a:lnTo>
                  <a:lnTo>
                    <a:pt x="29944" y="2781"/>
                  </a:lnTo>
                  <a:lnTo>
                    <a:pt x="34962" y="7550"/>
                  </a:lnTo>
                  <a:lnTo>
                    <a:pt x="34565" y="17089"/>
                  </a:lnTo>
                  <a:lnTo>
                    <a:pt x="34565" y="26627"/>
                  </a:lnTo>
                  <a:lnTo>
                    <a:pt x="29658" y="31793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11660213" y="6242926"/>
            <a:ext cx="252729" cy="318135"/>
          </a:xfrm>
          <a:custGeom>
            <a:avLst/>
            <a:gdLst/>
            <a:ahLst/>
            <a:cxnLst/>
            <a:rect l="l" t="t" r="r" b="b"/>
            <a:pathLst>
              <a:path w="252729" h="318134">
                <a:moveTo>
                  <a:pt x="244132" y="292100"/>
                </a:moveTo>
                <a:lnTo>
                  <a:pt x="242544" y="290118"/>
                </a:lnTo>
                <a:lnTo>
                  <a:pt x="241363" y="290118"/>
                </a:lnTo>
                <a:lnTo>
                  <a:pt x="241363" y="292900"/>
                </a:lnTo>
                <a:lnTo>
                  <a:pt x="241363" y="299250"/>
                </a:lnTo>
                <a:lnTo>
                  <a:pt x="237388" y="298856"/>
                </a:lnTo>
                <a:lnTo>
                  <a:pt x="231025" y="298856"/>
                </a:lnTo>
                <a:lnTo>
                  <a:pt x="231025" y="292493"/>
                </a:lnTo>
                <a:lnTo>
                  <a:pt x="238975" y="292493"/>
                </a:lnTo>
                <a:lnTo>
                  <a:pt x="241363" y="292900"/>
                </a:lnTo>
                <a:lnTo>
                  <a:pt x="241363" y="290118"/>
                </a:lnTo>
                <a:lnTo>
                  <a:pt x="229044" y="290118"/>
                </a:lnTo>
                <a:lnTo>
                  <a:pt x="229044" y="309981"/>
                </a:lnTo>
                <a:lnTo>
                  <a:pt x="231419" y="309981"/>
                </a:lnTo>
                <a:lnTo>
                  <a:pt x="231419" y="301244"/>
                </a:lnTo>
                <a:lnTo>
                  <a:pt x="235800" y="301244"/>
                </a:lnTo>
                <a:lnTo>
                  <a:pt x="241363" y="309981"/>
                </a:lnTo>
                <a:lnTo>
                  <a:pt x="244132" y="309981"/>
                </a:lnTo>
                <a:lnTo>
                  <a:pt x="238175" y="301244"/>
                </a:lnTo>
                <a:lnTo>
                  <a:pt x="241363" y="300850"/>
                </a:lnTo>
                <a:lnTo>
                  <a:pt x="244132" y="299250"/>
                </a:lnTo>
                <a:lnTo>
                  <a:pt x="244132" y="292493"/>
                </a:lnTo>
                <a:lnTo>
                  <a:pt x="244132" y="292100"/>
                </a:lnTo>
                <a:close/>
              </a:path>
              <a:path w="252729" h="318134">
                <a:moveTo>
                  <a:pt x="252488" y="81622"/>
                </a:moveTo>
                <a:lnTo>
                  <a:pt x="246875" y="37553"/>
                </a:lnTo>
                <a:lnTo>
                  <a:pt x="233807" y="0"/>
                </a:lnTo>
                <a:lnTo>
                  <a:pt x="208330" y="11315"/>
                </a:lnTo>
                <a:lnTo>
                  <a:pt x="182257" y="19570"/>
                </a:lnTo>
                <a:lnTo>
                  <a:pt x="155143" y="24701"/>
                </a:lnTo>
                <a:lnTo>
                  <a:pt x="126542" y="26631"/>
                </a:lnTo>
                <a:lnTo>
                  <a:pt x="97764" y="24866"/>
                </a:lnTo>
                <a:lnTo>
                  <a:pt x="70612" y="19723"/>
                </a:lnTo>
                <a:lnTo>
                  <a:pt x="44513" y="11366"/>
                </a:lnTo>
                <a:lnTo>
                  <a:pt x="18872" y="0"/>
                </a:lnTo>
                <a:lnTo>
                  <a:pt x="5740" y="37376"/>
                </a:lnTo>
                <a:lnTo>
                  <a:pt x="0" y="81470"/>
                </a:lnTo>
                <a:lnTo>
                  <a:pt x="1993" y="128536"/>
                </a:lnTo>
                <a:lnTo>
                  <a:pt x="12115" y="174866"/>
                </a:lnTo>
                <a:lnTo>
                  <a:pt x="29489" y="216662"/>
                </a:lnTo>
                <a:lnTo>
                  <a:pt x="53936" y="255295"/>
                </a:lnTo>
                <a:lnTo>
                  <a:pt x="85979" y="289369"/>
                </a:lnTo>
                <a:lnTo>
                  <a:pt x="126136" y="317538"/>
                </a:lnTo>
                <a:lnTo>
                  <a:pt x="166471" y="289433"/>
                </a:lnTo>
                <a:lnTo>
                  <a:pt x="198501" y="255435"/>
                </a:lnTo>
                <a:lnTo>
                  <a:pt x="222846" y="216827"/>
                </a:lnTo>
                <a:lnTo>
                  <a:pt x="240169" y="174866"/>
                </a:lnTo>
                <a:lnTo>
                  <a:pt x="250342" y="128600"/>
                </a:lnTo>
                <a:lnTo>
                  <a:pt x="252488" y="8162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1576977" y="6525094"/>
            <a:ext cx="36195" cy="35560"/>
          </a:xfrm>
          <a:custGeom>
            <a:avLst/>
            <a:gdLst/>
            <a:ahLst/>
            <a:cxnLst/>
            <a:rect l="l" t="t" r="r" b="b"/>
            <a:pathLst>
              <a:path w="36195" h="35559">
                <a:moveTo>
                  <a:pt x="27012" y="9537"/>
                </a:moveTo>
                <a:lnTo>
                  <a:pt x="25425" y="7543"/>
                </a:lnTo>
                <a:lnTo>
                  <a:pt x="24231" y="7543"/>
                </a:lnTo>
                <a:lnTo>
                  <a:pt x="24231" y="10325"/>
                </a:lnTo>
                <a:lnTo>
                  <a:pt x="24231" y="16687"/>
                </a:lnTo>
                <a:lnTo>
                  <a:pt x="20269" y="16294"/>
                </a:lnTo>
                <a:lnTo>
                  <a:pt x="13906" y="16294"/>
                </a:lnTo>
                <a:lnTo>
                  <a:pt x="13906" y="9931"/>
                </a:lnTo>
                <a:lnTo>
                  <a:pt x="21856" y="9931"/>
                </a:lnTo>
                <a:lnTo>
                  <a:pt x="24231" y="10325"/>
                </a:lnTo>
                <a:lnTo>
                  <a:pt x="24231" y="7543"/>
                </a:lnTo>
                <a:lnTo>
                  <a:pt x="11125" y="7543"/>
                </a:lnTo>
                <a:lnTo>
                  <a:pt x="11125" y="27813"/>
                </a:lnTo>
                <a:lnTo>
                  <a:pt x="13512" y="27813"/>
                </a:lnTo>
                <a:lnTo>
                  <a:pt x="13512" y="19075"/>
                </a:lnTo>
                <a:lnTo>
                  <a:pt x="17881" y="19075"/>
                </a:lnTo>
                <a:lnTo>
                  <a:pt x="23444" y="27813"/>
                </a:lnTo>
                <a:lnTo>
                  <a:pt x="26225" y="27813"/>
                </a:lnTo>
                <a:lnTo>
                  <a:pt x="20269" y="19075"/>
                </a:lnTo>
                <a:lnTo>
                  <a:pt x="24231" y="18275"/>
                </a:lnTo>
                <a:lnTo>
                  <a:pt x="27012" y="16687"/>
                </a:lnTo>
                <a:lnTo>
                  <a:pt x="27012" y="9931"/>
                </a:lnTo>
                <a:lnTo>
                  <a:pt x="27012" y="9537"/>
                </a:lnTo>
                <a:close/>
              </a:path>
              <a:path w="36195" h="35559">
                <a:moveTo>
                  <a:pt x="35750" y="7950"/>
                </a:moveTo>
                <a:lnTo>
                  <a:pt x="32969" y="5168"/>
                </a:lnTo>
                <a:lnTo>
                  <a:pt x="32969" y="26225"/>
                </a:lnTo>
                <a:lnTo>
                  <a:pt x="26619" y="32588"/>
                </a:lnTo>
                <a:lnTo>
                  <a:pt x="9131" y="32588"/>
                </a:lnTo>
                <a:lnTo>
                  <a:pt x="3175" y="26225"/>
                </a:lnTo>
                <a:lnTo>
                  <a:pt x="3175" y="9144"/>
                </a:lnTo>
                <a:lnTo>
                  <a:pt x="9537" y="3175"/>
                </a:lnTo>
                <a:lnTo>
                  <a:pt x="26619" y="3175"/>
                </a:lnTo>
                <a:lnTo>
                  <a:pt x="32575" y="9537"/>
                </a:lnTo>
                <a:lnTo>
                  <a:pt x="32575" y="17881"/>
                </a:lnTo>
                <a:lnTo>
                  <a:pt x="32969" y="26225"/>
                </a:lnTo>
                <a:lnTo>
                  <a:pt x="32969" y="5168"/>
                </a:lnTo>
                <a:lnTo>
                  <a:pt x="30988" y="3175"/>
                </a:lnTo>
                <a:lnTo>
                  <a:pt x="27813" y="0"/>
                </a:lnTo>
                <a:lnTo>
                  <a:pt x="7950" y="0"/>
                </a:lnTo>
                <a:lnTo>
                  <a:pt x="0" y="7950"/>
                </a:lnTo>
                <a:lnTo>
                  <a:pt x="0" y="27419"/>
                </a:lnTo>
                <a:lnTo>
                  <a:pt x="7950" y="35369"/>
                </a:lnTo>
                <a:lnTo>
                  <a:pt x="27419" y="35369"/>
                </a:lnTo>
                <a:lnTo>
                  <a:pt x="30200" y="32588"/>
                </a:lnTo>
                <a:lnTo>
                  <a:pt x="35356" y="27419"/>
                </a:lnTo>
                <a:lnTo>
                  <a:pt x="35356" y="17487"/>
                </a:lnTo>
                <a:lnTo>
                  <a:pt x="35750" y="7950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1295685" y="6243510"/>
            <a:ext cx="317500" cy="318135"/>
          </a:xfrm>
          <a:custGeom>
            <a:avLst/>
            <a:gdLst/>
            <a:ahLst/>
            <a:cxnLst/>
            <a:rect l="l" t="t" r="r" b="b"/>
            <a:pathLst>
              <a:path w="317500" h="318134">
                <a:moveTo>
                  <a:pt x="317055" y="87642"/>
                </a:moveTo>
                <a:lnTo>
                  <a:pt x="228854" y="87642"/>
                </a:lnTo>
                <a:lnTo>
                  <a:pt x="228854" y="0"/>
                </a:lnTo>
                <a:lnTo>
                  <a:pt x="88201" y="0"/>
                </a:lnTo>
                <a:lnTo>
                  <a:pt x="88201" y="87642"/>
                </a:lnTo>
                <a:lnTo>
                  <a:pt x="0" y="87642"/>
                </a:lnTo>
                <a:lnTo>
                  <a:pt x="0" y="228638"/>
                </a:lnTo>
                <a:lnTo>
                  <a:pt x="88201" y="228638"/>
                </a:lnTo>
                <a:lnTo>
                  <a:pt x="88201" y="317550"/>
                </a:lnTo>
                <a:lnTo>
                  <a:pt x="228854" y="317550"/>
                </a:lnTo>
                <a:lnTo>
                  <a:pt x="228854" y="228638"/>
                </a:lnTo>
                <a:lnTo>
                  <a:pt x="317055" y="228638"/>
                </a:lnTo>
                <a:lnTo>
                  <a:pt x="317055" y="8764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167941" y="2940817"/>
            <a:ext cx="10003155" cy="877569"/>
          </a:xfrm>
          <a:custGeom>
            <a:avLst/>
            <a:gdLst/>
            <a:ahLst/>
            <a:cxnLst/>
            <a:rect l="l" t="t" r="r" b="b"/>
            <a:pathLst>
              <a:path w="10003155" h="877570">
                <a:moveTo>
                  <a:pt x="9907384" y="0"/>
                </a:moveTo>
                <a:lnTo>
                  <a:pt x="95605" y="0"/>
                </a:lnTo>
                <a:lnTo>
                  <a:pt x="58394" y="7512"/>
                </a:lnTo>
                <a:lnTo>
                  <a:pt x="28005" y="28000"/>
                </a:lnTo>
                <a:lnTo>
                  <a:pt x="7514" y="58389"/>
                </a:lnTo>
                <a:lnTo>
                  <a:pt x="0" y="95605"/>
                </a:lnTo>
                <a:lnTo>
                  <a:pt x="0" y="781735"/>
                </a:lnTo>
                <a:lnTo>
                  <a:pt x="7514" y="818951"/>
                </a:lnTo>
                <a:lnTo>
                  <a:pt x="28005" y="849341"/>
                </a:lnTo>
                <a:lnTo>
                  <a:pt x="58394" y="869828"/>
                </a:lnTo>
                <a:lnTo>
                  <a:pt x="95605" y="877341"/>
                </a:lnTo>
                <a:lnTo>
                  <a:pt x="9907384" y="877341"/>
                </a:lnTo>
                <a:lnTo>
                  <a:pt x="9944600" y="869828"/>
                </a:lnTo>
                <a:lnTo>
                  <a:pt x="9974989" y="849341"/>
                </a:lnTo>
                <a:lnTo>
                  <a:pt x="9995477" y="818951"/>
                </a:lnTo>
                <a:lnTo>
                  <a:pt x="10002989" y="781735"/>
                </a:lnTo>
                <a:lnTo>
                  <a:pt x="10002989" y="95605"/>
                </a:lnTo>
                <a:lnTo>
                  <a:pt x="9995477" y="58389"/>
                </a:lnTo>
                <a:lnTo>
                  <a:pt x="9974989" y="28000"/>
                </a:lnTo>
                <a:lnTo>
                  <a:pt x="9944600" y="7512"/>
                </a:lnTo>
                <a:lnTo>
                  <a:pt x="9907384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523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Important</a:t>
            </a:r>
            <a:r>
              <a:rPr dirty="0" spc="-75"/>
              <a:t> </a:t>
            </a:r>
            <a:r>
              <a:rPr dirty="0"/>
              <a:t>things</a:t>
            </a:r>
            <a:r>
              <a:rPr dirty="0" spc="-75"/>
              <a:t> </a:t>
            </a:r>
            <a:r>
              <a:rPr dirty="0"/>
              <a:t>to</a:t>
            </a:r>
            <a:r>
              <a:rPr dirty="0" spc="-75"/>
              <a:t> </a:t>
            </a:r>
            <a:r>
              <a:rPr dirty="0" spc="-20"/>
              <a:t>know</a:t>
            </a:r>
          </a:p>
        </p:txBody>
      </p:sp>
      <p:sp>
        <p:nvSpPr>
          <p:cNvPr id="11" name="object 11" descr=""/>
          <p:cNvSpPr/>
          <p:nvPr/>
        </p:nvSpPr>
        <p:spPr>
          <a:xfrm>
            <a:off x="1167941" y="2258082"/>
            <a:ext cx="10003155" cy="556895"/>
          </a:xfrm>
          <a:custGeom>
            <a:avLst/>
            <a:gdLst/>
            <a:ahLst/>
            <a:cxnLst/>
            <a:rect l="l" t="t" r="r" b="b"/>
            <a:pathLst>
              <a:path w="10003155" h="556894">
                <a:moveTo>
                  <a:pt x="9942360" y="0"/>
                </a:moveTo>
                <a:lnTo>
                  <a:pt x="60642" y="0"/>
                </a:lnTo>
                <a:lnTo>
                  <a:pt x="37038" y="4765"/>
                </a:lnTo>
                <a:lnTo>
                  <a:pt x="17762" y="17762"/>
                </a:lnTo>
                <a:lnTo>
                  <a:pt x="4765" y="37038"/>
                </a:lnTo>
                <a:lnTo>
                  <a:pt x="0" y="60642"/>
                </a:lnTo>
                <a:lnTo>
                  <a:pt x="0" y="495820"/>
                </a:lnTo>
                <a:lnTo>
                  <a:pt x="4765" y="519424"/>
                </a:lnTo>
                <a:lnTo>
                  <a:pt x="17762" y="538700"/>
                </a:lnTo>
                <a:lnTo>
                  <a:pt x="37038" y="551697"/>
                </a:lnTo>
                <a:lnTo>
                  <a:pt x="60642" y="556463"/>
                </a:lnTo>
                <a:lnTo>
                  <a:pt x="9942360" y="556463"/>
                </a:lnTo>
                <a:lnTo>
                  <a:pt x="9965962" y="551697"/>
                </a:lnTo>
                <a:lnTo>
                  <a:pt x="9985233" y="538700"/>
                </a:lnTo>
                <a:lnTo>
                  <a:pt x="9998226" y="519424"/>
                </a:lnTo>
                <a:lnTo>
                  <a:pt x="10002989" y="495820"/>
                </a:lnTo>
                <a:lnTo>
                  <a:pt x="10002989" y="60642"/>
                </a:lnTo>
                <a:lnTo>
                  <a:pt x="9998226" y="37038"/>
                </a:lnTo>
                <a:lnTo>
                  <a:pt x="9985233" y="17762"/>
                </a:lnTo>
                <a:lnTo>
                  <a:pt x="9965962" y="4765"/>
                </a:lnTo>
                <a:lnTo>
                  <a:pt x="9942360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167941" y="3923920"/>
            <a:ext cx="10003155" cy="556895"/>
          </a:xfrm>
          <a:custGeom>
            <a:avLst/>
            <a:gdLst/>
            <a:ahLst/>
            <a:cxnLst/>
            <a:rect l="l" t="t" r="r" b="b"/>
            <a:pathLst>
              <a:path w="10003155" h="556895">
                <a:moveTo>
                  <a:pt x="9942360" y="0"/>
                </a:moveTo>
                <a:lnTo>
                  <a:pt x="60642" y="0"/>
                </a:lnTo>
                <a:lnTo>
                  <a:pt x="37038" y="4765"/>
                </a:lnTo>
                <a:lnTo>
                  <a:pt x="17762" y="17762"/>
                </a:lnTo>
                <a:lnTo>
                  <a:pt x="4765" y="37038"/>
                </a:lnTo>
                <a:lnTo>
                  <a:pt x="0" y="60642"/>
                </a:lnTo>
                <a:lnTo>
                  <a:pt x="0" y="495820"/>
                </a:lnTo>
                <a:lnTo>
                  <a:pt x="4765" y="519424"/>
                </a:lnTo>
                <a:lnTo>
                  <a:pt x="17762" y="538700"/>
                </a:lnTo>
                <a:lnTo>
                  <a:pt x="37038" y="551697"/>
                </a:lnTo>
                <a:lnTo>
                  <a:pt x="60642" y="556463"/>
                </a:lnTo>
                <a:lnTo>
                  <a:pt x="9942360" y="556463"/>
                </a:lnTo>
                <a:lnTo>
                  <a:pt x="9965962" y="551697"/>
                </a:lnTo>
                <a:lnTo>
                  <a:pt x="9985233" y="538700"/>
                </a:lnTo>
                <a:lnTo>
                  <a:pt x="9998226" y="519424"/>
                </a:lnTo>
                <a:lnTo>
                  <a:pt x="10002989" y="495820"/>
                </a:lnTo>
                <a:lnTo>
                  <a:pt x="10002989" y="60642"/>
                </a:lnTo>
                <a:lnTo>
                  <a:pt x="9998226" y="37038"/>
                </a:lnTo>
                <a:lnTo>
                  <a:pt x="9985233" y="17762"/>
                </a:lnTo>
                <a:lnTo>
                  <a:pt x="9965962" y="4765"/>
                </a:lnTo>
                <a:lnTo>
                  <a:pt x="9942360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167941" y="4609054"/>
            <a:ext cx="10003155" cy="877569"/>
          </a:xfrm>
          <a:custGeom>
            <a:avLst/>
            <a:gdLst/>
            <a:ahLst/>
            <a:cxnLst/>
            <a:rect l="l" t="t" r="r" b="b"/>
            <a:pathLst>
              <a:path w="10003155" h="877570">
                <a:moveTo>
                  <a:pt x="9907384" y="0"/>
                </a:moveTo>
                <a:lnTo>
                  <a:pt x="95605" y="0"/>
                </a:lnTo>
                <a:lnTo>
                  <a:pt x="58394" y="7512"/>
                </a:lnTo>
                <a:lnTo>
                  <a:pt x="28005" y="28000"/>
                </a:lnTo>
                <a:lnTo>
                  <a:pt x="7514" y="58389"/>
                </a:lnTo>
                <a:lnTo>
                  <a:pt x="0" y="95605"/>
                </a:lnTo>
                <a:lnTo>
                  <a:pt x="0" y="781735"/>
                </a:lnTo>
                <a:lnTo>
                  <a:pt x="7514" y="818951"/>
                </a:lnTo>
                <a:lnTo>
                  <a:pt x="28005" y="849341"/>
                </a:lnTo>
                <a:lnTo>
                  <a:pt x="58394" y="869828"/>
                </a:lnTo>
                <a:lnTo>
                  <a:pt x="95605" y="877341"/>
                </a:lnTo>
                <a:lnTo>
                  <a:pt x="9907384" y="877341"/>
                </a:lnTo>
                <a:lnTo>
                  <a:pt x="9944600" y="869828"/>
                </a:lnTo>
                <a:lnTo>
                  <a:pt x="9974989" y="849341"/>
                </a:lnTo>
                <a:lnTo>
                  <a:pt x="9995477" y="818951"/>
                </a:lnTo>
                <a:lnTo>
                  <a:pt x="10002989" y="781735"/>
                </a:lnTo>
                <a:lnTo>
                  <a:pt x="10002989" y="95605"/>
                </a:lnTo>
                <a:lnTo>
                  <a:pt x="9995477" y="58389"/>
                </a:lnTo>
                <a:lnTo>
                  <a:pt x="9974989" y="28000"/>
                </a:lnTo>
                <a:lnTo>
                  <a:pt x="9944600" y="7512"/>
                </a:lnTo>
                <a:lnTo>
                  <a:pt x="9907384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1815724" y="2386575"/>
            <a:ext cx="8388985" cy="2932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Medicare</a:t>
            </a:r>
            <a:r>
              <a:rPr dirty="0" sz="1800" spc="-2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does</a:t>
            </a:r>
            <a:r>
              <a:rPr dirty="0" sz="1800" spc="-5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not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need</a:t>
            </a:r>
            <a:r>
              <a:rPr dirty="0" sz="1800" spc="-3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be</a:t>
            </a:r>
            <a:r>
              <a:rPr dirty="0" sz="18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1800" spc="-2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primary</a:t>
            </a:r>
            <a:r>
              <a:rPr dirty="0" sz="18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coverage</a:t>
            </a:r>
            <a:r>
              <a:rPr dirty="0" sz="1800" spc="1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1800" spc="-3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participate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35"/>
              </a:spcBef>
            </a:pPr>
            <a:endParaRPr sz="1800">
              <a:latin typeface="Arial"/>
              <a:cs typeface="Arial"/>
            </a:endParaRPr>
          </a:p>
          <a:p>
            <a:pPr marL="12700" marR="79375">
              <a:lnSpc>
                <a:spcPct val="106100"/>
              </a:lnSpc>
            </a:pP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Anyone</a:t>
            </a:r>
            <a:r>
              <a:rPr dirty="0" sz="1800" spc="2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on</a:t>
            </a:r>
            <a:r>
              <a:rPr dirty="0" sz="18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contract</a:t>
            </a:r>
            <a:r>
              <a:rPr dirty="0" sz="1800" spc="-3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with</a:t>
            </a:r>
            <a:r>
              <a:rPr dirty="0" sz="1800" spc="-7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Medicare</a:t>
            </a:r>
            <a:r>
              <a:rPr dirty="0" sz="1800" spc="-2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Part</a:t>
            </a:r>
            <a:r>
              <a:rPr dirty="0" sz="1800" spc="-9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A</a:t>
            </a:r>
            <a:r>
              <a:rPr dirty="0" sz="1800" spc="-10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and</a:t>
            </a:r>
            <a:r>
              <a:rPr dirty="0" sz="1800" spc="-2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Part</a:t>
            </a:r>
            <a:r>
              <a:rPr dirty="0" sz="1800" spc="-3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B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or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Medicare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Part</a:t>
            </a:r>
            <a:r>
              <a:rPr dirty="0" sz="1800" spc="-1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50" b="1">
                <a:solidFill>
                  <a:srgbClr val="003358"/>
                </a:solidFill>
                <a:latin typeface="Arial"/>
                <a:cs typeface="Arial"/>
              </a:rPr>
              <a:t>C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can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receive</a:t>
            </a:r>
            <a:r>
              <a:rPr dirty="0" sz="1800" spc="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this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benefit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95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20" b="1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1800" spc="-6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must</a:t>
            </a:r>
            <a:r>
              <a:rPr dirty="0" sz="18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submit</a:t>
            </a:r>
            <a:r>
              <a:rPr dirty="0" sz="1800" spc="-5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a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separate</a:t>
            </a:r>
            <a:r>
              <a:rPr dirty="0" sz="1800" spc="-2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claim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for</a:t>
            </a:r>
            <a:r>
              <a:rPr dirty="0" sz="1800" spc="-5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each</a:t>
            </a:r>
            <a:r>
              <a:rPr dirty="0" sz="1800" spc="-2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member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receiving </a:t>
            </a: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reimbursement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55"/>
              </a:spcBef>
            </a:pPr>
            <a:endParaRPr sz="1800">
              <a:latin typeface="Arial"/>
              <a:cs typeface="Arial"/>
            </a:endParaRPr>
          </a:p>
          <a:p>
            <a:pPr marL="12700" marR="293370">
              <a:lnSpc>
                <a:spcPct val="106100"/>
              </a:lnSpc>
            </a:pPr>
            <a:r>
              <a:rPr dirty="0" sz="1800" spc="-20" b="1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can</a:t>
            </a:r>
            <a:r>
              <a:rPr dirty="0" sz="1800" spc="-2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use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funds</a:t>
            </a:r>
            <a:r>
              <a:rPr dirty="0" sz="18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any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way</a:t>
            </a:r>
            <a:r>
              <a:rPr dirty="0" sz="1800" spc="-5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1800" spc="-2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like—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they’re</a:t>
            </a:r>
            <a:r>
              <a:rPr dirty="0" sz="1800" spc="-2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not</a:t>
            </a:r>
            <a:r>
              <a:rPr dirty="0" sz="18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restricted</a:t>
            </a: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1800" spc="-2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qualified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medical</a:t>
            </a:r>
            <a:r>
              <a:rPr dirty="0" sz="1800" spc="-3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expenses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1021063" y="2234638"/>
            <a:ext cx="597535" cy="597535"/>
            <a:chOff x="1021063" y="2234638"/>
            <a:chExt cx="597535" cy="597535"/>
          </a:xfrm>
        </p:grpSpPr>
        <p:sp>
          <p:nvSpPr>
            <p:cNvPr id="16" name="object 16" descr=""/>
            <p:cNvSpPr/>
            <p:nvPr/>
          </p:nvSpPr>
          <p:spPr>
            <a:xfrm>
              <a:off x="1021063" y="2234638"/>
              <a:ext cx="597535" cy="597535"/>
            </a:xfrm>
            <a:custGeom>
              <a:avLst/>
              <a:gdLst/>
              <a:ahLst/>
              <a:cxnLst/>
              <a:rect l="l" t="t" r="r" b="b"/>
              <a:pathLst>
                <a:path w="597535" h="597535">
                  <a:moveTo>
                    <a:pt x="298767" y="0"/>
                  </a:moveTo>
                  <a:lnTo>
                    <a:pt x="250304" y="3910"/>
                  </a:lnTo>
                  <a:lnTo>
                    <a:pt x="204331" y="15231"/>
                  </a:lnTo>
                  <a:lnTo>
                    <a:pt x="161463" y="33349"/>
                  </a:lnTo>
                  <a:lnTo>
                    <a:pt x="122316" y="57646"/>
                  </a:lnTo>
                  <a:lnTo>
                    <a:pt x="87504" y="87509"/>
                  </a:lnTo>
                  <a:lnTo>
                    <a:pt x="57642" y="122322"/>
                  </a:lnTo>
                  <a:lnTo>
                    <a:pt x="33346" y="161469"/>
                  </a:lnTo>
                  <a:lnTo>
                    <a:pt x="15230" y="204336"/>
                  </a:lnTo>
                  <a:lnTo>
                    <a:pt x="3910" y="250307"/>
                  </a:lnTo>
                  <a:lnTo>
                    <a:pt x="0" y="298767"/>
                  </a:lnTo>
                  <a:lnTo>
                    <a:pt x="3910" y="347227"/>
                  </a:lnTo>
                  <a:lnTo>
                    <a:pt x="15230" y="393198"/>
                  </a:lnTo>
                  <a:lnTo>
                    <a:pt x="33346" y="436065"/>
                  </a:lnTo>
                  <a:lnTo>
                    <a:pt x="57642" y="475212"/>
                  </a:lnTo>
                  <a:lnTo>
                    <a:pt x="87504" y="510025"/>
                  </a:lnTo>
                  <a:lnTo>
                    <a:pt x="122316" y="539888"/>
                  </a:lnTo>
                  <a:lnTo>
                    <a:pt x="161463" y="564185"/>
                  </a:lnTo>
                  <a:lnTo>
                    <a:pt x="204331" y="582303"/>
                  </a:lnTo>
                  <a:lnTo>
                    <a:pt x="250304" y="593624"/>
                  </a:lnTo>
                  <a:lnTo>
                    <a:pt x="298767" y="597534"/>
                  </a:lnTo>
                  <a:lnTo>
                    <a:pt x="347227" y="593624"/>
                  </a:lnTo>
                  <a:lnTo>
                    <a:pt x="393198" y="582303"/>
                  </a:lnTo>
                  <a:lnTo>
                    <a:pt x="436065" y="564185"/>
                  </a:lnTo>
                  <a:lnTo>
                    <a:pt x="475212" y="539888"/>
                  </a:lnTo>
                  <a:lnTo>
                    <a:pt x="510025" y="510025"/>
                  </a:lnTo>
                  <a:lnTo>
                    <a:pt x="539888" y="475212"/>
                  </a:lnTo>
                  <a:lnTo>
                    <a:pt x="564185" y="436065"/>
                  </a:lnTo>
                  <a:lnTo>
                    <a:pt x="582303" y="393198"/>
                  </a:lnTo>
                  <a:lnTo>
                    <a:pt x="593624" y="347227"/>
                  </a:lnTo>
                  <a:lnTo>
                    <a:pt x="597535" y="298767"/>
                  </a:lnTo>
                  <a:lnTo>
                    <a:pt x="593624" y="250307"/>
                  </a:lnTo>
                  <a:lnTo>
                    <a:pt x="582303" y="204336"/>
                  </a:lnTo>
                  <a:lnTo>
                    <a:pt x="564185" y="161469"/>
                  </a:lnTo>
                  <a:lnTo>
                    <a:pt x="539888" y="122322"/>
                  </a:lnTo>
                  <a:lnTo>
                    <a:pt x="510025" y="87509"/>
                  </a:lnTo>
                  <a:lnTo>
                    <a:pt x="475212" y="57646"/>
                  </a:lnTo>
                  <a:lnTo>
                    <a:pt x="436065" y="33349"/>
                  </a:lnTo>
                  <a:lnTo>
                    <a:pt x="393198" y="15231"/>
                  </a:lnTo>
                  <a:lnTo>
                    <a:pt x="347227" y="3910"/>
                  </a:lnTo>
                  <a:lnTo>
                    <a:pt x="298767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156506" y="2405799"/>
              <a:ext cx="300990" cy="280035"/>
            </a:xfrm>
            <a:custGeom>
              <a:avLst/>
              <a:gdLst/>
              <a:ahLst/>
              <a:cxnLst/>
              <a:rect l="l" t="t" r="r" b="b"/>
              <a:pathLst>
                <a:path w="300990" h="280035">
                  <a:moveTo>
                    <a:pt x="104747" y="279648"/>
                  </a:moveTo>
                  <a:lnTo>
                    <a:pt x="97104" y="279648"/>
                  </a:lnTo>
                  <a:lnTo>
                    <a:pt x="89737" y="276574"/>
                  </a:lnTo>
                  <a:lnTo>
                    <a:pt x="8145" y="193171"/>
                  </a:lnTo>
                  <a:lnTo>
                    <a:pt x="1974" y="183654"/>
                  </a:lnTo>
                  <a:lnTo>
                    <a:pt x="0" y="172881"/>
                  </a:lnTo>
                  <a:lnTo>
                    <a:pt x="2206" y="162153"/>
                  </a:lnTo>
                  <a:lnTo>
                    <a:pt x="8578" y="152770"/>
                  </a:lnTo>
                  <a:lnTo>
                    <a:pt x="18090" y="146596"/>
                  </a:lnTo>
                  <a:lnTo>
                    <a:pt x="28858" y="144620"/>
                  </a:lnTo>
                  <a:lnTo>
                    <a:pt x="39582" y="146828"/>
                  </a:lnTo>
                  <a:lnTo>
                    <a:pt x="48961" y="153203"/>
                  </a:lnTo>
                  <a:lnTo>
                    <a:pt x="101911" y="207321"/>
                  </a:lnTo>
                  <a:lnTo>
                    <a:pt x="249533" y="11110"/>
                  </a:lnTo>
                  <a:lnTo>
                    <a:pt x="258015" y="3572"/>
                  </a:lnTo>
                  <a:lnTo>
                    <a:pt x="268365" y="0"/>
                  </a:lnTo>
                  <a:lnTo>
                    <a:pt x="279307" y="573"/>
                  </a:lnTo>
                  <a:lnTo>
                    <a:pt x="289561" y="5473"/>
                  </a:lnTo>
                  <a:lnTo>
                    <a:pt x="297095" y="13958"/>
                  </a:lnTo>
                  <a:lnTo>
                    <a:pt x="300666" y="24309"/>
                  </a:lnTo>
                  <a:lnTo>
                    <a:pt x="300093" y="35244"/>
                  </a:lnTo>
                  <a:lnTo>
                    <a:pt x="295195" y="45480"/>
                  </a:lnTo>
                  <a:lnTo>
                    <a:pt x="122555" y="274919"/>
                  </a:lnTo>
                  <a:lnTo>
                    <a:pt x="114873" y="279057"/>
                  </a:lnTo>
                  <a:lnTo>
                    <a:pt x="106560" y="279570"/>
                  </a:lnTo>
                  <a:lnTo>
                    <a:pt x="104747" y="2796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1021063" y="3074517"/>
            <a:ext cx="597535" cy="597535"/>
            <a:chOff x="1021063" y="3074517"/>
            <a:chExt cx="597535" cy="597535"/>
          </a:xfrm>
        </p:grpSpPr>
        <p:sp>
          <p:nvSpPr>
            <p:cNvPr id="19" name="object 19" descr=""/>
            <p:cNvSpPr/>
            <p:nvPr/>
          </p:nvSpPr>
          <p:spPr>
            <a:xfrm>
              <a:off x="1021063" y="3074517"/>
              <a:ext cx="597535" cy="597535"/>
            </a:xfrm>
            <a:custGeom>
              <a:avLst/>
              <a:gdLst/>
              <a:ahLst/>
              <a:cxnLst/>
              <a:rect l="l" t="t" r="r" b="b"/>
              <a:pathLst>
                <a:path w="597535" h="597535">
                  <a:moveTo>
                    <a:pt x="298767" y="0"/>
                  </a:moveTo>
                  <a:lnTo>
                    <a:pt x="250304" y="3910"/>
                  </a:lnTo>
                  <a:lnTo>
                    <a:pt x="204331" y="15231"/>
                  </a:lnTo>
                  <a:lnTo>
                    <a:pt x="161463" y="33349"/>
                  </a:lnTo>
                  <a:lnTo>
                    <a:pt x="122316" y="57646"/>
                  </a:lnTo>
                  <a:lnTo>
                    <a:pt x="87504" y="87509"/>
                  </a:lnTo>
                  <a:lnTo>
                    <a:pt x="57642" y="122322"/>
                  </a:lnTo>
                  <a:lnTo>
                    <a:pt x="33346" y="161469"/>
                  </a:lnTo>
                  <a:lnTo>
                    <a:pt x="15230" y="204336"/>
                  </a:lnTo>
                  <a:lnTo>
                    <a:pt x="3910" y="250307"/>
                  </a:lnTo>
                  <a:lnTo>
                    <a:pt x="0" y="298767"/>
                  </a:lnTo>
                  <a:lnTo>
                    <a:pt x="3910" y="347227"/>
                  </a:lnTo>
                  <a:lnTo>
                    <a:pt x="15230" y="393198"/>
                  </a:lnTo>
                  <a:lnTo>
                    <a:pt x="33346" y="436065"/>
                  </a:lnTo>
                  <a:lnTo>
                    <a:pt x="57642" y="475212"/>
                  </a:lnTo>
                  <a:lnTo>
                    <a:pt x="87504" y="510025"/>
                  </a:lnTo>
                  <a:lnTo>
                    <a:pt x="122316" y="539888"/>
                  </a:lnTo>
                  <a:lnTo>
                    <a:pt x="161463" y="564185"/>
                  </a:lnTo>
                  <a:lnTo>
                    <a:pt x="204331" y="582303"/>
                  </a:lnTo>
                  <a:lnTo>
                    <a:pt x="250304" y="593624"/>
                  </a:lnTo>
                  <a:lnTo>
                    <a:pt x="298767" y="597534"/>
                  </a:lnTo>
                  <a:lnTo>
                    <a:pt x="347227" y="593624"/>
                  </a:lnTo>
                  <a:lnTo>
                    <a:pt x="393198" y="582303"/>
                  </a:lnTo>
                  <a:lnTo>
                    <a:pt x="436065" y="564185"/>
                  </a:lnTo>
                  <a:lnTo>
                    <a:pt x="475212" y="539888"/>
                  </a:lnTo>
                  <a:lnTo>
                    <a:pt x="510025" y="510025"/>
                  </a:lnTo>
                  <a:lnTo>
                    <a:pt x="539888" y="475212"/>
                  </a:lnTo>
                  <a:lnTo>
                    <a:pt x="564185" y="436065"/>
                  </a:lnTo>
                  <a:lnTo>
                    <a:pt x="582303" y="393198"/>
                  </a:lnTo>
                  <a:lnTo>
                    <a:pt x="593624" y="347227"/>
                  </a:lnTo>
                  <a:lnTo>
                    <a:pt x="597535" y="298767"/>
                  </a:lnTo>
                  <a:lnTo>
                    <a:pt x="593624" y="250307"/>
                  </a:lnTo>
                  <a:lnTo>
                    <a:pt x="582303" y="204336"/>
                  </a:lnTo>
                  <a:lnTo>
                    <a:pt x="564185" y="161469"/>
                  </a:lnTo>
                  <a:lnTo>
                    <a:pt x="539888" y="122322"/>
                  </a:lnTo>
                  <a:lnTo>
                    <a:pt x="510025" y="87509"/>
                  </a:lnTo>
                  <a:lnTo>
                    <a:pt x="475212" y="57646"/>
                  </a:lnTo>
                  <a:lnTo>
                    <a:pt x="436065" y="33349"/>
                  </a:lnTo>
                  <a:lnTo>
                    <a:pt x="393198" y="15231"/>
                  </a:lnTo>
                  <a:lnTo>
                    <a:pt x="347227" y="3910"/>
                  </a:lnTo>
                  <a:lnTo>
                    <a:pt x="298767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156506" y="3243010"/>
              <a:ext cx="300990" cy="280035"/>
            </a:xfrm>
            <a:custGeom>
              <a:avLst/>
              <a:gdLst/>
              <a:ahLst/>
              <a:cxnLst/>
              <a:rect l="l" t="t" r="r" b="b"/>
              <a:pathLst>
                <a:path w="300990" h="280035">
                  <a:moveTo>
                    <a:pt x="104747" y="279648"/>
                  </a:moveTo>
                  <a:lnTo>
                    <a:pt x="97104" y="279648"/>
                  </a:lnTo>
                  <a:lnTo>
                    <a:pt x="89737" y="276574"/>
                  </a:lnTo>
                  <a:lnTo>
                    <a:pt x="8145" y="193171"/>
                  </a:lnTo>
                  <a:lnTo>
                    <a:pt x="1974" y="183654"/>
                  </a:lnTo>
                  <a:lnTo>
                    <a:pt x="0" y="172881"/>
                  </a:lnTo>
                  <a:lnTo>
                    <a:pt x="2206" y="162153"/>
                  </a:lnTo>
                  <a:lnTo>
                    <a:pt x="8578" y="152770"/>
                  </a:lnTo>
                  <a:lnTo>
                    <a:pt x="18090" y="146596"/>
                  </a:lnTo>
                  <a:lnTo>
                    <a:pt x="28858" y="144620"/>
                  </a:lnTo>
                  <a:lnTo>
                    <a:pt x="39582" y="146828"/>
                  </a:lnTo>
                  <a:lnTo>
                    <a:pt x="48961" y="153203"/>
                  </a:lnTo>
                  <a:lnTo>
                    <a:pt x="101911" y="207321"/>
                  </a:lnTo>
                  <a:lnTo>
                    <a:pt x="249533" y="11110"/>
                  </a:lnTo>
                  <a:lnTo>
                    <a:pt x="258015" y="3572"/>
                  </a:lnTo>
                  <a:lnTo>
                    <a:pt x="268365" y="0"/>
                  </a:lnTo>
                  <a:lnTo>
                    <a:pt x="279307" y="573"/>
                  </a:lnTo>
                  <a:lnTo>
                    <a:pt x="289561" y="5473"/>
                  </a:lnTo>
                  <a:lnTo>
                    <a:pt x="297095" y="13958"/>
                  </a:lnTo>
                  <a:lnTo>
                    <a:pt x="300666" y="24309"/>
                  </a:lnTo>
                  <a:lnTo>
                    <a:pt x="300093" y="35244"/>
                  </a:lnTo>
                  <a:lnTo>
                    <a:pt x="295195" y="45480"/>
                  </a:lnTo>
                  <a:lnTo>
                    <a:pt x="122555" y="274919"/>
                  </a:lnTo>
                  <a:lnTo>
                    <a:pt x="114873" y="279057"/>
                  </a:lnTo>
                  <a:lnTo>
                    <a:pt x="106560" y="279570"/>
                  </a:lnTo>
                  <a:lnTo>
                    <a:pt x="104747" y="2796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 descr=""/>
          <p:cNvGrpSpPr/>
          <p:nvPr/>
        </p:nvGrpSpPr>
        <p:grpSpPr>
          <a:xfrm>
            <a:off x="1021063" y="3903383"/>
            <a:ext cx="597535" cy="597535"/>
            <a:chOff x="1021063" y="3903383"/>
            <a:chExt cx="597535" cy="597535"/>
          </a:xfrm>
        </p:grpSpPr>
        <p:sp>
          <p:nvSpPr>
            <p:cNvPr id="22" name="object 22" descr=""/>
            <p:cNvSpPr/>
            <p:nvPr/>
          </p:nvSpPr>
          <p:spPr>
            <a:xfrm>
              <a:off x="1021063" y="3903383"/>
              <a:ext cx="597535" cy="597535"/>
            </a:xfrm>
            <a:custGeom>
              <a:avLst/>
              <a:gdLst/>
              <a:ahLst/>
              <a:cxnLst/>
              <a:rect l="l" t="t" r="r" b="b"/>
              <a:pathLst>
                <a:path w="597535" h="597535">
                  <a:moveTo>
                    <a:pt x="298767" y="0"/>
                  </a:moveTo>
                  <a:lnTo>
                    <a:pt x="250304" y="3910"/>
                  </a:lnTo>
                  <a:lnTo>
                    <a:pt x="204331" y="15231"/>
                  </a:lnTo>
                  <a:lnTo>
                    <a:pt x="161463" y="33349"/>
                  </a:lnTo>
                  <a:lnTo>
                    <a:pt x="122316" y="57646"/>
                  </a:lnTo>
                  <a:lnTo>
                    <a:pt x="87504" y="87509"/>
                  </a:lnTo>
                  <a:lnTo>
                    <a:pt x="57642" y="122322"/>
                  </a:lnTo>
                  <a:lnTo>
                    <a:pt x="33346" y="161469"/>
                  </a:lnTo>
                  <a:lnTo>
                    <a:pt x="15230" y="204336"/>
                  </a:lnTo>
                  <a:lnTo>
                    <a:pt x="3910" y="250307"/>
                  </a:lnTo>
                  <a:lnTo>
                    <a:pt x="0" y="298767"/>
                  </a:lnTo>
                  <a:lnTo>
                    <a:pt x="3910" y="347227"/>
                  </a:lnTo>
                  <a:lnTo>
                    <a:pt x="15230" y="393198"/>
                  </a:lnTo>
                  <a:lnTo>
                    <a:pt x="33346" y="436065"/>
                  </a:lnTo>
                  <a:lnTo>
                    <a:pt x="57642" y="475212"/>
                  </a:lnTo>
                  <a:lnTo>
                    <a:pt x="87504" y="510025"/>
                  </a:lnTo>
                  <a:lnTo>
                    <a:pt x="122316" y="539888"/>
                  </a:lnTo>
                  <a:lnTo>
                    <a:pt x="161463" y="564185"/>
                  </a:lnTo>
                  <a:lnTo>
                    <a:pt x="204331" y="582303"/>
                  </a:lnTo>
                  <a:lnTo>
                    <a:pt x="250304" y="593624"/>
                  </a:lnTo>
                  <a:lnTo>
                    <a:pt x="298767" y="597535"/>
                  </a:lnTo>
                  <a:lnTo>
                    <a:pt x="347227" y="593624"/>
                  </a:lnTo>
                  <a:lnTo>
                    <a:pt x="393198" y="582303"/>
                  </a:lnTo>
                  <a:lnTo>
                    <a:pt x="436065" y="564185"/>
                  </a:lnTo>
                  <a:lnTo>
                    <a:pt x="475212" y="539888"/>
                  </a:lnTo>
                  <a:lnTo>
                    <a:pt x="510025" y="510025"/>
                  </a:lnTo>
                  <a:lnTo>
                    <a:pt x="539888" y="475212"/>
                  </a:lnTo>
                  <a:lnTo>
                    <a:pt x="564185" y="436065"/>
                  </a:lnTo>
                  <a:lnTo>
                    <a:pt x="582303" y="393198"/>
                  </a:lnTo>
                  <a:lnTo>
                    <a:pt x="593624" y="347227"/>
                  </a:lnTo>
                  <a:lnTo>
                    <a:pt x="597535" y="298767"/>
                  </a:lnTo>
                  <a:lnTo>
                    <a:pt x="593624" y="250307"/>
                  </a:lnTo>
                  <a:lnTo>
                    <a:pt x="582303" y="204336"/>
                  </a:lnTo>
                  <a:lnTo>
                    <a:pt x="564185" y="161469"/>
                  </a:lnTo>
                  <a:lnTo>
                    <a:pt x="539888" y="122322"/>
                  </a:lnTo>
                  <a:lnTo>
                    <a:pt x="510025" y="87509"/>
                  </a:lnTo>
                  <a:lnTo>
                    <a:pt x="475212" y="57646"/>
                  </a:lnTo>
                  <a:lnTo>
                    <a:pt x="436065" y="33349"/>
                  </a:lnTo>
                  <a:lnTo>
                    <a:pt x="393198" y="15231"/>
                  </a:lnTo>
                  <a:lnTo>
                    <a:pt x="347227" y="3910"/>
                  </a:lnTo>
                  <a:lnTo>
                    <a:pt x="298767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156506" y="4071638"/>
              <a:ext cx="300990" cy="280035"/>
            </a:xfrm>
            <a:custGeom>
              <a:avLst/>
              <a:gdLst/>
              <a:ahLst/>
              <a:cxnLst/>
              <a:rect l="l" t="t" r="r" b="b"/>
              <a:pathLst>
                <a:path w="300990" h="280035">
                  <a:moveTo>
                    <a:pt x="104747" y="279648"/>
                  </a:moveTo>
                  <a:lnTo>
                    <a:pt x="97104" y="279648"/>
                  </a:lnTo>
                  <a:lnTo>
                    <a:pt x="89737" y="276574"/>
                  </a:lnTo>
                  <a:lnTo>
                    <a:pt x="8145" y="193171"/>
                  </a:lnTo>
                  <a:lnTo>
                    <a:pt x="1974" y="183654"/>
                  </a:lnTo>
                  <a:lnTo>
                    <a:pt x="0" y="172881"/>
                  </a:lnTo>
                  <a:lnTo>
                    <a:pt x="2206" y="162153"/>
                  </a:lnTo>
                  <a:lnTo>
                    <a:pt x="8578" y="152770"/>
                  </a:lnTo>
                  <a:lnTo>
                    <a:pt x="18090" y="146596"/>
                  </a:lnTo>
                  <a:lnTo>
                    <a:pt x="28858" y="144620"/>
                  </a:lnTo>
                  <a:lnTo>
                    <a:pt x="39582" y="146828"/>
                  </a:lnTo>
                  <a:lnTo>
                    <a:pt x="48961" y="153203"/>
                  </a:lnTo>
                  <a:lnTo>
                    <a:pt x="101911" y="207321"/>
                  </a:lnTo>
                  <a:lnTo>
                    <a:pt x="249533" y="11110"/>
                  </a:lnTo>
                  <a:lnTo>
                    <a:pt x="258015" y="3572"/>
                  </a:lnTo>
                  <a:lnTo>
                    <a:pt x="268365" y="0"/>
                  </a:lnTo>
                  <a:lnTo>
                    <a:pt x="279307" y="573"/>
                  </a:lnTo>
                  <a:lnTo>
                    <a:pt x="289561" y="5473"/>
                  </a:lnTo>
                  <a:lnTo>
                    <a:pt x="297095" y="13958"/>
                  </a:lnTo>
                  <a:lnTo>
                    <a:pt x="300666" y="24309"/>
                  </a:lnTo>
                  <a:lnTo>
                    <a:pt x="300093" y="35244"/>
                  </a:lnTo>
                  <a:lnTo>
                    <a:pt x="295195" y="45480"/>
                  </a:lnTo>
                  <a:lnTo>
                    <a:pt x="122555" y="274919"/>
                  </a:lnTo>
                  <a:lnTo>
                    <a:pt x="114873" y="279057"/>
                  </a:lnTo>
                  <a:lnTo>
                    <a:pt x="106560" y="279570"/>
                  </a:lnTo>
                  <a:lnTo>
                    <a:pt x="104747" y="2796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" name="object 24" descr=""/>
          <p:cNvGrpSpPr/>
          <p:nvPr/>
        </p:nvGrpSpPr>
        <p:grpSpPr>
          <a:xfrm>
            <a:off x="1021063" y="4744864"/>
            <a:ext cx="597535" cy="597535"/>
            <a:chOff x="1021063" y="4744864"/>
            <a:chExt cx="597535" cy="597535"/>
          </a:xfrm>
        </p:grpSpPr>
        <p:sp>
          <p:nvSpPr>
            <p:cNvPr id="25" name="object 25" descr=""/>
            <p:cNvSpPr/>
            <p:nvPr/>
          </p:nvSpPr>
          <p:spPr>
            <a:xfrm>
              <a:off x="1021063" y="4744864"/>
              <a:ext cx="597535" cy="597535"/>
            </a:xfrm>
            <a:custGeom>
              <a:avLst/>
              <a:gdLst/>
              <a:ahLst/>
              <a:cxnLst/>
              <a:rect l="l" t="t" r="r" b="b"/>
              <a:pathLst>
                <a:path w="597535" h="597535">
                  <a:moveTo>
                    <a:pt x="298767" y="0"/>
                  </a:moveTo>
                  <a:lnTo>
                    <a:pt x="250304" y="3910"/>
                  </a:lnTo>
                  <a:lnTo>
                    <a:pt x="204331" y="15231"/>
                  </a:lnTo>
                  <a:lnTo>
                    <a:pt x="161463" y="33349"/>
                  </a:lnTo>
                  <a:lnTo>
                    <a:pt x="122316" y="57646"/>
                  </a:lnTo>
                  <a:lnTo>
                    <a:pt x="87504" y="87509"/>
                  </a:lnTo>
                  <a:lnTo>
                    <a:pt x="57642" y="122322"/>
                  </a:lnTo>
                  <a:lnTo>
                    <a:pt x="33346" y="161469"/>
                  </a:lnTo>
                  <a:lnTo>
                    <a:pt x="15230" y="204336"/>
                  </a:lnTo>
                  <a:lnTo>
                    <a:pt x="3910" y="250307"/>
                  </a:lnTo>
                  <a:lnTo>
                    <a:pt x="0" y="298767"/>
                  </a:lnTo>
                  <a:lnTo>
                    <a:pt x="3910" y="347227"/>
                  </a:lnTo>
                  <a:lnTo>
                    <a:pt x="15230" y="393198"/>
                  </a:lnTo>
                  <a:lnTo>
                    <a:pt x="33346" y="436065"/>
                  </a:lnTo>
                  <a:lnTo>
                    <a:pt x="57642" y="475212"/>
                  </a:lnTo>
                  <a:lnTo>
                    <a:pt x="87504" y="510025"/>
                  </a:lnTo>
                  <a:lnTo>
                    <a:pt x="122316" y="539888"/>
                  </a:lnTo>
                  <a:lnTo>
                    <a:pt x="161463" y="564185"/>
                  </a:lnTo>
                  <a:lnTo>
                    <a:pt x="204331" y="582303"/>
                  </a:lnTo>
                  <a:lnTo>
                    <a:pt x="250304" y="593624"/>
                  </a:lnTo>
                  <a:lnTo>
                    <a:pt x="298767" y="597535"/>
                  </a:lnTo>
                  <a:lnTo>
                    <a:pt x="347227" y="593624"/>
                  </a:lnTo>
                  <a:lnTo>
                    <a:pt x="393198" y="582303"/>
                  </a:lnTo>
                  <a:lnTo>
                    <a:pt x="436065" y="564185"/>
                  </a:lnTo>
                  <a:lnTo>
                    <a:pt x="475212" y="539888"/>
                  </a:lnTo>
                  <a:lnTo>
                    <a:pt x="510025" y="510025"/>
                  </a:lnTo>
                  <a:lnTo>
                    <a:pt x="539888" y="475212"/>
                  </a:lnTo>
                  <a:lnTo>
                    <a:pt x="564185" y="436065"/>
                  </a:lnTo>
                  <a:lnTo>
                    <a:pt x="582303" y="393198"/>
                  </a:lnTo>
                  <a:lnTo>
                    <a:pt x="593624" y="347227"/>
                  </a:lnTo>
                  <a:lnTo>
                    <a:pt x="597535" y="298767"/>
                  </a:lnTo>
                  <a:lnTo>
                    <a:pt x="593624" y="250307"/>
                  </a:lnTo>
                  <a:lnTo>
                    <a:pt x="582303" y="204336"/>
                  </a:lnTo>
                  <a:lnTo>
                    <a:pt x="564185" y="161469"/>
                  </a:lnTo>
                  <a:lnTo>
                    <a:pt x="539888" y="122322"/>
                  </a:lnTo>
                  <a:lnTo>
                    <a:pt x="510025" y="87509"/>
                  </a:lnTo>
                  <a:lnTo>
                    <a:pt x="475212" y="57646"/>
                  </a:lnTo>
                  <a:lnTo>
                    <a:pt x="436065" y="33349"/>
                  </a:lnTo>
                  <a:lnTo>
                    <a:pt x="393198" y="15231"/>
                  </a:lnTo>
                  <a:lnTo>
                    <a:pt x="347227" y="3910"/>
                  </a:lnTo>
                  <a:lnTo>
                    <a:pt x="298767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156506" y="4903829"/>
              <a:ext cx="300990" cy="280035"/>
            </a:xfrm>
            <a:custGeom>
              <a:avLst/>
              <a:gdLst/>
              <a:ahLst/>
              <a:cxnLst/>
              <a:rect l="l" t="t" r="r" b="b"/>
              <a:pathLst>
                <a:path w="300990" h="280035">
                  <a:moveTo>
                    <a:pt x="104747" y="279648"/>
                  </a:moveTo>
                  <a:lnTo>
                    <a:pt x="97104" y="279648"/>
                  </a:lnTo>
                  <a:lnTo>
                    <a:pt x="89737" y="276574"/>
                  </a:lnTo>
                  <a:lnTo>
                    <a:pt x="8145" y="193171"/>
                  </a:lnTo>
                  <a:lnTo>
                    <a:pt x="1974" y="183654"/>
                  </a:lnTo>
                  <a:lnTo>
                    <a:pt x="0" y="172881"/>
                  </a:lnTo>
                  <a:lnTo>
                    <a:pt x="2206" y="162153"/>
                  </a:lnTo>
                  <a:lnTo>
                    <a:pt x="8578" y="152770"/>
                  </a:lnTo>
                  <a:lnTo>
                    <a:pt x="18090" y="146596"/>
                  </a:lnTo>
                  <a:lnTo>
                    <a:pt x="28858" y="144620"/>
                  </a:lnTo>
                  <a:lnTo>
                    <a:pt x="39582" y="146828"/>
                  </a:lnTo>
                  <a:lnTo>
                    <a:pt x="48961" y="153203"/>
                  </a:lnTo>
                  <a:lnTo>
                    <a:pt x="101911" y="207321"/>
                  </a:lnTo>
                  <a:lnTo>
                    <a:pt x="249533" y="11110"/>
                  </a:lnTo>
                  <a:lnTo>
                    <a:pt x="258015" y="3572"/>
                  </a:lnTo>
                  <a:lnTo>
                    <a:pt x="268365" y="0"/>
                  </a:lnTo>
                  <a:lnTo>
                    <a:pt x="279307" y="573"/>
                  </a:lnTo>
                  <a:lnTo>
                    <a:pt x="289561" y="5473"/>
                  </a:lnTo>
                  <a:lnTo>
                    <a:pt x="297095" y="13958"/>
                  </a:lnTo>
                  <a:lnTo>
                    <a:pt x="300666" y="24309"/>
                  </a:lnTo>
                  <a:lnTo>
                    <a:pt x="300093" y="35244"/>
                  </a:lnTo>
                  <a:lnTo>
                    <a:pt x="295195" y="45480"/>
                  </a:lnTo>
                  <a:lnTo>
                    <a:pt x="122555" y="274919"/>
                  </a:lnTo>
                  <a:lnTo>
                    <a:pt x="114873" y="279057"/>
                  </a:lnTo>
                  <a:lnTo>
                    <a:pt x="106560" y="279570"/>
                  </a:lnTo>
                  <a:lnTo>
                    <a:pt x="104747" y="2796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14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1960880"/>
            </a:xfrm>
            <a:custGeom>
              <a:avLst/>
              <a:gdLst/>
              <a:ahLst/>
              <a:cxnLst/>
              <a:rect l="l" t="t" r="r" b="b"/>
              <a:pathLst>
                <a:path w="11966575" h="1960880">
                  <a:moveTo>
                    <a:pt x="0" y="1960638"/>
                  </a:moveTo>
                  <a:lnTo>
                    <a:pt x="11966371" y="1960638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295685" y="6242926"/>
              <a:ext cx="617220" cy="318135"/>
            </a:xfrm>
            <a:custGeom>
              <a:avLst/>
              <a:gdLst/>
              <a:ahLst/>
              <a:cxnLst/>
              <a:rect l="l" t="t" r="r" b="b"/>
              <a:pathLst>
                <a:path w="617220" h="318134">
                  <a:moveTo>
                    <a:pt x="308305" y="291706"/>
                  </a:moveTo>
                  <a:lnTo>
                    <a:pt x="306717" y="289712"/>
                  </a:lnTo>
                  <a:lnTo>
                    <a:pt x="305523" y="289712"/>
                  </a:lnTo>
                  <a:lnTo>
                    <a:pt x="305523" y="292493"/>
                  </a:lnTo>
                  <a:lnTo>
                    <a:pt x="305523" y="298856"/>
                  </a:lnTo>
                  <a:lnTo>
                    <a:pt x="301561" y="298462"/>
                  </a:lnTo>
                  <a:lnTo>
                    <a:pt x="295198" y="298462"/>
                  </a:lnTo>
                  <a:lnTo>
                    <a:pt x="295198" y="292100"/>
                  </a:lnTo>
                  <a:lnTo>
                    <a:pt x="303149" y="292100"/>
                  </a:lnTo>
                  <a:lnTo>
                    <a:pt x="305523" y="292493"/>
                  </a:lnTo>
                  <a:lnTo>
                    <a:pt x="305523" y="289712"/>
                  </a:lnTo>
                  <a:lnTo>
                    <a:pt x="292417" y="289712"/>
                  </a:lnTo>
                  <a:lnTo>
                    <a:pt x="292417" y="309981"/>
                  </a:lnTo>
                  <a:lnTo>
                    <a:pt x="294805" y="309981"/>
                  </a:lnTo>
                  <a:lnTo>
                    <a:pt x="294805" y="301244"/>
                  </a:lnTo>
                  <a:lnTo>
                    <a:pt x="299173" y="301244"/>
                  </a:lnTo>
                  <a:lnTo>
                    <a:pt x="304736" y="309981"/>
                  </a:lnTo>
                  <a:lnTo>
                    <a:pt x="307517" y="309981"/>
                  </a:lnTo>
                  <a:lnTo>
                    <a:pt x="301561" y="301244"/>
                  </a:lnTo>
                  <a:lnTo>
                    <a:pt x="305523" y="300443"/>
                  </a:lnTo>
                  <a:lnTo>
                    <a:pt x="308305" y="298856"/>
                  </a:lnTo>
                  <a:lnTo>
                    <a:pt x="308305" y="292100"/>
                  </a:lnTo>
                  <a:lnTo>
                    <a:pt x="308305" y="291706"/>
                  </a:lnTo>
                  <a:close/>
                </a:path>
                <a:path w="617220" h="318134">
                  <a:moveTo>
                    <a:pt x="317042" y="290118"/>
                  </a:moveTo>
                  <a:lnTo>
                    <a:pt x="314261" y="287337"/>
                  </a:lnTo>
                  <a:lnTo>
                    <a:pt x="314261" y="308394"/>
                  </a:lnTo>
                  <a:lnTo>
                    <a:pt x="307911" y="314756"/>
                  </a:lnTo>
                  <a:lnTo>
                    <a:pt x="290423" y="314756"/>
                  </a:lnTo>
                  <a:lnTo>
                    <a:pt x="284467" y="308394"/>
                  </a:lnTo>
                  <a:lnTo>
                    <a:pt x="284467" y="291312"/>
                  </a:lnTo>
                  <a:lnTo>
                    <a:pt x="290830" y="285343"/>
                  </a:lnTo>
                  <a:lnTo>
                    <a:pt x="307911" y="285343"/>
                  </a:lnTo>
                  <a:lnTo>
                    <a:pt x="313867" y="291706"/>
                  </a:lnTo>
                  <a:lnTo>
                    <a:pt x="313867" y="300050"/>
                  </a:lnTo>
                  <a:lnTo>
                    <a:pt x="314261" y="308394"/>
                  </a:lnTo>
                  <a:lnTo>
                    <a:pt x="314261" y="287337"/>
                  </a:lnTo>
                  <a:lnTo>
                    <a:pt x="312280" y="285343"/>
                  </a:lnTo>
                  <a:lnTo>
                    <a:pt x="309105" y="282168"/>
                  </a:lnTo>
                  <a:lnTo>
                    <a:pt x="289242" y="282168"/>
                  </a:lnTo>
                  <a:lnTo>
                    <a:pt x="281292" y="290118"/>
                  </a:lnTo>
                  <a:lnTo>
                    <a:pt x="281292" y="309587"/>
                  </a:lnTo>
                  <a:lnTo>
                    <a:pt x="289242" y="317538"/>
                  </a:lnTo>
                  <a:lnTo>
                    <a:pt x="308711" y="317538"/>
                  </a:lnTo>
                  <a:lnTo>
                    <a:pt x="311492" y="314756"/>
                  </a:lnTo>
                  <a:lnTo>
                    <a:pt x="316649" y="309587"/>
                  </a:lnTo>
                  <a:lnTo>
                    <a:pt x="316649" y="299656"/>
                  </a:lnTo>
                  <a:lnTo>
                    <a:pt x="317042" y="290118"/>
                  </a:lnTo>
                  <a:close/>
                </a:path>
                <a:path w="617220" h="318134">
                  <a:moveTo>
                    <a:pt x="317055" y="88226"/>
                  </a:moveTo>
                  <a:lnTo>
                    <a:pt x="228854" y="88226"/>
                  </a:lnTo>
                  <a:lnTo>
                    <a:pt x="228854" y="584"/>
                  </a:lnTo>
                  <a:lnTo>
                    <a:pt x="88201" y="584"/>
                  </a:lnTo>
                  <a:lnTo>
                    <a:pt x="88201" y="88226"/>
                  </a:lnTo>
                  <a:lnTo>
                    <a:pt x="0" y="88226"/>
                  </a:lnTo>
                  <a:lnTo>
                    <a:pt x="0" y="229222"/>
                  </a:lnTo>
                  <a:lnTo>
                    <a:pt x="88201" y="229222"/>
                  </a:lnTo>
                  <a:lnTo>
                    <a:pt x="88201" y="318135"/>
                  </a:lnTo>
                  <a:lnTo>
                    <a:pt x="228854" y="318135"/>
                  </a:lnTo>
                  <a:lnTo>
                    <a:pt x="228854" y="229222"/>
                  </a:lnTo>
                  <a:lnTo>
                    <a:pt x="317055" y="229222"/>
                  </a:lnTo>
                  <a:lnTo>
                    <a:pt x="317055" y="88226"/>
                  </a:lnTo>
                  <a:close/>
                </a:path>
                <a:path w="617220" h="318134">
                  <a:moveTo>
                    <a:pt x="608660" y="292100"/>
                  </a:moveTo>
                  <a:lnTo>
                    <a:pt x="607072" y="290118"/>
                  </a:lnTo>
                  <a:lnTo>
                    <a:pt x="605891" y="290118"/>
                  </a:lnTo>
                  <a:lnTo>
                    <a:pt x="605891" y="292900"/>
                  </a:lnTo>
                  <a:lnTo>
                    <a:pt x="605891" y="299250"/>
                  </a:lnTo>
                  <a:lnTo>
                    <a:pt x="601916" y="298856"/>
                  </a:lnTo>
                  <a:lnTo>
                    <a:pt x="595553" y="298856"/>
                  </a:lnTo>
                  <a:lnTo>
                    <a:pt x="595553" y="292493"/>
                  </a:lnTo>
                  <a:lnTo>
                    <a:pt x="603504" y="292493"/>
                  </a:lnTo>
                  <a:lnTo>
                    <a:pt x="605891" y="292900"/>
                  </a:lnTo>
                  <a:lnTo>
                    <a:pt x="605891" y="290118"/>
                  </a:lnTo>
                  <a:lnTo>
                    <a:pt x="593572" y="290118"/>
                  </a:lnTo>
                  <a:lnTo>
                    <a:pt x="593572" y="309981"/>
                  </a:lnTo>
                  <a:lnTo>
                    <a:pt x="595947" y="309981"/>
                  </a:lnTo>
                  <a:lnTo>
                    <a:pt x="595947" y="301244"/>
                  </a:lnTo>
                  <a:lnTo>
                    <a:pt x="600329" y="301244"/>
                  </a:lnTo>
                  <a:lnTo>
                    <a:pt x="605891" y="309981"/>
                  </a:lnTo>
                  <a:lnTo>
                    <a:pt x="608660" y="309981"/>
                  </a:lnTo>
                  <a:lnTo>
                    <a:pt x="602703" y="301244"/>
                  </a:lnTo>
                  <a:lnTo>
                    <a:pt x="605891" y="300850"/>
                  </a:lnTo>
                  <a:lnTo>
                    <a:pt x="608660" y="299250"/>
                  </a:lnTo>
                  <a:lnTo>
                    <a:pt x="608660" y="292493"/>
                  </a:lnTo>
                  <a:lnTo>
                    <a:pt x="608660" y="292100"/>
                  </a:lnTo>
                  <a:close/>
                </a:path>
                <a:path w="617220" h="318134">
                  <a:moveTo>
                    <a:pt x="617004" y="290512"/>
                  </a:moveTo>
                  <a:lnTo>
                    <a:pt x="614222" y="287870"/>
                  </a:lnTo>
                  <a:lnTo>
                    <a:pt x="614222" y="308394"/>
                  </a:lnTo>
                  <a:lnTo>
                    <a:pt x="608266" y="314756"/>
                  </a:lnTo>
                  <a:lnTo>
                    <a:pt x="591185" y="314756"/>
                  </a:lnTo>
                  <a:lnTo>
                    <a:pt x="584822" y="308787"/>
                  </a:lnTo>
                  <a:lnTo>
                    <a:pt x="584822" y="291706"/>
                  </a:lnTo>
                  <a:lnTo>
                    <a:pt x="590791" y="285737"/>
                  </a:lnTo>
                  <a:lnTo>
                    <a:pt x="607872" y="285737"/>
                  </a:lnTo>
                  <a:lnTo>
                    <a:pt x="613829" y="291706"/>
                  </a:lnTo>
                  <a:lnTo>
                    <a:pt x="613829" y="300050"/>
                  </a:lnTo>
                  <a:lnTo>
                    <a:pt x="614222" y="308394"/>
                  </a:lnTo>
                  <a:lnTo>
                    <a:pt x="614222" y="287870"/>
                  </a:lnTo>
                  <a:lnTo>
                    <a:pt x="611987" y="285737"/>
                  </a:lnTo>
                  <a:lnTo>
                    <a:pt x="609066" y="282956"/>
                  </a:lnTo>
                  <a:lnTo>
                    <a:pt x="589991" y="282956"/>
                  </a:lnTo>
                  <a:lnTo>
                    <a:pt x="582041" y="290512"/>
                  </a:lnTo>
                  <a:lnTo>
                    <a:pt x="582041" y="309587"/>
                  </a:lnTo>
                  <a:lnTo>
                    <a:pt x="589991" y="317538"/>
                  </a:lnTo>
                  <a:lnTo>
                    <a:pt x="609066" y="317538"/>
                  </a:lnTo>
                  <a:lnTo>
                    <a:pt x="611708" y="314756"/>
                  </a:lnTo>
                  <a:lnTo>
                    <a:pt x="616610" y="309587"/>
                  </a:lnTo>
                  <a:lnTo>
                    <a:pt x="616610" y="300050"/>
                  </a:lnTo>
                  <a:lnTo>
                    <a:pt x="617004" y="290512"/>
                  </a:lnTo>
                  <a:close/>
                </a:path>
                <a:path w="617220" h="318134">
                  <a:moveTo>
                    <a:pt x="617016" y="81622"/>
                  </a:moveTo>
                  <a:lnTo>
                    <a:pt x="611403" y="37553"/>
                  </a:lnTo>
                  <a:lnTo>
                    <a:pt x="598335" y="0"/>
                  </a:lnTo>
                  <a:lnTo>
                    <a:pt x="572858" y="11315"/>
                  </a:lnTo>
                  <a:lnTo>
                    <a:pt x="546785" y="19570"/>
                  </a:lnTo>
                  <a:lnTo>
                    <a:pt x="519671" y="24701"/>
                  </a:lnTo>
                  <a:lnTo>
                    <a:pt x="491070" y="26631"/>
                  </a:lnTo>
                  <a:lnTo>
                    <a:pt x="462292" y="24866"/>
                  </a:lnTo>
                  <a:lnTo>
                    <a:pt x="435140" y="19723"/>
                  </a:lnTo>
                  <a:lnTo>
                    <a:pt x="409041" y="11366"/>
                  </a:lnTo>
                  <a:lnTo>
                    <a:pt x="383400" y="0"/>
                  </a:lnTo>
                  <a:lnTo>
                    <a:pt x="370268" y="37376"/>
                  </a:lnTo>
                  <a:lnTo>
                    <a:pt x="364528" y="81470"/>
                  </a:lnTo>
                  <a:lnTo>
                    <a:pt x="366522" y="128536"/>
                  </a:lnTo>
                  <a:lnTo>
                    <a:pt x="376643" y="174866"/>
                  </a:lnTo>
                  <a:lnTo>
                    <a:pt x="394017" y="216662"/>
                  </a:lnTo>
                  <a:lnTo>
                    <a:pt x="418465" y="255295"/>
                  </a:lnTo>
                  <a:lnTo>
                    <a:pt x="450507" y="289369"/>
                  </a:lnTo>
                  <a:lnTo>
                    <a:pt x="490664" y="317538"/>
                  </a:lnTo>
                  <a:lnTo>
                    <a:pt x="530999" y="289433"/>
                  </a:lnTo>
                  <a:lnTo>
                    <a:pt x="563029" y="255435"/>
                  </a:lnTo>
                  <a:lnTo>
                    <a:pt x="587375" y="216827"/>
                  </a:lnTo>
                  <a:lnTo>
                    <a:pt x="604697" y="174866"/>
                  </a:lnTo>
                  <a:lnTo>
                    <a:pt x="614870" y="128600"/>
                  </a:lnTo>
                  <a:lnTo>
                    <a:pt x="617016" y="81622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523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Creating</a:t>
            </a:r>
            <a:r>
              <a:rPr dirty="0" spc="-60"/>
              <a:t> </a:t>
            </a:r>
            <a:r>
              <a:rPr dirty="0"/>
              <a:t>your</a:t>
            </a:r>
            <a:r>
              <a:rPr dirty="0" spc="-65"/>
              <a:t> </a:t>
            </a:r>
            <a:r>
              <a:rPr dirty="0"/>
              <a:t>MRA</a:t>
            </a:r>
            <a:r>
              <a:rPr dirty="0" spc="-195"/>
              <a:t> </a:t>
            </a:r>
            <a:r>
              <a:rPr dirty="0"/>
              <a:t>account</a:t>
            </a:r>
            <a:r>
              <a:rPr dirty="0" spc="-60"/>
              <a:t> </a:t>
            </a:r>
            <a:r>
              <a:rPr dirty="0" spc="-10"/>
              <a:t>online</a:t>
            </a: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14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993139" y="2128760"/>
            <a:ext cx="9118600" cy="3013075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300"/>
              </a:spcBef>
              <a:buClr>
                <a:srgbClr val="0099D7"/>
              </a:buClr>
              <a:buAutoNum type="arabicPeriod"/>
              <a:tabLst>
                <a:tab pos="354965" algn="l"/>
              </a:tabLst>
            </a:pP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Visit</a:t>
            </a:r>
            <a:r>
              <a:rPr dirty="0" sz="1800" spc="-5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fepblue.org/mra</a:t>
            </a:r>
            <a:r>
              <a:rPr dirty="0" sz="1800" spc="-7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1800" spc="-5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register.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Clr>
                <a:srgbClr val="0099D7"/>
              </a:buClr>
              <a:buAutoNum type="arabicPeriod"/>
              <a:tabLst>
                <a:tab pos="354965" algn="l"/>
              </a:tabLst>
            </a:pPr>
            <a:r>
              <a:rPr dirty="0" sz="1800" spc="-20" b="1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will</a:t>
            </a:r>
            <a:r>
              <a:rPr dirty="0" sz="1800" spc="-7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need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18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provide</a:t>
            </a: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18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4-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digit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ID</a:t>
            </a:r>
            <a:r>
              <a:rPr dirty="0" sz="18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Code.</a:t>
            </a:r>
            <a:endParaRPr sz="1800">
              <a:latin typeface="Arial"/>
              <a:cs typeface="Arial"/>
            </a:endParaRPr>
          </a:p>
          <a:p>
            <a:pPr marL="355600" marR="774065">
              <a:lnSpc>
                <a:spcPct val="100000"/>
              </a:lnSpc>
              <a:spcBef>
                <a:spcPts val="5"/>
              </a:spcBef>
            </a:pPr>
            <a:r>
              <a:rPr dirty="0" sz="1600" spc="-20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16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ID</a:t>
            </a:r>
            <a:r>
              <a:rPr dirty="0" sz="16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Code</a:t>
            </a:r>
            <a:r>
              <a:rPr dirty="0" sz="16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is</a:t>
            </a:r>
            <a:r>
              <a:rPr dirty="0" sz="16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a</a:t>
            </a:r>
            <a:r>
              <a:rPr dirty="0" sz="16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combination</a:t>
            </a:r>
            <a:r>
              <a:rPr dirty="0" sz="16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of</a:t>
            </a:r>
            <a:r>
              <a:rPr dirty="0" sz="16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16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day</a:t>
            </a:r>
            <a:r>
              <a:rPr dirty="0" sz="16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of</a:t>
            </a:r>
            <a:r>
              <a:rPr dirty="0" sz="16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birth</a:t>
            </a:r>
            <a:r>
              <a:rPr dirty="0" sz="16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(DD)</a:t>
            </a:r>
            <a:r>
              <a:rPr dirty="0" sz="16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and</a:t>
            </a:r>
            <a:r>
              <a:rPr dirty="0" sz="16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16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last</a:t>
            </a:r>
            <a:r>
              <a:rPr dirty="0" sz="16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2</a:t>
            </a:r>
            <a:r>
              <a:rPr dirty="0" sz="16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digits</a:t>
            </a:r>
            <a:r>
              <a:rPr dirty="0" sz="16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of</a:t>
            </a:r>
            <a:r>
              <a:rPr dirty="0" sz="16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1600" spc="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003358"/>
                </a:solidFill>
                <a:latin typeface="Arial"/>
                <a:cs typeface="Arial"/>
              </a:rPr>
              <a:t>SSN.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For</a:t>
            </a:r>
            <a:r>
              <a:rPr dirty="0" sz="16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example,</a:t>
            </a:r>
            <a:r>
              <a:rPr dirty="0" sz="1600" spc="-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if</a:t>
            </a:r>
            <a:r>
              <a:rPr dirty="0" sz="16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1600" spc="-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were</a:t>
            </a:r>
            <a:r>
              <a:rPr dirty="0" sz="1600" spc="-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born</a:t>
            </a:r>
            <a:r>
              <a:rPr dirty="0" sz="16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on</a:t>
            </a:r>
            <a:r>
              <a:rPr dirty="0" sz="16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16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8th</a:t>
            </a:r>
            <a:r>
              <a:rPr dirty="0" sz="16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day</a:t>
            </a:r>
            <a:r>
              <a:rPr dirty="0" sz="16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of</a:t>
            </a:r>
            <a:r>
              <a:rPr dirty="0" sz="16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16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month</a:t>
            </a:r>
            <a:r>
              <a:rPr dirty="0" sz="1600" spc="-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and</a:t>
            </a:r>
            <a:r>
              <a:rPr dirty="0" sz="16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16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last</a:t>
            </a:r>
            <a:r>
              <a:rPr dirty="0" sz="16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2</a:t>
            </a:r>
            <a:r>
              <a:rPr dirty="0" sz="16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digits</a:t>
            </a:r>
            <a:r>
              <a:rPr dirty="0" sz="16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of</a:t>
            </a:r>
            <a:r>
              <a:rPr dirty="0" sz="16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003358"/>
                </a:solidFill>
                <a:latin typeface="Arial"/>
                <a:cs typeface="Arial"/>
              </a:rPr>
              <a:t>your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SSN</a:t>
            </a:r>
            <a:r>
              <a:rPr dirty="0" sz="16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are 12,</a:t>
            </a:r>
            <a:r>
              <a:rPr dirty="0" sz="16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1600" spc="-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ID</a:t>
            </a:r>
            <a:r>
              <a:rPr dirty="0" sz="16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Code</a:t>
            </a:r>
            <a:r>
              <a:rPr dirty="0" sz="16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would</a:t>
            </a:r>
            <a:r>
              <a:rPr dirty="0" sz="1600" spc="-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be</a:t>
            </a:r>
            <a:r>
              <a:rPr dirty="0" sz="16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003358"/>
                </a:solidFill>
                <a:latin typeface="Arial"/>
                <a:cs typeface="Arial"/>
              </a:rPr>
              <a:t>0812.</a:t>
            </a:r>
            <a:endParaRPr sz="16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1195"/>
              </a:spcBef>
              <a:buClr>
                <a:srgbClr val="0099D7"/>
              </a:buClr>
              <a:buAutoNum type="arabicPeriod" startAt="3"/>
              <a:tabLst>
                <a:tab pos="355600" algn="l"/>
              </a:tabLst>
            </a:pP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After</a:t>
            </a:r>
            <a:r>
              <a:rPr dirty="0" sz="1800" spc="1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you’ve</a:t>
            </a: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registered,</a:t>
            </a:r>
            <a:r>
              <a:rPr dirty="0" sz="1800" spc="-2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can</a:t>
            </a:r>
            <a:r>
              <a:rPr dirty="0" sz="1800" spc="-3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log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in</a:t>
            </a:r>
            <a:r>
              <a:rPr dirty="0" sz="18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and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begin</a:t>
            </a:r>
            <a:r>
              <a:rPr dirty="0" sz="18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filling</a:t>
            </a:r>
            <a:r>
              <a:rPr dirty="0" sz="1800" spc="-7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out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online</a:t>
            </a:r>
            <a:r>
              <a:rPr dirty="0" sz="1800" spc="-6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claim</a:t>
            </a:r>
            <a:r>
              <a:rPr dirty="0" sz="18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003358"/>
                </a:solidFill>
                <a:latin typeface="Arial"/>
                <a:cs typeface="Arial"/>
              </a:rPr>
              <a:t>form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and</a:t>
            </a:r>
            <a:r>
              <a:rPr dirty="0" sz="1800" spc="-5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uploading</a:t>
            </a:r>
            <a:r>
              <a:rPr dirty="0" sz="1800" spc="-7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1800" spc="-5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proof</a:t>
            </a:r>
            <a:r>
              <a:rPr dirty="0" sz="1800" spc="-5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documents.</a:t>
            </a:r>
            <a:endParaRPr sz="1800">
              <a:latin typeface="Arial"/>
              <a:cs typeface="Arial"/>
            </a:endParaRPr>
          </a:p>
          <a:p>
            <a:pPr marL="355600" marR="598170" indent="-342900">
              <a:lnSpc>
                <a:spcPct val="100000"/>
              </a:lnSpc>
              <a:spcBef>
                <a:spcPts val="1200"/>
              </a:spcBef>
              <a:buClr>
                <a:srgbClr val="0099D7"/>
              </a:buClr>
              <a:buAutoNum type="arabicPeriod" startAt="3"/>
              <a:tabLst>
                <a:tab pos="355600" algn="l"/>
              </a:tabLst>
            </a:pP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We</a:t>
            </a:r>
            <a:r>
              <a:rPr dirty="0" sz="1800" spc="-5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review</a:t>
            </a:r>
            <a:r>
              <a:rPr dirty="0" sz="1800" spc="-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most</a:t>
            </a:r>
            <a:r>
              <a:rPr dirty="0" sz="18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online</a:t>
            </a:r>
            <a:r>
              <a:rPr dirty="0" sz="1800" spc="-5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claims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within</a:t>
            </a:r>
            <a:r>
              <a:rPr dirty="0" sz="1800" spc="-8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two</a:t>
            </a:r>
            <a:r>
              <a:rPr dirty="0" sz="1800" spc="-7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business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days.</a:t>
            </a:r>
            <a:r>
              <a:rPr dirty="0" sz="1800" spc="-3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We’ll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provide</a:t>
            </a:r>
            <a:r>
              <a:rPr dirty="0" sz="1800" spc="-20" b="1">
                <a:solidFill>
                  <a:srgbClr val="003358"/>
                </a:solidFill>
                <a:latin typeface="Arial"/>
                <a:cs typeface="Arial"/>
              </a:rPr>
              <a:t> your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reimbursement</a:t>
            </a:r>
            <a:r>
              <a:rPr dirty="0" sz="1800" spc="-2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once</a:t>
            </a:r>
            <a:r>
              <a:rPr dirty="0" sz="1800" spc="-5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we</a:t>
            </a:r>
            <a:r>
              <a:rPr dirty="0" sz="1800" spc="-7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approve</a:t>
            </a: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18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claim.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7223759" cy="1960880"/>
            </a:xfrm>
            <a:custGeom>
              <a:avLst/>
              <a:gdLst/>
              <a:ahLst/>
              <a:cxnLst/>
              <a:rect l="l" t="t" r="r" b="b"/>
              <a:pathLst>
                <a:path w="7223759" h="1960880">
                  <a:moveTo>
                    <a:pt x="0" y="1960638"/>
                  </a:moveTo>
                  <a:lnTo>
                    <a:pt x="7223594" y="1960638"/>
                  </a:lnTo>
                  <a:lnTo>
                    <a:pt x="7223594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449222" y="0"/>
              <a:ext cx="4742815" cy="6858000"/>
            </a:xfrm>
            <a:custGeom>
              <a:avLst/>
              <a:gdLst/>
              <a:ahLst/>
              <a:cxnLst/>
              <a:rect l="l" t="t" r="r" b="b"/>
              <a:pathLst>
                <a:path w="4742815" h="6858000">
                  <a:moveTo>
                    <a:pt x="474277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742776" y="6858000"/>
                  </a:lnTo>
                  <a:lnTo>
                    <a:pt x="474277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11670131" y="6224638"/>
            <a:ext cx="252729" cy="318135"/>
          </a:xfrm>
          <a:custGeom>
            <a:avLst/>
            <a:gdLst/>
            <a:ahLst/>
            <a:cxnLst/>
            <a:rect l="l" t="t" r="r" b="b"/>
            <a:pathLst>
              <a:path w="252729" h="318134">
                <a:moveTo>
                  <a:pt x="244144" y="292100"/>
                </a:moveTo>
                <a:lnTo>
                  <a:pt x="242557" y="290106"/>
                </a:lnTo>
                <a:lnTo>
                  <a:pt x="241363" y="290106"/>
                </a:lnTo>
                <a:lnTo>
                  <a:pt x="241363" y="292887"/>
                </a:lnTo>
                <a:lnTo>
                  <a:pt x="241363" y="299250"/>
                </a:lnTo>
                <a:lnTo>
                  <a:pt x="237388" y="298856"/>
                </a:lnTo>
                <a:lnTo>
                  <a:pt x="231038" y="298856"/>
                </a:lnTo>
                <a:lnTo>
                  <a:pt x="231038" y="292493"/>
                </a:lnTo>
                <a:lnTo>
                  <a:pt x="238975" y="292493"/>
                </a:lnTo>
                <a:lnTo>
                  <a:pt x="241363" y="292887"/>
                </a:lnTo>
                <a:lnTo>
                  <a:pt x="241363" y="290106"/>
                </a:lnTo>
                <a:lnTo>
                  <a:pt x="229044" y="290106"/>
                </a:lnTo>
                <a:lnTo>
                  <a:pt x="229044" y="309981"/>
                </a:lnTo>
                <a:lnTo>
                  <a:pt x="231432" y="309981"/>
                </a:lnTo>
                <a:lnTo>
                  <a:pt x="231432" y="301244"/>
                </a:lnTo>
                <a:lnTo>
                  <a:pt x="235800" y="301244"/>
                </a:lnTo>
                <a:lnTo>
                  <a:pt x="241363" y="309981"/>
                </a:lnTo>
                <a:lnTo>
                  <a:pt x="244144" y="309981"/>
                </a:lnTo>
                <a:lnTo>
                  <a:pt x="238188" y="301244"/>
                </a:lnTo>
                <a:lnTo>
                  <a:pt x="241363" y="300837"/>
                </a:lnTo>
                <a:lnTo>
                  <a:pt x="244144" y="299250"/>
                </a:lnTo>
                <a:lnTo>
                  <a:pt x="244144" y="292493"/>
                </a:lnTo>
                <a:lnTo>
                  <a:pt x="244144" y="292100"/>
                </a:lnTo>
                <a:close/>
              </a:path>
              <a:path w="252729" h="318134">
                <a:moveTo>
                  <a:pt x="252488" y="290512"/>
                </a:moveTo>
                <a:lnTo>
                  <a:pt x="249707" y="287870"/>
                </a:lnTo>
                <a:lnTo>
                  <a:pt x="249707" y="308394"/>
                </a:lnTo>
                <a:lnTo>
                  <a:pt x="243751" y="314756"/>
                </a:lnTo>
                <a:lnTo>
                  <a:pt x="226669" y="314756"/>
                </a:lnTo>
                <a:lnTo>
                  <a:pt x="220306" y="308787"/>
                </a:lnTo>
                <a:lnTo>
                  <a:pt x="220306" y="291706"/>
                </a:lnTo>
                <a:lnTo>
                  <a:pt x="226263" y="285737"/>
                </a:lnTo>
                <a:lnTo>
                  <a:pt x="243357" y="285737"/>
                </a:lnTo>
                <a:lnTo>
                  <a:pt x="249313" y="291706"/>
                </a:lnTo>
                <a:lnTo>
                  <a:pt x="249313" y="300050"/>
                </a:lnTo>
                <a:lnTo>
                  <a:pt x="249707" y="308394"/>
                </a:lnTo>
                <a:lnTo>
                  <a:pt x="249707" y="287870"/>
                </a:lnTo>
                <a:lnTo>
                  <a:pt x="247472" y="285737"/>
                </a:lnTo>
                <a:lnTo>
                  <a:pt x="244538" y="282956"/>
                </a:lnTo>
                <a:lnTo>
                  <a:pt x="225475" y="282956"/>
                </a:lnTo>
                <a:lnTo>
                  <a:pt x="217525" y="290512"/>
                </a:lnTo>
                <a:lnTo>
                  <a:pt x="217525" y="309587"/>
                </a:lnTo>
                <a:lnTo>
                  <a:pt x="225475" y="317538"/>
                </a:lnTo>
                <a:lnTo>
                  <a:pt x="244538" y="317538"/>
                </a:lnTo>
                <a:lnTo>
                  <a:pt x="247180" y="314756"/>
                </a:lnTo>
                <a:lnTo>
                  <a:pt x="252095" y="309587"/>
                </a:lnTo>
                <a:lnTo>
                  <a:pt x="252095" y="300050"/>
                </a:lnTo>
                <a:lnTo>
                  <a:pt x="252488" y="290512"/>
                </a:lnTo>
                <a:close/>
              </a:path>
              <a:path w="252729" h="318134">
                <a:moveTo>
                  <a:pt x="252488" y="81610"/>
                </a:moveTo>
                <a:lnTo>
                  <a:pt x="246875" y="37541"/>
                </a:lnTo>
                <a:lnTo>
                  <a:pt x="233819" y="0"/>
                </a:lnTo>
                <a:lnTo>
                  <a:pt x="208343" y="11315"/>
                </a:lnTo>
                <a:lnTo>
                  <a:pt x="182270" y="19570"/>
                </a:lnTo>
                <a:lnTo>
                  <a:pt x="155155" y="24701"/>
                </a:lnTo>
                <a:lnTo>
                  <a:pt x="126542" y="26619"/>
                </a:lnTo>
                <a:lnTo>
                  <a:pt x="97764" y="24866"/>
                </a:lnTo>
                <a:lnTo>
                  <a:pt x="70624" y="19723"/>
                </a:lnTo>
                <a:lnTo>
                  <a:pt x="44526" y="11366"/>
                </a:lnTo>
                <a:lnTo>
                  <a:pt x="18872" y="0"/>
                </a:lnTo>
                <a:lnTo>
                  <a:pt x="5753" y="37376"/>
                </a:lnTo>
                <a:lnTo>
                  <a:pt x="0" y="81470"/>
                </a:lnTo>
                <a:lnTo>
                  <a:pt x="2006" y="128536"/>
                </a:lnTo>
                <a:lnTo>
                  <a:pt x="12128" y="174866"/>
                </a:lnTo>
                <a:lnTo>
                  <a:pt x="29489" y="216662"/>
                </a:lnTo>
                <a:lnTo>
                  <a:pt x="53936" y="255282"/>
                </a:lnTo>
                <a:lnTo>
                  <a:pt x="85979" y="289369"/>
                </a:lnTo>
                <a:lnTo>
                  <a:pt x="126149" y="317538"/>
                </a:lnTo>
                <a:lnTo>
                  <a:pt x="166484" y="289433"/>
                </a:lnTo>
                <a:lnTo>
                  <a:pt x="198501" y="255435"/>
                </a:lnTo>
                <a:lnTo>
                  <a:pt x="222859" y="216827"/>
                </a:lnTo>
                <a:lnTo>
                  <a:pt x="240169" y="174866"/>
                </a:lnTo>
                <a:lnTo>
                  <a:pt x="250355" y="128587"/>
                </a:lnTo>
                <a:lnTo>
                  <a:pt x="252488" y="81610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1586896" y="6506806"/>
            <a:ext cx="36195" cy="35560"/>
          </a:xfrm>
          <a:custGeom>
            <a:avLst/>
            <a:gdLst/>
            <a:ahLst/>
            <a:cxnLst/>
            <a:rect l="l" t="t" r="r" b="b"/>
            <a:pathLst>
              <a:path w="36195" h="35559">
                <a:moveTo>
                  <a:pt x="27025" y="9537"/>
                </a:moveTo>
                <a:lnTo>
                  <a:pt x="25438" y="7543"/>
                </a:lnTo>
                <a:lnTo>
                  <a:pt x="24244" y="7543"/>
                </a:lnTo>
                <a:lnTo>
                  <a:pt x="24244" y="10325"/>
                </a:lnTo>
                <a:lnTo>
                  <a:pt x="24244" y="16687"/>
                </a:lnTo>
                <a:lnTo>
                  <a:pt x="20269" y="16294"/>
                </a:lnTo>
                <a:lnTo>
                  <a:pt x="13906" y="16294"/>
                </a:lnTo>
                <a:lnTo>
                  <a:pt x="13906" y="9931"/>
                </a:lnTo>
                <a:lnTo>
                  <a:pt x="21856" y="9931"/>
                </a:lnTo>
                <a:lnTo>
                  <a:pt x="24244" y="10325"/>
                </a:lnTo>
                <a:lnTo>
                  <a:pt x="24244" y="7543"/>
                </a:lnTo>
                <a:lnTo>
                  <a:pt x="11137" y="7543"/>
                </a:lnTo>
                <a:lnTo>
                  <a:pt x="11137" y="27813"/>
                </a:lnTo>
                <a:lnTo>
                  <a:pt x="13512" y="27813"/>
                </a:lnTo>
                <a:lnTo>
                  <a:pt x="13512" y="19075"/>
                </a:lnTo>
                <a:lnTo>
                  <a:pt x="17881" y="19075"/>
                </a:lnTo>
                <a:lnTo>
                  <a:pt x="23444" y="27813"/>
                </a:lnTo>
                <a:lnTo>
                  <a:pt x="26225" y="27813"/>
                </a:lnTo>
                <a:lnTo>
                  <a:pt x="20269" y="19075"/>
                </a:lnTo>
                <a:lnTo>
                  <a:pt x="24244" y="18275"/>
                </a:lnTo>
                <a:lnTo>
                  <a:pt x="27025" y="16687"/>
                </a:lnTo>
                <a:lnTo>
                  <a:pt x="27025" y="9931"/>
                </a:lnTo>
                <a:lnTo>
                  <a:pt x="27025" y="9537"/>
                </a:lnTo>
                <a:close/>
              </a:path>
              <a:path w="36195" h="35559">
                <a:moveTo>
                  <a:pt x="35763" y="7937"/>
                </a:moveTo>
                <a:lnTo>
                  <a:pt x="32981" y="5156"/>
                </a:lnTo>
                <a:lnTo>
                  <a:pt x="32981" y="26225"/>
                </a:lnTo>
                <a:lnTo>
                  <a:pt x="26619" y="32588"/>
                </a:lnTo>
                <a:lnTo>
                  <a:pt x="9144" y="32588"/>
                </a:lnTo>
                <a:lnTo>
                  <a:pt x="3187" y="26225"/>
                </a:lnTo>
                <a:lnTo>
                  <a:pt x="3187" y="9131"/>
                </a:lnTo>
                <a:lnTo>
                  <a:pt x="9537" y="3175"/>
                </a:lnTo>
                <a:lnTo>
                  <a:pt x="26619" y="3175"/>
                </a:lnTo>
                <a:lnTo>
                  <a:pt x="32588" y="9537"/>
                </a:lnTo>
                <a:lnTo>
                  <a:pt x="32588" y="17881"/>
                </a:lnTo>
                <a:lnTo>
                  <a:pt x="32981" y="26225"/>
                </a:lnTo>
                <a:lnTo>
                  <a:pt x="32981" y="5156"/>
                </a:lnTo>
                <a:lnTo>
                  <a:pt x="31000" y="3175"/>
                </a:lnTo>
                <a:lnTo>
                  <a:pt x="27813" y="0"/>
                </a:lnTo>
                <a:lnTo>
                  <a:pt x="7950" y="0"/>
                </a:lnTo>
                <a:lnTo>
                  <a:pt x="0" y="7937"/>
                </a:lnTo>
                <a:lnTo>
                  <a:pt x="0" y="27419"/>
                </a:lnTo>
                <a:lnTo>
                  <a:pt x="7950" y="35369"/>
                </a:lnTo>
                <a:lnTo>
                  <a:pt x="27419" y="35369"/>
                </a:lnTo>
                <a:lnTo>
                  <a:pt x="30200" y="32588"/>
                </a:lnTo>
                <a:lnTo>
                  <a:pt x="35369" y="27419"/>
                </a:lnTo>
                <a:lnTo>
                  <a:pt x="35369" y="17475"/>
                </a:lnTo>
                <a:lnTo>
                  <a:pt x="35763" y="7937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7456568" y="0"/>
            <a:ext cx="4735830" cy="6858000"/>
            <a:chOff x="7456568" y="0"/>
            <a:chExt cx="4735830" cy="6858000"/>
          </a:xfrm>
        </p:grpSpPr>
        <p:sp>
          <p:nvSpPr>
            <p:cNvPr id="9" name="object 9" descr=""/>
            <p:cNvSpPr/>
            <p:nvPr/>
          </p:nvSpPr>
          <p:spPr>
            <a:xfrm>
              <a:off x="11305616" y="6225222"/>
              <a:ext cx="317500" cy="318135"/>
            </a:xfrm>
            <a:custGeom>
              <a:avLst/>
              <a:gdLst/>
              <a:ahLst/>
              <a:cxnLst/>
              <a:rect l="l" t="t" r="r" b="b"/>
              <a:pathLst>
                <a:path w="317500" h="318134">
                  <a:moveTo>
                    <a:pt x="317042" y="87642"/>
                  </a:moveTo>
                  <a:lnTo>
                    <a:pt x="228841" y="87642"/>
                  </a:lnTo>
                  <a:lnTo>
                    <a:pt x="228841" y="0"/>
                  </a:lnTo>
                  <a:lnTo>
                    <a:pt x="88201" y="0"/>
                  </a:lnTo>
                  <a:lnTo>
                    <a:pt x="88201" y="87642"/>
                  </a:lnTo>
                  <a:lnTo>
                    <a:pt x="0" y="87642"/>
                  </a:lnTo>
                  <a:lnTo>
                    <a:pt x="0" y="228625"/>
                  </a:lnTo>
                  <a:lnTo>
                    <a:pt x="88201" y="228625"/>
                  </a:lnTo>
                  <a:lnTo>
                    <a:pt x="88201" y="317538"/>
                  </a:lnTo>
                  <a:lnTo>
                    <a:pt x="228841" y="317538"/>
                  </a:lnTo>
                  <a:lnTo>
                    <a:pt x="228841" y="228625"/>
                  </a:lnTo>
                  <a:lnTo>
                    <a:pt x="317042" y="228625"/>
                  </a:lnTo>
                  <a:lnTo>
                    <a:pt x="317042" y="87642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56568" y="0"/>
              <a:ext cx="4735431" cy="6857999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1295685" y="6242926"/>
              <a:ext cx="617220" cy="318135"/>
            </a:xfrm>
            <a:custGeom>
              <a:avLst/>
              <a:gdLst/>
              <a:ahLst/>
              <a:cxnLst/>
              <a:rect l="l" t="t" r="r" b="b"/>
              <a:pathLst>
                <a:path w="617220" h="318134">
                  <a:moveTo>
                    <a:pt x="308305" y="291706"/>
                  </a:moveTo>
                  <a:lnTo>
                    <a:pt x="306717" y="289712"/>
                  </a:lnTo>
                  <a:lnTo>
                    <a:pt x="305523" y="289712"/>
                  </a:lnTo>
                  <a:lnTo>
                    <a:pt x="305523" y="292493"/>
                  </a:lnTo>
                  <a:lnTo>
                    <a:pt x="305523" y="298856"/>
                  </a:lnTo>
                  <a:lnTo>
                    <a:pt x="301561" y="298462"/>
                  </a:lnTo>
                  <a:lnTo>
                    <a:pt x="295198" y="298462"/>
                  </a:lnTo>
                  <a:lnTo>
                    <a:pt x="295198" y="292100"/>
                  </a:lnTo>
                  <a:lnTo>
                    <a:pt x="303149" y="292100"/>
                  </a:lnTo>
                  <a:lnTo>
                    <a:pt x="305523" y="292493"/>
                  </a:lnTo>
                  <a:lnTo>
                    <a:pt x="305523" y="289712"/>
                  </a:lnTo>
                  <a:lnTo>
                    <a:pt x="292417" y="289712"/>
                  </a:lnTo>
                  <a:lnTo>
                    <a:pt x="292417" y="309981"/>
                  </a:lnTo>
                  <a:lnTo>
                    <a:pt x="294805" y="309981"/>
                  </a:lnTo>
                  <a:lnTo>
                    <a:pt x="294805" y="301244"/>
                  </a:lnTo>
                  <a:lnTo>
                    <a:pt x="299173" y="301244"/>
                  </a:lnTo>
                  <a:lnTo>
                    <a:pt x="304736" y="309981"/>
                  </a:lnTo>
                  <a:lnTo>
                    <a:pt x="307517" y="309981"/>
                  </a:lnTo>
                  <a:lnTo>
                    <a:pt x="301561" y="301244"/>
                  </a:lnTo>
                  <a:lnTo>
                    <a:pt x="305523" y="300443"/>
                  </a:lnTo>
                  <a:lnTo>
                    <a:pt x="308305" y="298856"/>
                  </a:lnTo>
                  <a:lnTo>
                    <a:pt x="308305" y="292100"/>
                  </a:lnTo>
                  <a:lnTo>
                    <a:pt x="308305" y="291706"/>
                  </a:lnTo>
                  <a:close/>
                </a:path>
                <a:path w="617220" h="318134">
                  <a:moveTo>
                    <a:pt x="317042" y="290118"/>
                  </a:moveTo>
                  <a:lnTo>
                    <a:pt x="314261" y="287337"/>
                  </a:lnTo>
                  <a:lnTo>
                    <a:pt x="314261" y="308394"/>
                  </a:lnTo>
                  <a:lnTo>
                    <a:pt x="307911" y="314756"/>
                  </a:lnTo>
                  <a:lnTo>
                    <a:pt x="290423" y="314756"/>
                  </a:lnTo>
                  <a:lnTo>
                    <a:pt x="284467" y="308394"/>
                  </a:lnTo>
                  <a:lnTo>
                    <a:pt x="284467" y="291312"/>
                  </a:lnTo>
                  <a:lnTo>
                    <a:pt x="290830" y="285343"/>
                  </a:lnTo>
                  <a:lnTo>
                    <a:pt x="307911" y="285343"/>
                  </a:lnTo>
                  <a:lnTo>
                    <a:pt x="313867" y="291706"/>
                  </a:lnTo>
                  <a:lnTo>
                    <a:pt x="313867" y="300050"/>
                  </a:lnTo>
                  <a:lnTo>
                    <a:pt x="314261" y="308394"/>
                  </a:lnTo>
                  <a:lnTo>
                    <a:pt x="314261" y="287337"/>
                  </a:lnTo>
                  <a:lnTo>
                    <a:pt x="312280" y="285343"/>
                  </a:lnTo>
                  <a:lnTo>
                    <a:pt x="309105" y="282168"/>
                  </a:lnTo>
                  <a:lnTo>
                    <a:pt x="289242" y="282168"/>
                  </a:lnTo>
                  <a:lnTo>
                    <a:pt x="281292" y="290118"/>
                  </a:lnTo>
                  <a:lnTo>
                    <a:pt x="281292" y="309587"/>
                  </a:lnTo>
                  <a:lnTo>
                    <a:pt x="289242" y="317538"/>
                  </a:lnTo>
                  <a:lnTo>
                    <a:pt x="308711" y="317538"/>
                  </a:lnTo>
                  <a:lnTo>
                    <a:pt x="311492" y="314756"/>
                  </a:lnTo>
                  <a:lnTo>
                    <a:pt x="316649" y="309587"/>
                  </a:lnTo>
                  <a:lnTo>
                    <a:pt x="316649" y="299656"/>
                  </a:lnTo>
                  <a:lnTo>
                    <a:pt x="317042" y="290118"/>
                  </a:lnTo>
                  <a:close/>
                </a:path>
                <a:path w="617220" h="318134">
                  <a:moveTo>
                    <a:pt x="317055" y="88226"/>
                  </a:moveTo>
                  <a:lnTo>
                    <a:pt x="228854" y="88226"/>
                  </a:lnTo>
                  <a:lnTo>
                    <a:pt x="228854" y="584"/>
                  </a:lnTo>
                  <a:lnTo>
                    <a:pt x="88201" y="584"/>
                  </a:lnTo>
                  <a:lnTo>
                    <a:pt x="88201" y="88226"/>
                  </a:lnTo>
                  <a:lnTo>
                    <a:pt x="0" y="88226"/>
                  </a:lnTo>
                  <a:lnTo>
                    <a:pt x="0" y="229222"/>
                  </a:lnTo>
                  <a:lnTo>
                    <a:pt x="88201" y="229222"/>
                  </a:lnTo>
                  <a:lnTo>
                    <a:pt x="88201" y="318135"/>
                  </a:lnTo>
                  <a:lnTo>
                    <a:pt x="228854" y="318135"/>
                  </a:lnTo>
                  <a:lnTo>
                    <a:pt x="228854" y="229222"/>
                  </a:lnTo>
                  <a:lnTo>
                    <a:pt x="317055" y="229222"/>
                  </a:lnTo>
                  <a:lnTo>
                    <a:pt x="317055" y="88226"/>
                  </a:lnTo>
                  <a:close/>
                </a:path>
                <a:path w="617220" h="318134">
                  <a:moveTo>
                    <a:pt x="608660" y="292100"/>
                  </a:moveTo>
                  <a:lnTo>
                    <a:pt x="607072" y="290118"/>
                  </a:lnTo>
                  <a:lnTo>
                    <a:pt x="605891" y="290118"/>
                  </a:lnTo>
                  <a:lnTo>
                    <a:pt x="605891" y="292900"/>
                  </a:lnTo>
                  <a:lnTo>
                    <a:pt x="605891" y="299250"/>
                  </a:lnTo>
                  <a:lnTo>
                    <a:pt x="601916" y="298856"/>
                  </a:lnTo>
                  <a:lnTo>
                    <a:pt x="595553" y="298856"/>
                  </a:lnTo>
                  <a:lnTo>
                    <a:pt x="595553" y="292493"/>
                  </a:lnTo>
                  <a:lnTo>
                    <a:pt x="603504" y="292493"/>
                  </a:lnTo>
                  <a:lnTo>
                    <a:pt x="605891" y="292900"/>
                  </a:lnTo>
                  <a:lnTo>
                    <a:pt x="605891" y="290118"/>
                  </a:lnTo>
                  <a:lnTo>
                    <a:pt x="593572" y="290118"/>
                  </a:lnTo>
                  <a:lnTo>
                    <a:pt x="593572" y="309981"/>
                  </a:lnTo>
                  <a:lnTo>
                    <a:pt x="595947" y="309981"/>
                  </a:lnTo>
                  <a:lnTo>
                    <a:pt x="595947" y="301244"/>
                  </a:lnTo>
                  <a:lnTo>
                    <a:pt x="600329" y="301244"/>
                  </a:lnTo>
                  <a:lnTo>
                    <a:pt x="605891" y="309981"/>
                  </a:lnTo>
                  <a:lnTo>
                    <a:pt x="608660" y="309981"/>
                  </a:lnTo>
                  <a:lnTo>
                    <a:pt x="602703" y="301244"/>
                  </a:lnTo>
                  <a:lnTo>
                    <a:pt x="605891" y="300850"/>
                  </a:lnTo>
                  <a:lnTo>
                    <a:pt x="608660" y="299250"/>
                  </a:lnTo>
                  <a:lnTo>
                    <a:pt x="608660" y="292493"/>
                  </a:lnTo>
                  <a:lnTo>
                    <a:pt x="608660" y="292100"/>
                  </a:lnTo>
                  <a:close/>
                </a:path>
                <a:path w="617220" h="318134">
                  <a:moveTo>
                    <a:pt x="617004" y="290512"/>
                  </a:moveTo>
                  <a:lnTo>
                    <a:pt x="614222" y="287870"/>
                  </a:lnTo>
                  <a:lnTo>
                    <a:pt x="614222" y="308394"/>
                  </a:lnTo>
                  <a:lnTo>
                    <a:pt x="608266" y="314756"/>
                  </a:lnTo>
                  <a:lnTo>
                    <a:pt x="591185" y="314756"/>
                  </a:lnTo>
                  <a:lnTo>
                    <a:pt x="584822" y="308787"/>
                  </a:lnTo>
                  <a:lnTo>
                    <a:pt x="584822" y="291706"/>
                  </a:lnTo>
                  <a:lnTo>
                    <a:pt x="590791" y="285737"/>
                  </a:lnTo>
                  <a:lnTo>
                    <a:pt x="607872" y="285737"/>
                  </a:lnTo>
                  <a:lnTo>
                    <a:pt x="613829" y="291706"/>
                  </a:lnTo>
                  <a:lnTo>
                    <a:pt x="613829" y="300050"/>
                  </a:lnTo>
                  <a:lnTo>
                    <a:pt x="614222" y="308394"/>
                  </a:lnTo>
                  <a:lnTo>
                    <a:pt x="614222" y="287870"/>
                  </a:lnTo>
                  <a:lnTo>
                    <a:pt x="611987" y="285737"/>
                  </a:lnTo>
                  <a:lnTo>
                    <a:pt x="609066" y="282956"/>
                  </a:lnTo>
                  <a:lnTo>
                    <a:pt x="589991" y="282956"/>
                  </a:lnTo>
                  <a:lnTo>
                    <a:pt x="582041" y="290512"/>
                  </a:lnTo>
                  <a:lnTo>
                    <a:pt x="582041" y="309587"/>
                  </a:lnTo>
                  <a:lnTo>
                    <a:pt x="589991" y="317538"/>
                  </a:lnTo>
                  <a:lnTo>
                    <a:pt x="609066" y="317538"/>
                  </a:lnTo>
                  <a:lnTo>
                    <a:pt x="611708" y="314756"/>
                  </a:lnTo>
                  <a:lnTo>
                    <a:pt x="616610" y="309587"/>
                  </a:lnTo>
                  <a:lnTo>
                    <a:pt x="616610" y="300050"/>
                  </a:lnTo>
                  <a:lnTo>
                    <a:pt x="617004" y="290512"/>
                  </a:lnTo>
                  <a:close/>
                </a:path>
                <a:path w="617220" h="318134">
                  <a:moveTo>
                    <a:pt x="617016" y="81622"/>
                  </a:moveTo>
                  <a:lnTo>
                    <a:pt x="611403" y="37553"/>
                  </a:lnTo>
                  <a:lnTo>
                    <a:pt x="598335" y="0"/>
                  </a:lnTo>
                  <a:lnTo>
                    <a:pt x="572858" y="11315"/>
                  </a:lnTo>
                  <a:lnTo>
                    <a:pt x="546785" y="19570"/>
                  </a:lnTo>
                  <a:lnTo>
                    <a:pt x="519671" y="24701"/>
                  </a:lnTo>
                  <a:lnTo>
                    <a:pt x="491070" y="26631"/>
                  </a:lnTo>
                  <a:lnTo>
                    <a:pt x="462292" y="24866"/>
                  </a:lnTo>
                  <a:lnTo>
                    <a:pt x="435140" y="19723"/>
                  </a:lnTo>
                  <a:lnTo>
                    <a:pt x="409041" y="11366"/>
                  </a:lnTo>
                  <a:lnTo>
                    <a:pt x="383400" y="0"/>
                  </a:lnTo>
                  <a:lnTo>
                    <a:pt x="370268" y="37376"/>
                  </a:lnTo>
                  <a:lnTo>
                    <a:pt x="364528" y="81470"/>
                  </a:lnTo>
                  <a:lnTo>
                    <a:pt x="366522" y="128536"/>
                  </a:lnTo>
                  <a:lnTo>
                    <a:pt x="376643" y="174866"/>
                  </a:lnTo>
                  <a:lnTo>
                    <a:pt x="394017" y="216662"/>
                  </a:lnTo>
                  <a:lnTo>
                    <a:pt x="418465" y="255295"/>
                  </a:lnTo>
                  <a:lnTo>
                    <a:pt x="450507" y="289369"/>
                  </a:lnTo>
                  <a:lnTo>
                    <a:pt x="490664" y="317538"/>
                  </a:lnTo>
                  <a:lnTo>
                    <a:pt x="530999" y="289433"/>
                  </a:lnTo>
                  <a:lnTo>
                    <a:pt x="563029" y="255435"/>
                  </a:lnTo>
                  <a:lnTo>
                    <a:pt x="587375" y="216827"/>
                  </a:lnTo>
                  <a:lnTo>
                    <a:pt x="604697" y="174866"/>
                  </a:lnTo>
                  <a:lnTo>
                    <a:pt x="614870" y="128600"/>
                  </a:lnTo>
                  <a:lnTo>
                    <a:pt x="617016" y="81622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7053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/>
              <a:t>IRS</a:t>
            </a:r>
            <a:r>
              <a:rPr dirty="0" sz="2800" spc="-125"/>
              <a:t> </a:t>
            </a:r>
            <a:r>
              <a:rPr dirty="0" sz="2800"/>
              <a:t>documentation</a:t>
            </a:r>
            <a:r>
              <a:rPr dirty="0" sz="2800" spc="-75"/>
              <a:t> </a:t>
            </a:r>
            <a:r>
              <a:rPr dirty="0" sz="2800" spc="-10"/>
              <a:t>requirements</a:t>
            </a:r>
            <a:endParaRPr sz="2800"/>
          </a:p>
        </p:txBody>
      </p:sp>
      <p:sp>
        <p:nvSpPr>
          <p:cNvPr id="13" name="object 13" descr=""/>
          <p:cNvSpPr txBox="1"/>
          <p:nvPr/>
        </p:nvSpPr>
        <p:spPr>
          <a:xfrm>
            <a:off x="993139" y="2289534"/>
            <a:ext cx="5276850" cy="3098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1800" spc="-5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IRS</a:t>
            </a:r>
            <a:r>
              <a:rPr dirty="0" sz="18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requires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include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18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following</a:t>
            </a:r>
            <a:r>
              <a:rPr dirty="0" sz="1800" spc="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with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your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claim</a:t>
            </a:r>
            <a:r>
              <a:rPr dirty="0" sz="18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18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prove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you’ve paid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1800" spc="-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premium: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5"/>
              </a:spcBef>
            </a:pPr>
            <a:endParaRPr sz="1800">
              <a:latin typeface="Arial"/>
              <a:cs typeface="Arial"/>
            </a:endParaRPr>
          </a:p>
          <a:p>
            <a:pPr marL="677545">
              <a:lnSpc>
                <a:spcPct val="100000"/>
              </a:lnSpc>
              <a:spcBef>
                <a:spcPts val="5"/>
              </a:spcBef>
            </a:pP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Date</a:t>
            </a:r>
            <a:r>
              <a:rPr dirty="0" sz="15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of</a:t>
            </a:r>
            <a:r>
              <a:rPr dirty="0" sz="15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premium</a:t>
            </a:r>
            <a:r>
              <a:rPr dirty="0" sz="15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 spc="-10">
                <a:solidFill>
                  <a:srgbClr val="003358"/>
                </a:solidFill>
                <a:latin typeface="Arial"/>
                <a:cs typeface="Arial"/>
              </a:rPr>
              <a:t>payment</a:t>
            </a:r>
            <a:endParaRPr sz="1500">
              <a:latin typeface="Arial"/>
              <a:cs typeface="Arial"/>
            </a:endParaRPr>
          </a:p>
          <a:p>
            <a:pPr marL="677545" marR="851535">
              <a:lnSpc>
                <a:spcPct val="216699"/>
              </a:lnSpc>
            </a:pP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Medicare</a:t>
            </a:r>
            <a:r>
              <a:rPr dirty="0" sz="15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Part</a:t>
            </a:r>
            <a:r>
              <a:rPr dirty="0" sz="15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B</a:t>
            </a:r>
            <a:r>
              <a:rPr dirty="0" sz="15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account</a:t>
            </a:r>
            <a:r>
              <a:rPr dirty="0" sz="15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holder’s</a:t>
            </a:r>
            <a:r>
              <a:rPr dirty="0" sz="15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 spc="-20">
                <a:solidFill>
                  <a:srgbClr val="003358"/>
                </a:solidFill>
                <a:latin typeface="Arial"/>
                <a:cs typeface="Arial"/>
              </a:rPr>
              <a:t>name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Name</a:t>
            </a:r>
            <a:r>
              <a:rPr dirty="0" sz="15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of</a:t>
            </a:r>
            <a:r>
              <a:rPr dirty="0" sz="1500" spc="-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15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insurance</a:t>
            </a:r>
            <a:r>
              <a:rPr dirty="0" sz="15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carrier</a:t>
            </a:r>
            <a:r>
              <a:rPr dirty="0" sz="1500" spc="-5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(BCBS</a:t>
            </a:r>
            <a:r>
              <a:rPr dirty="0" sz="1500" spc="-20">
                <a:solidFill>
                  <a:srgbClr val="003358"/>
                </a:solidFill>
                <a:latin typeface="Arial"/>
                <a:cs typeface="Arial"/>
              </a:rPr>
              <a:t> FEP)</a:t>
            </a:r>
            <a:endParaRPr sz="1500">
              <a:latin typeface="Arial"/>
              <a:cs typeface="Arial"/>
            </a:endParaRPr>
          </a:p>
          <a:p>
            <a:pPr marL="677545" marR="520700">
              <a:lnSpc>
                <a:spcPct val="216699"/>
              </a:lnSpc>
            </a:pP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15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type</a:t>
            </a:r>
            <a:r>
              <a:rPr dirty="0" sz="15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of</a:t>
            </a:r>
            <a:r>
              <a:rPr dirty="0" sz="15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expense</a:t>
            </a:r>
            <a:r>
              <a:rPr dirty="0" sz="15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(Medicare</a:t>
            </a:r>
            <a:r>
              <a:rPr dirty="0" sz="1500" spc="-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Part</a:t>
            </a:r>
            <a:r>
              <a:rPr dirty="0" sz="15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B</a:t>
            </a:r>
            <a:r>
              <a:rPr dirty="0" sz="15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 spc="-10">
                <a:solidFill>
                  <a:srgbClr val="003358"/>
                </a:solidFill>
                <a:latin typeface="Arial"/>
                <a:cs typeface="Arial"/>
              </a:rPr>
              <a:t>premium)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Proof</a:t>
            </a:r>
            <a:r>
              <a:rPr dirty="0" sz="1500" spc="-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of</a:t>
            </a:r>
            <a:r>
              <a:rPr dirty="0" sz="15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003358"/>
                </a:solidFill>
                <a:latin typeface="Arial"/>
                <a:cs typeface="Arial"/>
              </a:rPr>
              <a:t>payment</a:t>
            </a:r>
            <a:r>
              <a:rPr dirty="0" sz="15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500" spc="-10">
                <a:solidFill>
                  <a:srgbClr val="003358"/>
                </a:solidFill>
                <a:latin typeface="Arial"/>
                <a:cs typeface="Arial"/>
              </a:rPr>
              <a:t>documentation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1143494" y="3109993"/>
            <a:ext cx="300990" cy="280035"/>
          </a:xfrm>
          <a:custGeom>
            <a:avLst/>
            <a:gdLst/>
            <a:ahLst/>
            <a:cxnLst/>
            <a:rect l="l" t="t" r="r" b="b"/>
            <a:pathLst>
              <a:path w="300990" h="280035">
                <a:moveTo>
                  <a:pt x="104747" y="279648"/>
                </a:moveTo>
                <a:lnTo>
                  <a:pt x="97104" y="279648"/>
                </a:lnTo>
                <a:lnTo>
                  <a:pt x="89737" y="276574"/>
                </a:lnTo>
                <a:lnTo>
                  <a:pt x="8145" y="193171"/>
                </a:lnTo>
                <a:lnTo>
                  <a:pt x="1974" y="183654"/>
                </a:lnTo>
                <a:lnTo>
                  <a:pt x="0" y="172881"/>
                </a:lnTo>
                <a:lnTo>
                  <a:pt x="2206" y="162153"/>
                </a:lnTo>
                <a:lnTo>
                  <a:pt x="8578" y="152770"/>
                </a:lnTo>
                <a:lnTo>
                  <a:pt x="18090" y="146596"/>
                </a:lnTo>
                <a:lnTo>
                  <a:pt x="28858" y="144620"/>
                </a:lnTo>
                <a:lnTo>
                  <a:pt x="39582" y="146828"/>
                </a:lnTo>
                <a:lnTo>
                  <a:pt x="48961" y="153203"/>
                </a:lnTo>
                <a:lnTo>
                  <a:pt x="101911" y="207321"/>
                </a:lnTo>
                <a:lnTo>
                  <a:pt x="249533" y="11110"/>
                </a:lnTo>
                <a:lnTo>
                  <a:pt x="258015" y="3572"/>
                </a:lnTo>
                <a:lnTo>
                  <a:pt x="268365" y="0"/>
                </a:lnTo>
                <a:lnTo>
                  <a:pt x="279307" y="573"/>
                </a:lnTo>
                <a:lnTo>
                  <a:pt x="289561" y="5473"/>
                </a:lnTo>
                <a:lnTo>
                  <a:pt x="297095" y="13958"/>
                </a:lnTo>
                <a:lnTo>
                  <a:pt x="300666" y="24309"/>
                </a:lnTo>
                <a:lnTo>
                  <a:pt x="300093" y="35244"/>
                </a:lnTo>
                <a:lnTo>
                  <a:pt x="295195" y="45480"/>
                </a:lnTo>
                <a:lnTo>
                  <a:pt x="122555" y="274919"/>
                </a:lnTo>
                <a:lnTo>
                  <a:pt x="114873" y="279057"/>
                </a:lnTo>
                <a:lnTo>
                  <a:pt x="106560" y="279570"/>
                </a:lnTo>
                <a:lnTo>
                  <a:pt x="104747" y="279648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143494" y="3613687"/>
            <a:ext cx="300990" cy="280035"/>
          </a:xfrm>
          <a:custGeom>
            <a:avLst/>
            <a:gdLst/>
            <a:ahLst/>
            <a:cxnLst/>
            <a:rect l="l" t="t" r="r" b="b"/>
            <a:pathLst>
              <a:path w="300990" h="280035">
                <a:moveTo>
                  <a:pt x="104747" y="279648"/>
                </a:moveTo>
                <a:lnTo>
                  <a:pt x="97104" y="279648"/>
                </a:lnTo>
                <a:lnTo>
                  <a:pt x="89737" y="276574"/>
                </a:lnTo>
                <a:lnTo>
                  <a:pt x="8145" y="193171"/>
                </a:lnTo>
                <a:lnTo>
                  <a:pt x="1974" y="183654"/>
                </a:lnTo>
                <a:lnTo>
                  <a:pt x="0" y="172881"/>
                </a:lnTo>
                <a:lnTo>
                  <a:pt x="2206" y="162153"/>
                </a:lnTo>
                <a:lnTo>
                  <a:pt x="8578" y="152770"/>
                </a:lnTo>
                <a:lnTo>
                  <a:pt x="18090" y="146596"/>
                </a:lnTo>
                <a:lnTo>
                  <a:pt x="28858" y="144620"/>
                </a:lnTo>
                <a:lnTo>
                  <a:pt x="39582" y="146828"/>
                </a:lnTo>
                <a:lnTo>
                  <a:pt x="48961" y="153203"/>
                </a:lnTo>
                <a:lnTo>
                  <a:pt x="101911" y="207321"/>
                </a:lnTo>
                <a:lnTo>
                  <a:pt x="249533" y="11110"/>
                </a:lnTo>
                <a:lnTo>
                  <a:pt x="258015" y="3572"/>
                </a:lnTo>
                <a:lnTo>
                  <a:pt x="268365" y="0"/>
                </a:lnTo>
                <a:lnTo>
                  <a:pt x="279307" y="573"/>
                </a:lnTo>
                <a:lnTo>
                  <a:pt x="289561" y="5473"/>
                </a:lnTo>
                <a:lnTo>
                  <a:pt x="297095" y="13958"/>
                </a:lnTo>
                <a:lnTo>
                  <a:pt x="300666" y="24309"/>
                </a:lnTo>
                <a:lnTo>
                  <a:pt x="300093" y="35244"/>
                </a:lnTo>
                <a:lnTo>
                  <a:pt x="295195" y="45480"/>
                </a:lnTo>
                <a:lnTo>
                  <a:pt x="122555" y="274919"/>
                </a:lnTo>
                <a:lnTo>
                  <a:pt x="114873" y="279057"/>
                </a:lnTo>
                <a:lnTo>
                  <a:pt x="106560" y="279570"/>
                </a:lnTo>
                <a:lnTo>
                  <a:pt x="104747" y="279648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143494" y="4109634"/>
            <a:ext cx="300990" cy="280035"/>
          </a:xfrm>
          <a:custGeom>
            <a:avLst/>
            <a:gdLst/>
            <a:ahLst/>
            <a:cxnLst/>
            <a:rect l="l" t="t" r="r" b="b"/>
            <a:pathLst>
              <a:path w="300990" h="280035">
                <a:moveTo>
                  <a:pt x="104747" y="279648"/>
                </a:moveTo>
                <a:lnTo>
                  <a:pt x="97104" y="279648"/>
                </a:lnTo>
                <a:lnTo>
                  <a:pt x="89737" y="276574"/>
                </a:lnTo>
                <a:lnTo>
                  <a:pt x="8145" y="193171"/>
                </a:lnTo>
                <a:lnTo>
                  <a:pt x="1974" y="183654"/>
                </a:lnTo>
                <a:lnTo>
                  <a:pt x="0" y="172881"/>
                </a:lnTo>
                <a:lnTo>
                  <a:pt x="2206" y="162153"/>
                </a:lnTo>
                <a:lnTo>
                  <a:pt x="8578" y="152770"/>
                </a:lnTo>
                <a:lnTo>
                  <a:pt x="18090" y="146596"/>
                </a:lnTo>
                <a:lnTo>
                  <a:pt x="28858" y="144620"/>
                </a:lnTo>
                <a:lnTo>
                  <a:pt x="39582" y="146828"/>
                </a:lnTo>
                <a:lnTo>
                  <a:pt x="48961" y="153203"/>
                </a:lnTo>
                <a:lnTo>
                  <a:pt x="101911" y="207321"/>
                </a:lnTo>
                <a:lnTo>
                  <a:pt x="249533" y="11110"/>
                </a:lnTo>
                <a:lnTo>
                  <a:pt x="258015" y="3572"/>
                </a:lnTo>
                <a:lnTo>
                  <a:pt x="268365" y="0"/>
                </a:lnTo>
                <a:lnTo>
                  <a:pt x="279307" y="573"/>
                </a:lnTo>
                <a:lnTo>
                  <a:pt x="289561" y="5473"/>
                </a:lnTo>
                <a:lnTo>
                  <a:pt x="297095" y="13958"/>
                </a:lnTo>
                <a:lnTo>
                  <a:pt x="300666" y="24309"/>
                </a:lnTo>
                <a:lnTo>
                  <a:pt x="300093" y="35244"/>
                </a:lnTo>
                <a:lnTo>
                  <a:pt x="295195" y="45480"/>
                </a:lnTo>
                <a:lnTo>
                  <a:pt x="122555" y="274919"/>
                </a:lnTo>
                <a:lnTo>
                  <a:pt x="114873" y="279057"/>
                </a:lnTo>
                <a:lnTo>
                  <a:pt x="106560" y="279570"/>
                </a:lnTo>
                <a:lnTo>
                  <a:pt x="104747" y="279648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143494" y="4613328"/>
            <a:ext cx="300990" cy="280035"/>
          </a:xfrm>
          <a:custGeom>
            <a:avLst/>
            <a:gdLst/>
            <a:ahLst/>
            <a:cxnLst/>
            <a:rect l="l" t="t" r="r" b="b"/>
            <a:pathLst>
              <a:path w="300990" h="280035">
                <a:moveTo>
                  <a:pt x="104747" y="279648"/>
                </a:moveTo>
                <a:lnTo>
                  <a:pt x="97104" y="279648"/>
                </a:lnTo>
                <a:lnTo>
                  <a:pt x="89737" y="276574"/>
                </a:lnTo>
                <a:lnTo>
                  <a:pt x="8145" y="193171"/>
                </a:lnTo>
                <a:lnTo>
                  <a:pt x="1974" y="183654"/>
                </a:lnTo>
                <a:lnTo>
                  <a:pt x="0" y="172881"/>
                </a:lnTo>
                <a:lnTo>
                  <a:pt x="2206" y="162153"/>
                </a:lnTo>
                <a:lnTo>
                  <a:pt x="8578" y="152770"/>
                </a:lnTo>
                <a:lnTo>
                  <a:pt x="18090" y="146596"/>
                </a:lnTo>
                <a:lnTo>
                  <a:pt x="28858" y="144620"/>
                </a:lnTo>
                <a:lnTo>
                  <a:pt x="39582" y="146828"/>
                </a:lnTo>
                <a:lnTo>
                  <a:pt x="48961" y="153203"/>
                </a:lnTo>
                <a:lnTo>
                  <a:pt x="101911" y="207321"/>
                </a:lnTo>
                <a:lnTo>
                  <a:pt x="249533" y="11110"/>
                </a:lnTo>
                <a:lnTo>
                  <a:pt x="258015" y="3572"/>
                </a:lnTo>
                <a:lnTo>
                  <a:pt x="268365" y="0"/>
                </a:lnTo>
                <a:lnTo>
                  <a:pt x="279307" y="573"/>
                </a:lnTo>
                <a:lnTo>
                  <a:pt x="289561" y="5473"/>
                </a:lnTo>
                <a:lnTo>
                  <a:pt x="297095" y="13958"/>
                </a:lnTo>
                <a:lnTo>
                  <a:pt x="300666" y="24309"/>
                </a:lnTo>
                <a:lnTo>
                  <a:pt x="300093" y="35244"/>
                </a:lnTo>
                <a:lnTo>
                  <a:pt x="295195" y="45480"/>
                </a:lnTo>
                <a:lnTo>
                  <a:pt x="122555" y="274919"/>
                </a:lnTo>
                <a:lnTo>
                  <a:pt x="114873" y="279057"/>
                </a:lnTo>
                <a:lnTo>
                  <a:pt x="106560" y="279570"/>
                </a:lnTo>
                <a:lnTo>
                  <a:pt x="104747" y="279648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143494" y="5117023"/>
            <a:ext cx="300990" cy="280035"/>
          </a:xfrm>
          <a:custGeom>
            <a:avLst/>
            <a:gdLst/>
            <a:ahLst/>
            <a:cxnLst/>
            <a:rect l="l" t="t" r="r" b="b"/>
            <a:pathLst>
              <a:path w="300990" h="280035">
                <a:moveTo>
                  <a:pt x="104747" y="279648"/>
                </a:moveTo>
                <a:lnTo>
                  <a:pt x="97104" y="279648"/>
                </a:lnTo>
                <a:lnTo>
                  <a:pt x="89737" y="276574"/>
                </a:lnTo>
                <a:lnTo>
                  <a:pt x="8145" y="193171"/>
                </a:lnTo>
                <a:lnTo>
                  <a:pt x="1974" y="183654"/>
                </a:lnTo>
                <a:lnTo>
                  <a:pt x="0" y="172881"/>
                </a:lnTo>
                <a:lnTo>
                  <a:pt x="2206" y="162153"/>
                </a:lnTo>
                <a:lnTo>
                  <a:pt x="8578" y="152770"/>
                </a:lnTo>
                <a:lnTo>
                  <a:pt x="18090" y="146596"/>
                </a:lnTo>
                <a:lnTo>
                  <a:pt x="28858" y="144620"/>
                </a:lnTo>
                <a:lnTo>
                  <a:pt x="39582" y="146828"/>
                </a:lnTo>
                <a:lnTo>
                  <a:pt x="48961" y="153203"/>
                </a:lnTo>
                <a:lnTo>
                  <a:pt x="101911" y="207321"/>
                </a:lnTo>
                <a:lnTo>
                  <a:pt x="249533" y="11110"/>
                </a:lnTo>
                <a:lnTo>
                  <a:pt x="258015" y="3572"/>
                </a:lnTo>
                <a:lnTo>
                  <a:pt x="268365" y="0"/>
                </a:lnTo>
                <a:lnTo>
                  <a:pt x="279307" y="573"/>
                </a:lnTo>
                <a:lnTo>
                  <a:pt x="289561" y="5473"/>
                </a:lnTo>
                <a:lnTo>
                  <a:pt x="297095" y="13958"/>
                </a:lnTo>
                <a:lnTo>
                  <a:pt x="300666" y="24309"/>
                </a:lnTo>
                <a:lnTo>
                  <a:pt x="300093" y="35244"/>
                </a:lnTo>
                <a:lnTo>
                  <a:pt x="295195" y="45480"/>
                </a:lnTo>
                <a:lnTo>
                  <a:pt x="122555" y="274919"/>
                </a:lnTo>
                <a:lnTo>
                  <a:pt x="114873" y="279057"/>
                </a:lnTo>
                <a:lnTo>
                  <a:pt x="106560" y="279570"/>
                </a:lnTo>
                <a:lnTo>
                  <a:pt x="104747" y="279648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14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226060" cy="6858000"/>
          </a:xfrm>
          <a:custGeom>
            <a:avLst/>
            <a:gdLst/>
            <a:ahLst/>
            <a:cxnLst/>
            <a:rect l="l" t="t" r="r" b="b"/>
            <a:pathLst>
              <a:path w="226060" h="6858000">
                <a:moveTo>
                  <a:pt x="225628" y="0"/>
                </a:moveTo>
                <a:lnTo>
                  <a:pt x="0" y="0"/>
                </a:lnTo>
                <a:lnTo>
                  <a:pt x="0" y="6858000"/>
                </a:lnTo>
                <a:lnTo>
                  <a:pt x="225628" y="6858000"/>
                </a:lnTo>
                <a:lnTo>
                  <a:pt x="225628" y="0"/>
                </a:lnTo>
                <a:close/>
              </a:path>
            </a:pathLst>
          </a:custGeom>
          <a:solidFill>
            <a:srgbClr val="0099D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7447280" y="0"/>
            <a:ext cx="4744720" cy="6858000"/>
            <a:chOff x="7447280" y="0"/>
            <a:chExt cx="4744720" cy="6858000"/>
          </a:xfrm>
        </p:grpSpPr>
        <p:sp>
          <p:nvSpPr>
            <p:cNvPr id="4" name="object 4" descr=""/>
            <p:cNvSpPr/>
            <p:nvPr/>
          </p:nvSpPr>
          <p:spPr>
            <a:xfrm>
              <a:off x="7449223" y="0"/>
              <a:ext cx="4742815" cy="6858000"/>
            </a:xfrm>
            <a:custGeom>
              <a:avLst/>
              <a:gdLst/>
              <a:ahLst/>
              <a:cxnLst/>
              <a:rect l="l" t="t" r="r" b="b"/>
              <a:pathLst>
                <a:path w="4742815" h="6858000">
                  <a:moveTo>
                    <a:pt x="474277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742776" y="6858000"/>
                  </a:lnTo>
                  <a:lnTo>
                    <a:pt x="474277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305616" y="6224638"/>
              <a:ext cx="617220" cy="318135"/>
            </a:xfrm>
            <a:custGeom>
              <a:avLst/>
              <a:gdLst/>
              <a:ahLst/>
              <a:cxnLst/>
              <a:rect l="l" t="t" r="r" b="b"/>
              <a:pathLst>
                <a:path w="617220" h="318134">
                  <a:moveTo>
                    <a:pt x="308305" y="291706"/>
                  </a:moveTo>
                  <a:lnTo>
                    <a:pt x="306717" y="289712"/>
                  </a:lnTo>
                  <a:lnTo>
                    <a:pt x="305523" y="289712"/>
                  </a:lnTo>
                  <a:lnTo>
                    <a:pt x="305523" y="292493"/>
                  </a:lnTo>
                  <a:lnTo>
                    <a:pt x="305523" y="298856"/>
                  </a:lnTo>
                  <a:lnTo>
                    <a:pt x="301548" y="298462"/>
                  </a:lnTo>
                  <a:lnTo>
                    <a:pt x="295186" y="298462"/>
                  </a:lnTo>
                  <a:lnTo>
                    <a:pt x="295186" y="292100"/>
                  </a:lnTo>
                  <a:lnTo>
                    <a:pt x="303136" y="292100"/>
                  </a:lnTo>
                  <a:lnTo>
                    <a:pt x="305523" y="292493"/>
                  </a:lnTo>
                  <a:lnTo>
                    <a:pt x="305523" y="289712"/>
                  </a:lnTo>
                  <a:lnTo>
                    <a:pt x="292417" y="289712"/>
                  </a:lnTo>
                  <a:lnTo>
                    <a:pt x="292417" y="309981"/>
                  </a:lnTo>
                  <a:lnTo>
                    <a:pt x="294792" y="309981"/>
                  </a:lnTo>
                  <a:lnTo>
                    <a:pt x="294792" y="301244"/>
                  </a:lnTo>
                  <a:lnTo>
                    <a:pt x="299161" y="301244"/>
                  </a:lnTo>
                  <a:lnTo>
                    <a:pt x="304723" y="309981"/>
                  </a:lnTo>
                  <a:lnTo>
                    <a:pt x="307505" y="309981"/>
                  </a:lnTo>
                  <a:lnTo>
                    <a:pt x="301548" y="301244"/>
                  </a:lnTo>
                  <a:lnTo>
                    <a:pt x="305523" y="300443"/>
                  </a:lnTo>
                  <a:lnTo>
                    <a:pt x="308305" y="298856"/>
                  </a:lnTo>
                  <a:lnTo>
                    <a:pt x="308305" y="292100"/>
                  </a:lnTo>
                  <a:lnTo>
                    <a:pt x="308305" y="291706"/>
                  </a:lnTo>
                  <a:close/>
                </a:path>
                <a:path w="617220" h="318134">
                  <a:moveTo>
                    <a:pt x="317042" y="290106"/>
                  </a:moveTo>
                  <a:lnTo>
                    <a:pt x="314261" y="287324"/>
                  </a:lnTo>
                  <a:lnTo>
                    <a:pt x="314261" y="308394"/>
                  </a:lnTo>
                  <a:lnTo>
                    <a:pt x="307898" y="314756"/>
                  </a:lnTo>
                  <a:lnTo>
                    <a:pt x="290423" y="314756"/>
                  </a:lnTo>
                  <a:lnTo>
                    <a:pt x="284467" y="308394"/>
                  </a:lnTo>
                  <a:lnTo>
                    <a:pt x="284467" y="291299"/>
                  </a:lnTo>
                  <a:lnTo>
                    <a:pt x="290817" y="285343"/>
                  </a:lnTo>
                  <a:lnTo>
                    <a:pt x="307898" y="285343"/>
                  </a:lnTo>
                  <a:lnTo>
                    <a:pt x="313867" y="291706"/>
                  </a:lnTo>
                  <a:lnTo>
                    <a:pt x="313867" y="300050"/>
                  </a:lnTo>
                  <a:lnTo>
                    <a:pt x="314261" y="308394"/>
                  </a:lnTo>
                  <a:lnTo>
                    <a:pt x="314261" y="287324"/>
                  </a:lnTo>
                  <a:lnTo>
                    <a:pt x="312280" y="285343"/>
                  </a:lnTo>
                  <a:lnTo>
                    <a:pt x="309092" y="282168"/>
                  </a:lnTo>
                  <a:lnTo>
                    <a:pt x="289229" y="282168"/>
                  </a:lnTo>
                  <a:lnTo>
                    <a:pt x="281279" y="290106"/>
                  </a:lnTo>
                  <a:lnTo>
                    <a:pt x="281279" y="309587"/>
                  </a:lnTo>
                  <a:lnTo>
                    <a:pt x="289229" y="317538"/>
                  </a:lnTo>
                  <a:lnTo>
                    <a:pt x="308698" y="317538"/>
                  </a:lnTo>
                  <a:lnTo>
                    <a:pt x="311480" y="314756"/>
                  </a:lnTo>
                  <a:lnTo>
                    <a:pt x="316649" y="309587"/>
                  </a:lnTo>
                  <a:lnTo>
                    <a:pt x="316649" y="299643"/>
                  </a:lnTo>
                  <a:lnTo>
                    <a:pt x="317042" y="290106"/>
                  </a:lnTo>
                  <a:close/>
                </a:path>
                <a:path w="617220" h="318134">
                  <a:moveTo>
                    <a:pt x="317042" y="88226"/>
                  </a:moveTo>
                  <a:lnTo>
                    <a:pt x="228841" y="88226"/>
                  </a:lnTo>
                  <a:lnTo>
                    <a:pt x="228841" y="584"/>
                  </a:lnTo>
                  <a:lnTo>
                    <a:pt x="88201" y="584"/>
                  </a:lnTo>
                  <a:lnTo>
                    <a:pt x="88201" y="88226"/>
                  </a:lnTo>
                  <a:lnTo>
                    <a:pt x="0" y="88226"/>
                  </a:lnTo>
                  <a:lnTo>
                    <a:pt x="0" y="229209"/>
                  </a:lnTo>
                  <a:lnTo>
                    <a:pt x="88201" y="229209"/>
                  </a:lnTo>
                  <a:lnTo>
                    <a:pt x="88201" y="318122"/>
                  </a:lnTo>
                  <a:lnTo>
                    <a:pt x="228841" y="318122"/>
                  </a:lnTo>
                  <a:lnTo>
                    <a:pt x="228841" y="229209"/>
                  </a:lnTo>
                  <a:lnTo>
                    <a:pt x="317042" y="229209"/>
                  </a:lnTo>
                  <a:lnTo>
                    <a:pt x="317042" y="88226"/>
                  </a:lnTo>
                  <a:close/>
                </a:path>
                <a:path w="617220" h="318134">
                  <a:moveTo>
                    <a:pt x="608660" y="292100"/>
                  </a:moveTo>
                  <a:lnTo>
                    <a:pt x="607072" y="290106"/>
                  </a:lnTo>
                  <a:lnTo>
                    <a:pt x="605878" y="290106"/>
                  </a:lnTo>
                  <a:lnTo>
                    <a:pt x="605878" y="292887"/>
                  </a:lnTo>
                  <a:lnTo>
                    <a:pt x="605878" y="299250"/>
                  </a:lnTo>
                  <a:lnTo>
                    <a:pt x="601903" y="298856"/>
                  </a:lnTo>
                  <a:lnTo>
                    <a:pt x="595553" y="298856"/>
                  </a:lnTo>
                  <a:lnTo>
                    <a:pt x="595553" y="292493"/>
                  </a:lnTo>
                  <a:lnTo>
                    <a:pt x="603491" y="292493"/>
                  </a:lnTo>
                  <a:lnTo>
                    <a:pt x="605878" y="292887"/>
                  </a:lnTo>
                  <a:lnTo>
                    <a:pt x="605878" y="290106"/>
                  </a:lnTo>
                  <a:lnTo>
                    <a:pt x="593559" y="290106"/>
                  </a:lnTo>
                  <a:lnTo>
                    <a:pt x="593559" y="309981"/>
                  </a:lnTo>
                  <a:lnTo>
                    <a:pt x="595947" y="309981"/>
                  </a:lnTo>
                  <a:lnTo>
                    <a:pt x="595947" y="301244"/>
                  </a:lnTo>
                  <a:lnTo>
                    <a:pt x="600316" y="301244"/>
                  </a:lnTo>
                  <a:lnTo>
                    <a:pt x="605878" y="309981"/>
                  </a:lnTo>
                  <a:lnTo>
                    <a:pt x="608660" y="309981"/>
                  </a:lnTo>
                  <a:lnTo>
                    <a:pt x="602703" y="301244"/>
                  </a:lnTo>
                  <a:lnTo>
                    <a:pt x="605878" y="300837"/>
                  </a:lnTo>
                  <a:lnTo>
                    <a:pt x="608660" y="299250"/>
                  </a:lnTo>
                  <a:lnTo>
                    <a:pt x="608660" y="292493"/>
                  </a:lnTo>
                  <a:lnTo>
                    <a:pt x="608660" y="292100"/>
                  </a:lnTo>
                  <a:close/>
                </a:path>
                <a:path w="617220" h="318134">
                  <a:moveTo>
                    <a:pt x="617004" y="290512"/>
                  </a:moveTo>
                  <a:lnTo>
                    <a:pt x="614222" y="287870"/>
                  </a:lnTo>
                  <a:lnTo>
                    <a:pt x="614222" y="308394"/>
                  </a:lnTo>
                  <a:lnTo>
                    <a:pt x="608266" y="314756"/>
                  </a:lnTo>
                  <a:lnTo>
                    <a:pt x="591185" y="314756"/>
                  </a:lnTo>
                  <a:lnTo>
                    <a:pt x="584822" y="308787"/>
                  </a:lnTo>
                  <a:lnTo>
                    <a:pt x="584822" y="291706"/>
                  </a:lnTo>
                  <a:lnTo>
                    <a:pt x="590778" y="285737"/>
                  </a:lnTo>
                  <a:lnTo>
                    <a:pt x="607872" y="285737"/>
                  </a:lnTo>
                  <a:lnTo>
                    <a:pt x="613829" y="291706"/>
                  </a:lnTo>
                  <a:lnTo>
                    <a:pt x="613829" y="300050"/>
                  </a:lnTo>
                  <a:lnTo>
                    <a:pt x="614222" y="308394"/>
                  </a:lnTo>
                  <a:lnTo>
                    <a:pt x="614222" y="287870"/>
                  </a:lnTo>
                  <a:lnTo>
                    <a:pt x="611987" y="285737"/>
                  </a:lnTo>
                  <a:lnTo>
                    <a:pt x="609053" y="282956"/>
                  </a:lnTo>
                  <a:lnTo>
                    <a:pt x="589991" y="282956"/>
                  </a:lnTo>
                  <a:lnTo>
                    <a:pt x="582041" y="290512"/>
                  </a:lnTo>
                  <a:lnTo>
                    <a:pt x="582041" y="309587"/>
                  </a:lnTo>
                  <a:lnTo>
                    <a:pt x="589991" y="317538"/>
                  </a:lnTo>
                  <a:lnTo>
                    <a:pt x="609053" y="317538"/>
                  </a:lnTo>
                  <a:lnTo>
                    <a:pt x="611695" y="314756"/>
                  </a:lnTo>
                  <a:lnTo>
                    <a:pt x="616610" y="309587"/>
                  </a:lnTo>
                  <a:lnTo>
                    <a:pt x="616610" y="300050"/>
                  </a:lnTo>
                  <a:lnTo>
                    <a:pt x="617004" y="290512"/>
                  </a:lnTo>
                  <a:close/>
                </a:path>
                <a:path w="617220" h="318134">
                  <a:moveTo>
                    <a:pt x="617004" y="81610"/>
                  </a:moveTo>
                  <a:lnTo>
                    <a:pt x="611390" y="37541"/>
                  </a:lnTo>
                  <a:lnTo>
                    <a:pt x="598335" y="0"/>
                  </a:lnTo>
                  <a:lnTo>
                    <a:pt x="572858" y="11315"/>
                  </a:lnTo>
                  <a:lnTo>
                    <a:pt x="546785" y="19570"/>
                  </a:lnTo>
                  <a:lnTo>
                    <a:pt x="519671" y="24701"/>
                  </a:lnTo>
                  <a:lnTo>
                    <a:pt x="491058" y="26619"/>
                  </a:lnTo>
                  <a:lnTo>
                    <a:pt x="462280" y="24866"/>
                  </a:lnTo>
                  <a:lnTo>
                    <a:pt x="435140" y="19723"/>
                  </a:lnTo>
                  <a:lnTo>
                    <a:pt x="409041" y="11366"/>
                  </a:lnTo>
                  <a:lnTo>
                    <a:pt x="383387" y="0"/>
                  </a:lnTo>
                  <a:lnTo>
                    <a:pt x="370268" y="37376"/>
                  </a:lnTo>
                  <a:lnTo>
                    <a:pt x="364515" y="81470"/>
                  </a:lnTo>
                  <a:lnTo>
                    <a:pt x="366522" y="128536"/>
                  </a:lnTo>
                  <a:lnTo>
                    <a:pt x="376643" y="174866"/>
                  </a:lnTo>
                  <a:lnTo>
                    <a:pt x="394004" y="216662"/>
                  </a:lnTo>
                  <a:lnTo>
                    <a:pt x="418452" y="255282"/>
                  </a:lnTo>
                  <a:lnTo>
                    <a:pt x="450494" y="289369"/>
                  </a:lnTo>
                  <a:lnTo>
                    <a:pt x="490664" y="317538"/>
                  </a:lnTo>
                  <a:lnTo>
                    <a:pt x="530999" y="289433"/>
                  </a:lnTo>
                  <a:lnTo>
                    <a:pt x="563016" y="255435"/>
                  </a:lnTo>
                  <a:lnTo>
                    <a:pt x="587375" y="216827"/>
                  </a:lnTo>
                  <a:lnTo>
                    <a:pt x="604685" y="174866"/>
                  </a:lnTo>
                  <a:lnTo>
                    <a:pt x="614870" y="128587"/>
                  </a:lnTo>
                  <a:lnTo>
                    <a:pt x="617004" y="81610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47280" y="0"/>
              <a:ext cx="4744720" cy="685799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628" y="0"/>
            <a:ext cx="7223759" cy="1960880"/>
          </a:xfrm>
          <a:prstGeom prst="rect"/>
          <a:solidFill>
            <a:srgbClr val="003358"/>
          </a:solidFill>
        </p:spPr>
        <p:txBody>
          <a:bodyPr wrap="square" lIns="0" tIns="3270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75"/>
              </a:spcBef>
            </a:pPr>
            <a:endParaRPr sz="2800">
              <a:latin typeface="Times New Roman"/>
              <a:cs typeface="Times New Roman"/>
            </a:endParaRPr>
          </a:p>
          <a:p>
            <a:pPr marL="688340">
              <a:lnSpc>
                <a:spcPct val="100000"/>
              </a:lnSpc>
            </a:pPr>
            <a:r>
              <a:rPr dirty="0" sz="2800"/>
              <a:t>Provide</a:t>
            </a:r>
            <a:r>
              <a:rPr dirty="0" sz="2800" spc="-55"/>
              <a:t> </a:t>
            </a:r>
            <a:r>
              <a:rPr dirty="0" sz="2800"/>
              <a:t>proof</a:t>
            </a:r>
            <a:r>
              <a:rPr dirty="0" sz="2800" spc="-55"/>
              <a:t> </a:t>
            </a:r>
            <a:r>
              <a:rPr dirty="0" sz="2800"/>
              <a:t>of</a:t>
            </a:r>
            <a:r>
              <a:rPr dirty="0" sz="2800" spc="-50"/>
              <a:t> </a:t>
            </a:r>
            <a:r>
              <a:rPr dirty="0" sz="2800"/>
              <a:t>premium</a:t>
            </a:r>
            <a:r>
              <a:rPr dirty="0" sz="2800" spc="-60"/>
              <a:t> </a:t>
            </a:r>
            <a:r>
              <a:rPr dirty="0" sz="2800" spc="-10"/>
              <a:t>payment</a:t>
            </a:r>
            <a:endParaRPr sz="2800"/>
          </a:p>
        </p:txBody>
      </p:sp>
      <p:sp>
        <p:nvSpPr>
          <p:cNvPr id="8" name="object 8" descr=""/>
          <p:cNvSpPr txBox="1"/>
          <p:nvPr/>
        </p:nvSpPr>
        <p:spPr>
          <a:xfrm>
            <a:off x="993139" y="2159590"/>
            <a:ext cx="5358130" cy="2825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No</a:t>
            </a:r>
            <a:r>
              <a:rPr dirty="0" sz="18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matter</a:t>
            </a:r>
            <a:r>
              <a:rPr dirty="0" sz="1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how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submit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1800" spc="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claim</a:t>
            </a:r>
            <a:r>
              <a:rPr dirty="0" sz="1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form,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18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must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include</a:t>
            </a:r>
            <a:r>
              <a:rPr dirty="0" sz="18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documents</a:t>
            </a:r>
            <a:r>
              <a:rPr dirty="0" sz="18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that</a:t>
            </a:r>
            <a:r>
              <a:rPr dirty="0" sz="18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prove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18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have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paid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50">
                <a:solidFill>
                  <a:srgbClr val="003358"/>
                </a:solidFill>
                <a:latin typeface="Arial"/>
                <a:cs typeface="Arial"/>
              </a:rPr>
              <a:t>a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Medicare</a:t>
            </a:r>
            <a:r>
              <a:rPr dirty="0" sz="18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Part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B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premium.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1800" b="1">
                <a:solidFill>
                  <a:srgbClr val="0299D9"/>
                </a:solidFill>
                <a:latin typeface="Arial"/>
                <a:cs typeface="Arial"/>
              </a:rPr>
              <a:t>Examples</a:t>
            </a:r>
            <a:r>
              <a:rPr dirty="0" sz="1800" spc="-45" b="1">
                <a:solidFill>
                  <a:srgbClr val="0299D9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299D9"/>
                </a:solidFill>
                <a:latin typeface="Arial"/>
                <a:cs typeface="Arial"/>
              </a:rPr>
              <a:t>include: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1800"/>
              </a:spcBef>
              <a:buClr>
                <a:srgbClr val="0299D9"/>
              </a:buClr>
              <a:buSzPct val="128571"/>
              <a:buChar char="•"/>
              <a:tabLst>
                <a:tab pos="299085" algn="l"/>
              </a:tabLst>
            </a:pP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A</a:t>
            </a:r>
            <a:r>
              <a:rPr dirty="0" sz="1400" spc="-9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Social</a:t>
            </a:r>
            <a:r>
              <a:rPr dirty="0" sz="14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Security</a:t>
            </a:r>
            <a:r>
              <a:rPr dirty="0" sz="1400" spc="-4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Cost</a:t>
            </a:r>
            <a:r>
              <a:rPr dirty="0" sz="14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of</a:t>
            </a:r>
            <a:r>
              <a:rPr dirty="0" sz="14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003366"/>
                </a:solidFill>
                <a:latin typeface="Arial"/>
                <a:cs typeface="Arial"/>
              </a:rPr>
              <a:t>Living</a:t>
            </a:r>
            <a:r>
              <a:rPr dirty="0" sz="1400" spc="-9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Adjustment</a:t>
            </a:r>
            <a:r>
              <a:rPr dirty="0" sz="1400" spc="-5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(COLA)</a:t>
            </a:r>
            <a:r>
              <a:rPr dirty="0" sz="14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003366"/>
                </a:solidFill>
                <a:latin typeface="Arial"/>
                <a:cs typeface="Arial"/>
              </a:rPr>
              <a:t>statement</a:t>
            </a:r>
            <a:endParaRPr sz="14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1200"/>
              </a:spcBef>
              <a:buClr>
                <a:srgbClr val="0299D9"/>
              </a:buClr>
              <a:buSzPct val="128571"/>
              <a:buChar char="•"/>
              <a:tabLst>
                <a:tab pos="299085" algn="l"/>
              </a:tabLst>
            </a:pP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A</a:t>
            </a:r>
            <a:r>
              <a:rPr dirty="0" sz="1400" spc="-9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canceled</a:t>
            </a:r>
            <a:r>
              <a:rPr dirty="0" sz="1400" spc="-5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003366"/>
                </a:solidFill>
                <a:latin typeface="Arial"/>
                <a:cs typeface="Arial"/>
              </a:rPr>
              <a:t>check*</a:t>
            </a:r>
            <a:endParaRPr sz="14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1200"/>
              </a:spcBef>
              <a:buClr>
                <a:srgbClr val="0299D9"/>
              </a:buClr>
              <a:buSzPct val="128571"/>
              <a:buChar char="•"/>
              <a:tabLst>
                <a:tab pos="299085" algn="l"/>
              </a:tabLst>
            </a:pP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A</a:t>
            </a:r>
            <a:r>
              <a:rPr dirty="0" sz="1400" spc="-9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copy</a:t>
            </a:r>
            <a:r>
              <a:rPr dirty="0" sz="14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of</a:t>
            </a:r>
            <a:r>
              <a:rPr dirty="0" sz="14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your</a:t>
            </a:r>
            <a:r>
              <a:rPr dirty="0" sz="14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credit</a:t>
            </a:r>
            <a:r>
              <a:rPr dirty="0" sz="1400" spc="-4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card</a:t>
            </a:r>
            <a:r>
              <a:rPr dirty="0" sz="14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003366"/>
                </a:solidFill>
                <a:latin typeface="Arial"/>
                <a:cs typeface="Arial"/>
              </a:rPr>
              <a:t>statement*</a:t>
            </a:r>
            <a:endParaRPr sz="14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1200"/>
              </a:spcBef>
              <a:buClr>
                <a:srgbClr val="0299D9"/>
              </a:buClr>
              <a:buSzPct val="128571"/>
              <a:buChar char="•"/>
              <a:tabLst>
                <a:tab pos="299085" algn="l"/>
              </a:tabLst>
            </a:pP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A</a:t>
            </a:r>
            <a:r>
              <a:rPr dirty="0" sz="1400" spc="-9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copy</a:t>
            </a:r>
            <a:r>
              <a:rPr dirty="0" sz="14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of</a:t>
            </a:r>
            <a:r>
              <a:rPr dirty="0" sz="14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your</a:t>
            </a:r>
            <a:r>
              <a:rPr dirty="0" sz="1400" spc="-1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03366"/>
                </a:solidFill>
                <a:latin typeface="Arial"/>
                <a:cs typeface="Arial"/>
              </a:rPr>
              <a:t>bank</a:t>
            </a:r>
            <a:r>
              <a:rPr dirty="0" sz="14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003366"/>
                </a:solidFill>
                <a:latin typeface="Arial"/>
                <a:cs typeface="Arial"/>
              </a:rPr>
              <a:t>statement*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901700" y="5183863"/>
            <a:ext cx="585787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*If</a:t>
            </a:r>
            <a:r>
              <a:rPr dirty="0" sz="1000" spc="-3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you</a:t>
            </a:r>
            <a:r>
              <a:rPr dirty="0" sz="1000" spc="-4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submit</a:t>
            </a:r>
            <a:r>
              <a:rPr dirty="0" sz="1000" spc="-1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a</a:t>
            </a:r>
            <a:r>
              <a:rPr dirty="0" sz="1000" spc="-2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check,</a:t>
            </a:r>
            <a:r>
              <a:rPr dirty="0" sz="1000" spc="-5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credit</a:t>
            </a:r>
            <a:r>
              <a:rPr dirty="0" sz="1000" spc="-2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card</a:t>
            </a:r>
            <a:r>
              <a:rPr dirty="0" sz="1000" spc="-3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statement</a:t>
            </a:r>
            <a:r>
              <a:rPr dirty="0" sz="1000" spc="-3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or</a:t>
            </a:r>
            <a:r>
              <a:rPr dirty="0" sz="1000" spc="-2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bank</a:t>
            </a:r>
            <a:r>
              <a:rPr dirty="0" sz="1000" spc="-3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statement,</a:t>
            </a:r>
            <a:r>
              <a:rPr dirty="0" sz="1000" spc="-3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you</a:t>
            </a:r>
            <a:r>
              <a:rPr dirty="0" sz="1000" spc="-2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must</a:t>
            </a:r>
            <a:r>
              <a:rPr dirty="0" sz="1000" spc="-3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also</a:t>
            </a:r>
            <a:r>
              <a:rPr dirty="0" sz="1000" spc="-2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submit</a:t>
            </a:r>
            <a:r>
              <a:rPr dirty="0" sz="1000" spc="-1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a</a:t>
            </a:r>
            <a:r>
              <a:rPr dirty="0" sz="1000" spc="-4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Medicare</a:t>
            </a:r>
            <a:r>
              <a:rPr dirty="0" sz="1000" spc="-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Part</a:t>
            </a:r>
            <a:r>
              <a:rPr dirty="0" sz="1000" spc="-2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spc="-50" i="1">
                <a:solidFill>
                  <a:srgbClr val="AEABAB"/>
                </a:solidFill>
                <a:latin typeface="Arial"/>
                <a:cs typeface="Arial"/>
              </a:rPr>
              <a:t>B</a:t>
            </a:r>
            <a:r>
              <a:rPr dirty="0" sz="1000" spc="-5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premium</a:t>
            </a:r>
            <a:r>
              <a:rPr dirty="0" sz="1000" spc="-1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bill</a:t>
            </a:r>
            <a:r>
              <a:rPr dirty="0" sz="1000" spc="-2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that</a:t>
            </a:r>
            <a:r>
              <a:rPr dirty="0" sz="1000" spc="-4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matches</a:t>
            </a:r>
            <a:r>
              <a:rPr dirty="0" sz="1000" spc="-3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the</a:t>
            </a:r>
            <a:r>
              <a:rPr dirty="0" sz="1000" spc="-50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AEABAB"/>
                </a:solidFill>
                <a:latin typeface="Arial"/>
                <a:cs typeface="Arial"/>
              </a:rPr>
              <a:t>paid</a:t>
            </a:r>
            <a:r>
              <a:rPr dirty="0" sz="1000" spc="-35" i="1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AEABAB"/>
                </a:solidFill>
                <a:latin typeface="Arial"/>
                <a:cs typeface="Arial"/>
              </a:rPr>
              <a:t>amount.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11295685" y="6242926"/>
            <a:ext cx="617220" cy="318135"/>
          </a:xfrm>
          <a:custGeom>
            <a:avLst/>
            <a:gdLst/>
            <a:ahLst/>
            <a:cxnLst/>
            <a:rect l="l" t="t" r="r" b="b"/>
            <a:pathLst>
              <a:path w="617220" h="318134">
                <a:moveTo>
                  <a:pt x="308305" y="291706"/>
                </a:moveTo>
                <a:lnTo>
                  <a:pt x="306717" y="289712"/>
                </a:lnTo>
                <a:lnTo>
                  <a:pt x="305523" y="289712"/>
                </a:lnTo>
                <a:lnTo>
                  <a:pt x="305523" y="292493"/>
                </a:lnTo>
                <a:lnTo>
                  <a:pt x="305523" y="298856"/>
                </a:lnTo>
                <a:lnTo>
                  <a:pt x="301561" y="298462"/>
                </a:lnTo>
                <a:lnTo>
                  <a:pt x="295198" y="298462"/>
                </a:lnTo>
                <a:lnTo>
                  <a:pt x="295198" y="292100"/>
                </a:lnTo>
                <a:lnTo>
                  <a:pt x="303149" y="292100"/>
                </a:lnTo>
                <a:lnTo>
                  <a:pt x="305523" y="292493"/>
                </a:lnTo>
                <a:lnTo>
                  <a:pt x="305523" y="289712"/>
                </a:lnTo>
                <a:lnTo>
                  <a:pt x="292417" y="289712"/>
                </a:lnTo>
                <a:lnTo>
                  <a:pt x="292417" y="309981"/>
                </a:lnTo>
                <a:lnTo>
                  <a:pt x="294805" y="309981"/>
                </a:lnTo>
                <a:lnTo>
                  <a:pt x="294805" y="301244"/>
                </a:lnTo>
                <a:lnTo>
                  <a:pt x="299173" y="301244"/>
                </a:lnTo>
                <a:lnTo>
                  <a:pt x="304736" y="309981"/>
                </a:lnTo>
                <a:lnTo>
                  <a:pt x="307517" y="309981"/>
                </a:lnTo>
                <a:lnTo>
                  <a:pt x="301561" y="301244"/>
                </a:lnTo>
                <a:lnTo>
                  <a:pt x="305523" y="300443"/>
                </a:lnTo>
                <a:lnTo>
                  <a:pt x="308305" y="298856"/>
                </a:lnTo>
                <a:lnTo>
                  <a:pt x="308305" y="292100"/>
                </a:lnTo>
                <a:lnTo>
                  <a:pt x="308305" y="291706"/>
                </a:lnTo>
                <a:close/>
              </a:path>
              <a:path w="617220" h="318134">
                <a:moveTo>
                  <a:pt x="317042" y="290118"/>
                </a:moveTo>
                <a:lnTo>
                  <a:pt x="314261" y="287337"/>
                </a:lnTo>
                <a:lnTo>
                  <a:pt x="314261" y="308394"/>
                </a:lnTo>
                <a:lnTo>
                  <a:pt x="307911" y="314756"/>
                </a:lnTo>
                <a:lnTo>
                  <a:pt x="290423" y="314756"/>
                </a:lnTo>
                <a:lnTo>
                  <a:pt x="284467" y="308394"/>
                </a:lnTo>
                <a:lnTo>
                  <a:pt x="284467" y="291312"/>
                </a:lnTo>
                <a:lnTo>
                  <a:pt x="290830" y="285343"/>
                </a:lnTo>
                <a:lnTo>
                  <a:pt x="307911" y="285343"/>
                </a:lnTo>
                <a:lnTo>
                  <a:pt x="313867" y="291706"/>
                </a:lnTo>
                <a:lnTo>
                  <a:pt x="313867" y="300050"/>
                </a:lnTo>
                <a:lnTo>
                  <a:pt x="314261" y="308394"/>
                </a:lnTo>
                <a:lnTo>
                  <a:pt x="314261" y="287337"/>
                </a:lnTo>
                <a:lnTo>
                  <a:pt x="312280" y="285343"/>
                </a:lnTo>
                <a:lnTo>
                  <a:pt x="309105" y="282168"/>
                </a:lnTo>
                <a:lnTo>
                  <a:pt x="289242" y="282168"/>
                </a:lnTo>
                <a:lnTo>
                  <a:pt x="281292" y="290118"/>
                </a:lnTo>
                <a:lnTo>
                  <a:pt x="281292" y="309587"/>
                </a:lnTo>
                <a:lnTo>
                  <a:pt x="289242" y="317538"/>
                </a:lnTo>
                <a:lnTo>
                  <a:pt x="308711" y="317538"/>
                </a:lnTo>
                <a:lnTo>
                  <a:pt x="311492" y="314756"/>
                </a:lnTo>
                <a:lnTo>
                  <a:pt x="316649" y="309587"/>
                </a:lnTo>
                <a:lnTo>
                  <a:pt x="316649" y="299656"/>
                </a:lnTo>
                <a:lnTo>
                  <a:pt x="317042" y="290118"/>
                </a:lnTo>
                <a:close/>
              </a:path>
              <a:path w="617220" h="318134">
                <a:moveTo>
                  <a:pt x="317055" y="88226"/>
                </a:moveTo>
                <a:lnTo>
                  <a:pt x="228854" y="88226"/>
                </a:lnTo>
                <a:lnTo>
                  <a:pt x="228854" y="584"/>
                </a:lnTo>
                <a:lnTo>
                  <a:pt x="88201" y="584"/>
                </a:lnTo>
                <a:lnTo>
                  <a:pt x="88201" y="88226"/>
                </a:lnTo>
                <a:lnTo>
                  <a:pt x="0" y="88226"/>
                </a:lnTo>
                <a:lnTo>
                  <a:pt x="0" y="229222"/>
                </a:lnTo>
                <a:lnTo>
                  <a:pt x="88201" y="229222"/>
                </a:lnTo>
                <a:lnTo>
                  <a:pt x="88201" y="318135"/>
                </a:lnTo>
                <a:lnTo>
                  <a:pt x="228854" y="318135"/>
                </a:lnTo>
                <a:lnTo>
                  <a:pt x="228854" y="229222"/>
                </a:lnTo>
                <a:lnTo>
                  <a:pt x="317055" y="229222"/>
                </a:lnTo>
                <a:lnTo>
                  <a:pt x="317055" y="88226"/>
                </a:lnTo>
                <a:close/>
              </a:path>
              <a:path w="617220" h="318134">
                <a:moveTo>
                  <a:pt x="608660" y="292100"/>
                </a:moveTo>
                <a:lnTo>
                  <a:pt x="607072" y="290118"/>
                </a:lnTo>
                <a:lnTo>
                  <a:pt x="605891" y="290118"/>
                </a:lnTo>
                <a:lnTo>
                  <a:pt x="605891" y="292900"/>
                </a:lnTo>
                <a:lnTo>
                  <a:pt x="605891" y="299250"/>
                </a:lnTo>
                <a:lnTo>
                  <a:pt x="601916" y="298856"/>
                </a:lnTo>
                <a:lnTo>
                  <a:pt x="595553" y="298856"/>
                </a:lnTo>
                <a:lnTo>
                  <a:pt x="595553" y="292493"/>
                </a:lnTo>
                <a:lnTo>
                  <a:pt x="603504" y="292493"/>
                </a:lnTo>
                <a:lnTo>
                  <a:pt x="605891" y="292900"/>
                </a:lnTo>
                <a:lnTo>
                  <a:pt x="605891" y="290118"/>
                </a:lnTo>
                <a:lnTo>
                  <a:pt x="593572" y="290118"/>
                </a:lnTo>
                <a:lnTo>
                  <a:pt x="593572" y="309981"/>
                </a:lnTo>
                <a:lnTo>
                  <a:pt x="595947" y="309981"/>
                </a:lnTo>
                <a:lnTo>
                  <a:pt x="595947" y="301244"/>
                </a:lnTo>
                <a:lnTo>
                  <a:pt x="600329" y="301244"/>
                </a:lnTo>
                <a:lnTo>
                  <a:pt x="605891" y="309981"/>
                </a:lnTo>
                <a:lnTo>
                  <a:pt x="608660" y="309981"/>
                </a:lnTo>
                <a:lnTo>
                  <a:pt x="602703" y="301244"/>
                </a:lnTo>
                <a:lnTo>
                  <a:pt x="605891" y="300850"/>
                </a:lnTo>
                <a:lnTo>
                  <a:pt x="608660" y="299250"/>
                </a:lnTo>
                <a:lnTo>
                  <a:pt x="608660" y="292493"/>
                </a:lnTo>
                <a:lnTo>
                  <a:pt x="608660" y="292100"/>
                </a:lnTo>
                <a:close/>
              </a:path>
              <a:path w="617220" h="318134">
                <a:moveTo>
                  <a:pt x="617004" y="290512"/>
                </a:moveTo>
                <a:lnTo>
                  <a:pt x="614222" y="287870"/>
                </a:lnTo>
                <a:lnTo>
                  <a:pt x="614222" y="308394"/>
                </a:lnTo>
                <a:lnTo>
                  <a:pt x="608266" y="314756"/>
                </a:lnTo>
                <a:lnTo>
                  <a:pt x="591185" y="314756"/>
                </a:lnTo>
                <a:lnTo>
                  <a:pt x="584822" y="308787"/>
                </a:lnTo>
                <a:lnTo>
                  <a:pt x="584822" y="291706"/>
                </a:lnTo>
                <a:lnTo>
                  <a:pt x="590791" y="285737"/>
                </a:lnTo>
                <a:lnTo>
                  <a:pt x="607872" y="285737"/>
                </a:lnTo>
                <a:lnTo>
                  <a:pt x="613829" y="291706"/>
                </a:lnTo>
                <a:lnTo>
                  <a:pt x="613829" y="300050"/>
                </a:lnTo>
                <a:lnTo>
                  <a:pt x="614222" y="308394"/>
                </a:lnTo>
                <a:lnTo>
                  <a:pt x="614222" y="287870"/>
                </a:lnTo>
                <a:lnTo>
                  <a:pt x="611987" y="285737"/>
                </a:lnTo>
                <a:lnTo>
                  <a:pt x="609066" y="282956"/>
                </a:lnTo>
                <a:lnTo>
                  <a:pt x="589991" y="282956"/>
                </a:lnTo>
                <a:lnTo>
                  <a:pt x="582041" y="290512"/>
                </a:lnTo>
                <a:lnTo>
                  <a:pt x="582041" y="309587"/>
                </a:lnTo>
                <a:lnTo>
                  <a:pt x="589991" y="317538"/>
                </a:lnTo>
                <a:lnTo>
                  <a:pt x="609066" y="317538"/>
                </a:lnTo>
                <a:lnTo>
                  <a:pt x="611708" y="314756"/>
                </a:lnTo>
                <a:lnTo>
                  <a:pt x="616610" y="309587"/>
                </a:lnTo>
                <a:lnTo>
                  <a:pt x="616610" y="300050"/>
                </a:lnTo>
                <a:lnTo>
                  <a:pt x="617004" y="290512"/>
                </a:lnTo>
                <a:close/>
              </a:path>
              <a:path w="617220" h="318134">
                <a:moveTo>
                  <a:pt x="617016" y="81622"/>
                </a:moveTo>
                <a:lnTo>
                  <a:pt x="611403" y="37553"/>
                </a:lnTo>
                <a:lnTo>
                  <a:pt x="598335" y="0"/>
                </a:lnTo>
                <a:lnTo>
                  <a:pt x="572858" y="11315"/>
                </a:lnTo>
                <a:lnTo>
                  <a:pt x="546785" y="19570"/>
                </a:lnTo>
                <a:lnTo>
                  <a:pt x="519671" y="24701"/>
                </a:lnTo>
                <a:lnTo>
                  <a:pt x="491070" y="26631"/>
                </a:lnTo>
                <a:lnTo>
                  <a:pt x="462292" y="24866"/>
                </a:lnTo>
                <a:lnTo>
                  <a:pt x="435140" y="19723"/>
                </a:lnTo>
                <a:lnTo>
                  <a:pt x="409041" y="11366"/>
                </a:lnTo>
                <a:lnTo>
                  <a:pt x="383400" y="0"/>
                </a:lnTo>
                <a:lnTo>
                  <a:pt x="370268" y="37376"/>
                </a:lnTo>
                <a:lnTo>
                  <a:pt x="364528" y="81470"/>
                </a:lnTo>
                <a:lnTo>
                  <a:pt x="366522" y="128536"/>
                </a:lnTo>
                <a:lnTo>
                  <a:pt x="376643" y="174866"/>
                </a:lnTo>
                <a:lnTo>
                  <a:pt x="394017" y="216662"/>
                </a:lnTo>
                <a:lnTo>
                  <a:pt x="418465" y="255295"/>
                </a:lnTo>
                <a:lnTo>
                  <a:pt x="450507" y="289369"/>
                </a:lnTo>
                <a:lnTo>
                  <a:pt x="490664" y="317538"/>
                </a:lnTo>
                <a:lnTo>
                  <a:pt x="530999" y="289433"/>
                </a:lnTo>
                <a:lnTo>
                  <a:pt x="563029" y="255435"/>
                </a:lnTo>
                <a:lnTo>
                  <a:pt x="587375" y="216827"/>
                </a:lnTo>
                <a:lnTo>
                  <a:pt x="604697" y="174866"/>
                </a:lnTo>
                <a:lnTo>
                  <a:pt x="614870" y="128600"/>
                </a:lnTo>
                <a:lnTo>
                  <a:pt x="617016" y="8162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14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226060" cy="6858000"/>
          </a:xfrm>
          <a:custGeom>
            <a:avLst/>
            <a:gdLst/>
            <a:ahLst/>
            <a:cxnLst/>
            <a:rect l="l" t="t" r="r" b="b"/>
            <a:pathLst>
              <a:path w="226060" h="6858000">
                <a:moveTo>
                  <a:pt x="225628" y="0"/>
                </a:moveTo>
                <a:lnTo>
                  <a:pt x="0" y="0"/>
                </a:lnTo>
                <a:lnTo>
                  <a:pt x="0" y="6858000"/>
                </a:lnTo>
                <a:lnTo>
                  <a:pt x="225628" y="6858000"/>
                </a:lnTo>
                <a:lnTo>
                  <a:pt x="225628" y="0"/>
                </a:lnTo>
                <a:close/>
              </a:path>
            </a:pathLst>
          </a:custGeom>
          <a:solidFill>
            <a:srgbClr val="00335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0945" y="5967109"/>
            <a:ext cx="862317" cy="8623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3124" y="1440172"/>
            <a:ext cx="779335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3358"/>
                </a:solidFill>
              </a:rPr>
              <a:t>We</a:t>
            </a:r>
            <a:r>
              <a:rPr dirty="0" sz="2400" spc="-45">
                <a:solidFill>
                  <a:srgbClr val="003358"/>
                </a:solidFill>
              </a:rPr>
              <a:t> </a:t>
            </a:r>
            <a:r>
              <a:rPr dirty="0" sz="2400">
                <a:solidFill>
                  <a:srgbClr val="003358"/>
                </a:solidFill>
              </a:rPr>
              <a:t>have</a:t>
            </a:r>
            <a:r>
              <a:rPr dirty="0" sz="2400" spc="-20">
                <a:solidFill>
                  <a:srgbClr val="003358"/>
                </a:solidFill>
              </a:rPr>
              <a:t> </a:t>
            </a:r>
            <a:r>
              <a:rPr dirty="0" sz="2400">
                <a:solidFill>
                  <a:srgbClr val="003358"/>
                </a:solidFill>
              </a:rPr>
              <a:t>plans</a:t>
            </a:r>
            <a:r>
              <a:rPr dirty="0" sz="2400" spc="-40">
                <a:solidFill>
                  <a:srgbClr val="003358"/>
                </a:solidFill>
              </a:rPr>
              <a:t> </a:t>
            </a:r>
            <a:r>
              <a:rPr dirty="0" sz="2400">
                <a:solidFill>
                  <a:srgbClr val="003358"/>
                </a:solidFill>
              </a:rPr>
              <a:t>designed</a:t>
            </a:r>
            <a:r>
              <a:rPr dirty="0" sz="2400" spc="-45">
                <a:solidFill>
                  <a:srgbClr val="003358"/>
                </a:solidFill>
              </a:rPr>
              <a:t> </a:t>
            </a:r>
            <a:r>
              <a:rPr dirty="0" sz="2400">
                <a:solidFill>
                  <a:srgbClr val="003358"/>
                </a:solidFill>
              </a:rPr>
              <a:t>to</a:t>
            </a:r>
            <a:r>
              <a:rPr dirty="0" sz="2400" spc="-40">
                <a:solidFill>
                  <a:srgbClr val="003358"/>
                </a:solidFill>
              </a:rPr>
              <a:t> </a:t>
            </a:r>
            <a:r>
              <a:rPr dirty="0" sz="2400">
                <a:solidFill>
                  <a:srgbClr val="003358"/>
                </a:solidFill>
              </a:rPr>
              <a:t>fit</a:t>
            </a:r>
            <a:r>
              <a:rPr dirty="0" sz="2400" spc="-45">
                <a:solidFill>
                  <a:srgbClr val="003358"/>
                </a:solidFill>
              </a:rPr>
              <a:t> </a:t>
            </a:r>
            <a:r>
              <a:rPr dirty="0" sz="2400">
                <a:solidFill>
                  <a:srgbClr val="003358"/>
                </a:solidFill>
              </a:rPr>
              <a:t>every</a:t>
            </a:r>
            <a:r>
              <a:rPr dirty="0" sz="2400" spc="-20">
                <a:solidFill>
                  <a:srgbClr val="003358"/>
                </a:solidFill>
              </a:rPr>
              <a:t> </a:t>
            </a:r>
            <a:r>
              <a:rPr dirty="0" sz="2400">
                <a:solidFill>
                  <a:srgbClr val="003358"/>
                </a:solidFill>
              </a:rPr>
              <a:t>need</a:t>
            </a:r>
            <a:r>
              <a:rPr dirty="0" sz="2400" spc="-35">
                <a:solidFill>
                  <a:srgbClr val="003358"/>
                </a:solidFill>
              </a:rPr>
              <a:t> </a:t>
            </a:r>
            <a:r>
              <a:rPr dirty="0" sz="2400">
                <a:solidFill>
                  <a:srgbClr val="003358"/>
                </a:solidFill>
              </a:rPr>
              <a:t>and</a:t>
            </a:r>
            <a:r>
              <a:rPr dirty="0" sz="2400" spc="-40">
                <a:solidFill>
                  <a:srgbClr val="003358"/>
                </a:solidFill>
              </a:rPr>
              <a:t> </a:t>
            </a:r>
            <a:r>
              <a:rPr dirty="0" sz="2400" spc="-10">
                <a:solidFill>
                  <a:srgbClr val="003358"/>
                </a:solidFill>
              </a:rPr>
              <a:t>budget.</a:t>
            </a:r>
            <a:endParaRPr sz="2400"/>
          </a:p>
        </p:txBody>
      </p:sp>
      <p:grpSp>
        <p:nvGrpSpPr>
          <p:cNvPr id="5" name="object 5" descr=""/>
          <p:cNvGrpSpPr/>
          <p:nvPr/>
        </p:nvGrpSpPr>
        <p:grpSpPr>
          <a:xfrm>
            <a:off x="7900851" y="2617960"/>
            <a:ext cx="2405380" cy="2127250"/>
            <a:chOff x="7900851" y="2617960"/>
            <a:chExt cx="2405380" cy="2127250"/>
          </a:xfrm>
        </p:grpSpPr>
        <p:sp>
          <p:nvSpPr>
            <p:cNvPr id="6" name="object 6" descr=""/>
            <p:cNvSpPr/>
            <p:nvPr/>
          </p:nvSpPr>
          <p:spPr>
            <a:xfrm>
              <a:off x="7900851" y="3038346"/>
              <a:ext cx="2405380" cy="1706880"/>
            </a:xfrm>
            <a:custGeom>
              <a:avLst/>
              <a:gdLst/>
              <a:ahLst/>
              <a:cxnLst/>
              <a:rect l="l" t="t" r="r" b="b"/>
              <a:pathLst>
                <a:path w="2405379" h="1706879">
                  <a:moveTo>
                    <a:pt x="2218994" y="0"/>
                  </a:moveTo>
                  <a:lnTo>
                    <a:pt x="185991" y="0"/>
                  </a:lnTo>
                  <a:lnTo>
                    <a:pt x="136548" y="6643"/>
                  </a:lnTo>
                  <a:lnTo>
                    <a:pt x="92119" y="25393"/>
                  </a:lnTo>
                  <a:lnTo>
                    <a:pt x="54476" y="54476"/>
                  </a:lnTo>
                  <a:lnTo>
                    <a:pt x="25393" y="92119"/>
                  </a:lnTo>
                  <a:lnTo>
                    <a:pt x="6643" y="136548"/>
                  </a:lnTo>
                  <a:lnTo>
                    <a:pt x="0" y="185991"/>
                  </a:lnTo>
                  <a:lnTo>
                    <a:pt x="0" y="1520697"/>
                  </a:lnTo>
                  <a:lnTo>
                    <a:pt x="6643" y="1570140"/>
                  </a:lnTo>
                  <a:lnTo>
                    <a:pt x="25393" y="1614570"/>
                  </a:lnTo>
                  <a:lnTo>
                    <a:pt x="54476" y="1652212"/>
                  </a:lnTo>
                  <a:lnTo>
                    <a:pt x="92119" y="1681295"/>
                  </a:lnTo>
                  <a:lnTo>
                    <a:pt x="136548" y="1700045"/>
                  </a:lnTo>
                  <a:lnTo>
                    <a:pt x="185991" y="1706689"/>
                  </a:lnTo>
                  <a:lnTo>
                    <a:pt x="2218994" y="1706689"/>
                  </a:lnTo>
                  <a:lnTo>
                    <a:pt x="2268437" y="1700045"/>
                  </a:lnTo>
                  <a:lnTo>
                    <a:pt x="2312867" y="1681295"/>
                  </a:lnTo>
                  <a:lnTo>
                    <a:pt x="2350509" y="1652212"/>
                  </a:lnTo>
                  <a:lnTo>
                    <a:pt x="2379592" y="1614570"/>
                  </a:lnTo>
                  <a:lnTo>
                    <a:pt x="2398342" y="1570140"/>
                  </a:lnTo>
                  <a:lnTo>
                    <a:pt x="2404986" y="1520697"/>
                  </a:lnTo>
                  <a:lnTo>
                    <a:pt x="2404986" y="185991"/>
                  </a:lnTo>
                  <a:lnTo>
                    <a:pt x="2398342" y="136548"/>
                  </a:lnTo>
                  <a:lnTo>
                    <a:pt x="2379592" y="92119"/>
                  </a:lnTo>
                  <a:lnTo>
                    <a:pt x="2350509" y="54476"/>
                  </a:lnTo>
                  <a:lnTo>
                    <a:pt x="2312867" y="25393"/>
                  </a:lnTo>
                  <a:lnTo>
                    <a:pt x="2268437" y="6643"/>
                  </a:lnTo>
                  <a:lnTo>
                    <a:pt x="2218994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8892677" y="2617960"/>
              <a:ext cx="492125" cy="646430"/>
            </a:xfrm>
            <a:custGeom>
              <a:avLst/>
              <a:gdLst/>
              <a:ahLst/>
              <a:cxnLst/>
              <a:rect l="l" t="t" r="r" b="b"/>
              <a:pathLst>
                <a:path w="492125" h="646429">
                  <a:moveTo>
                    <a:pt x="438467" y="0"/>
                  </a:moveTo>
                  <a:lnTo>
                    <a:pt x="53632" y="0"/>
                  </a:lnTo>
                  <a:lnTo>
                    <a:pt x="32757" y="4215"/>
                  </a:lnTo>
                  <a:lnTo>
                    <a:pt x="15709" y="15709"/>
                  </a:lnTo>
                  <a:lnTo>
                    <a:pt x="4215" y="32757"/>
                  </a:lnTo>
                  <a:lnTo>
                    <a:pt x="0" y="53632"/>
                  </a:lnTo>
                  <a:lnTo>
                    <a:pt x="0" y="592531"/>
                  </a:lnTo>
                  <a:lnTo>
                    <a:pt x="4215" y="613405"/>
                  </a:lnTo>
                  <a:lnTo>
                    <a:pt x="15709" y="630453"/>
                  </a:lnTo>
                  <a:lnTo>
                    <a:pt x="32757" y="641948"/>
                  </a:lnTo>
                  <a:lnTo>
                    <a:pt x="53632" y="646163"/>
                  </a:lnTo>
                  <a:lnTo>
                    <a:pt x="438467" y="646163"/>
                  </a:lnTo>
                  <a:lnTo>
                    <a:pt x="459341" y="641948"/>
                  </a:lnTo>
                  <a:lnTo>
                    <a:pt x="476389" y="630453"/>
                  </a:lnTo>
                  <a:lnTo>
                    <a:pt x="487884" y="613405"/>
                  </a:lnTo>
                  <a:lnTo>
                    <a:pt x="492099" y="592531"/>
                  </a:lnTo>
                  <a:lnTo>
                    <a:pt x="492099" y="53632"/>
                  </a:lnTo>
                  <a:lnTo>
                    <a:pt x="487884" y="32757"/>
                  </a:lnTo>
                  <a:lnTo>
                    <a:pt x="476389" y="15709"/>
                  </a:lnTo>
                  <a:lnTo>
                    <a:pt x="459341" y="4215"/>
                  </a:lnTo>
                  <a:lnTo>
                    <a:pt x="4384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/>
          <p:nvPr/>
        </p:nvSpPr>
        <p:spPr>
          <a:xfrm>
            <a:off x="1823025" y="3038346"/>
            <a:ext cx="2405380" cy="1706880"/>
          </a:xfrm>
          <a:custGeom>
            <a:avLst/>
            <a:gdLst/>
            <a:ahLst/>
            <a:cxnLst/>
            <a:rect l="l" t="t" r="r" b="b"/>
            <a:pathLst>
              <a:path w="2405379" h="1706879">
                <a:moveTo>
                  <a:pt x="2218994" y="0"/>
                </a:moveTo>
                <a:lnTo>
                  <a:pt x="185991" y="0"/>
                </a:lnTo>
                <a:lnTo>
                  <a:pt x="136548" y="6643"/>
                </a:lnTo>
                <a:lnTo>
                  <a:pt x="92119" y="25393"/>
                </a:lnTo>
                <a:lnTo>
                  <a:pt x="54476" y="54476"/>
                </a:lnTo>
                <a:lnTo>
                  <a:pt x="25393" y="92119"/>
                </a:lnTo>
                <a:lnTo>
                  <a:pt x="6643" y="136548"/>
                </a:lnTo>
                <a:lnTo>
                  <a:pt x="0" y="185991"/>
                </a:lnTo>
                <a:lnTo>
                  <a:pt x="0" y="1520697"/>
                </a:lnTo>
                <a:lnTo>
                  <a:pt x="6643" y="1570140"/>
                </a:lnTo>
                <a:lnTo>
                  <a:pt x="25393" y="1614570"/>
                </a:lnTo>
                <a:lnTo>
                  <a:pt x="54476" y="1652212"/>
                </a:lnTo>
                <a:lnTo>
                  <a:pt x="92119" y="1681295"/>
                </a:lnTo>
                <a:lnTo>
                  <a:pt x="136548" y="1700045"/>
                </a:lnTo>
                <a:lnTo>
                  <a:pt x="185991" y="1706689"/>
                </a:lnTo>
                <a:lnTo>
                  <a:pt x="2218994" y="1706689"/>
                </a:lnTo>
                <a:lnTo>
                  <a:pt x="2268437" y="1700045"/>
                </a:lnTo>
                <a:lnTo>
                  <a:pt x="2312867" y="1681295"/>
                </a:lnTo>
                <a:lnTo>
                  <a:pt x="2350509" y="1652212"/>
                </a:lnTo>
                <a:lnTo>
                  <a:pt x="2379592" y="1614570"/>
                </a:lnTo>
                <a:lnTo>
                  <a:pt x="2398342" y="1570140"/>
                </a:lnTo>
                <a:lnTo>
                  <a:pt x="2404986" y="1520697"/>
                </a:lnTo>
                <a:lnTo>
                  <a:pt x="2404986" y="185991"/>
                </a:lnTo>
                <a:lnTo>
                  <a:pt x="2398342" y="136548"/>
                </a:lnTo>
                <a:lnTo>
                  <a:pt x="2379592" y="92119"/>
                </a:lnTo>
                <a:lnTo>
                  <a:pt x="2350509" y="54476"/>
                </a:lnTo>
                <a:lnTo>
                  <a:pt x="2312867" y="25393"/>
                </a:lnTo>
                <a:lnTo>
                  <a:pt x="2268437" y="6643"/>
                </a:lnTo>
                <a:lnTo>
                  <a:pt x="2218994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4883331" y="3038346"/>
            <a:ext cx="2405380" cy="1706880"/>
          </a:xfrm>
          <a:custGeom>
            <a:avLst/>
            <a:gdLst/>
            <a:ahLst/>
            <a:cxnLst/>
            <a:rect l="l" t="t" r="r" b="b"/>
            <a:pathLst>
              <a:path w="2405379" h="1706879">
                <a:moveTo>
                  <a:pt x="2218994" y="0"/>
                </a:moveTo>
                <a:lnTo>
                  <a:pt x="185991" y="0"/>
                </a:lnTo>
                <a:lnTo>
                  <a:pt x="136548" y="6643"/>
                </a:lnTo>
                <a:lnTo>
                  <a:pt x="92119" y="25393"/>
                </a:lnTo>
                <a:lnTo>
                  <a:pt x="54476" y="54476"/>
                </a:lnTo>
                <a:lnTo>
                  <a:pt x="25393" y="92119"/>
                </a:lnTo>
                <a:lnTo>
                  <a:pt x="6643" y="136548"/>
                </a:lnTo>
                <a:lnTo>
                  <a:pt x="0" y="185991"/>
                </a:lnTo>
                <a:lnTo>
                  <a:pt x="0" y="1520697"/>
                </a:lnTo>
                <a:lnTo>
                  <a:pt x="6643" y="1570140"/>
                </a:lnTo>
                <a:lnTo>
                  <a:pt x="25393" y="1614570"/>
                </a:lnTo>
                <a:lnTo>
                  <a:pt x="54476" y="1652212"/>
                </a:lnTo>
                <a:lnTo>
                  <a:pt x="92119" y="1681295"/>
                </a:lnTo>
                <a:lnTo>
                  <a:pt x="136548" y="1700045"/>
                </a:lnTo>
                <a:lnTo>
                  <a:pt x="185991" y="1706689"/>
                </a:lnTo>
                <a:lnTo>
                  <a:pt x="2218994" y="1706689"/>
                </a:lnTo>
                <a:lnTo>
                  <a:pt x="2268437" y="1700045"/>
                </a:lnTo>
                <a:lnTo>
                  <a:pt x="2312867" y="1681295"/>
                </a:lnTo>
                <a:lnTo>
                  <a:pt x="2350509" y="1652212"/>
                </a:lnTo>
                <a:lnTo>
                  <a:pt x="2379592" y="1614570"/>
                </a:lnTo>
                <a:lnTo>
                  <a:pt x="2398342" y="1570140"/>
                </a:lnTo>
                <a:lnTo>
                  <a:pt x="2404986" y="1520697"/>
                </a:lnTo>
                <a:lnTo>
                  <a:pt x="2404986" y="185991"/>
                </a:lnTo>
                <a:lnTo>
                  <a:pt x="2398342" y="136548"/>
                </a:lnTo>
                <a:lnTo>
                  <a:pt x="2379592" y="92119"/>
                </a:lnTo>
                <a:lnTo>
                  <a:pt x="2350509" y="54476"/>
                </a:lnTo>
                <a:lnTo>
                  <a:pt x="2312867" y="25393"/>
                </a:lnTo>
                <a:lnTo>
                  <a:pt x="2268437" y="6643"/>
                </a:lnTo>
                <a:lnTo>
                  <a:pt x="2218994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2288874" y="3576120"/>
            <a:ext cx="1570990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105"/>
              </a:spcBef>
            </a:pPr>
            <a:r>
              <a:rPr dirty="0" sz="2000" spc="-25" b="1">
                <a:latin typeface="Arial"/>
                <a:cs typeface="Arial"/>
              </a:rPr>
              <a:t>FEP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2000" b="1">
                <a:latin typeface="Arial"/>
                <a:cs typeface="Arial"/>
              </a:rPr>
              <a:t>Blue</a:t>
            </a:r>
            <a:r>
              <a:rPr dirty="0" sz="2000" spc="-35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Focus</a:t>
            </a:r>
            <a:r>
              <a:rPr dirty="0" baseline="25641" sz="1950" spc="-15" b="1">
                <a:latin typeface="Arial"/>
                <a:cs typeface="Arial"/>
              </a:rPr>
              <a:t>®</a:t>
            </a:r>
            <a:endParaRPr baseline="25641" sz="195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318594" y="3576120"/>
            <a:ext cx="1596390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05"/>
              </a:spcBef>
            </a:pPr>
            <a:r>
              <a:rPr dirty="0" sz="2000" spc="-25" b="1">
                <a:latin typeface="Arial"/>
                <a:cs typeface="Arial"/>
              </a:rPr>
              <a:t>FEP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2000" b="1">
                <a:latin typeface="Arial"/>
                <a:cs typeface="Arial"/>
              </a:rPr>
              <a:t>Blue</a:t>
            </a:r>
            <a:r>
              <a:rPr dirty="0" sz="2000" spc="-50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Basic</a:t>
            </a:r>
            <a:r>
              <a:rPr dirty="0" baseline="25462" sz="1800" spc="-15" b="1">
                <a:latin typeface="Arial"/>
                <a:cs typeface="Arial"/>
              </a:rPr>
              <a:t>TM</a:t>
            </a:r>
            <a:endParaRPr baseline="25462" sz="180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2579179" y="2477491"/>
            <a:ext cx="927100" cy="927100"/>
            <a:chOff x="2579179" y="2477491"/>
            <a:chExt cx="927100" cy="927100"/>
          </a:xfrm>
        </p:grpSpPr>
        <p:sp>
          <p:nvSpPr>
            <p:cNvPr id="13" name="object 13" descr=""/>
            <p:cNvSpPr/>
            <p:nvPr/>
          </p:nvSpPr>
          <p:spPr>
            <a:xfrm>
              <a:off x="2796677" y="2617960"/>
              <a:ext cx="492125" cy="646430"/>
            </a:xfrm>
            <a:custGeom>
              <a:avLst/>
              <a:gdLst/>
              <a:ahLst/>
              <a:cxnLst/>
              <a:rect l="l" t="t" r="r" b="b"/>
              <a:pathLst>
                <a:path w="492125" h="646429">
                  <a:moveTo>
                    <a:pt x="438467" y="0"/>
                  </a:moveTo>
                  <a:lnTo>
                    <a:pt x="53632" y="0"/>
                  </a:lnTo>
                  <a:lnTo>
                    <a:pt x="32757" y="4215"/>
                  </a:lnTo>
                  <a:lnTo>
                    <a:pt x="15709" y="15709"/>
                  </a:lnTo>
                  <a:lnTo>
                    <a:pt x="4215" y="32757"/>
                  </a:lnTo>
                  <a:lnTo>
                    <a:pt x="0" y="53632"/>
                  </a:lnTo>
                  <a:lnTo>
                    <a:pt x="0" y="592531"/>
                  </a:lnTo>
                  <a:lnTo>
                    <a:pt x="4215" y="613405"/>
                  </a:lnTo>
                  <a:lnTo>
                    <a:pt x="15709" y="630453"/>
                  </a:lnTo>
                  <a:lnTo>
                    <a:pt x="32757" y="641948"/>
                  </a:lnTo>
                  <a:lnTo>
                    <a:pt x="53632" y="646163"/>
                  </a:lnTo>
                  <a:lnTo>
                    <a:pt x="438467" y="646163"/>
                  </a:lnTo>
                  <a:lnTo>
                    <a:pt x="459341" y="641948"/>
                  </a:lnTo>
                  <a:lnTo>
                    <a:pt x="476389" y="630453"/>
                  </a:lnTo>
                  <a:lnTo>
                    <a:pt x="487884" y="613405"/>
                  </a:lnTo>
                  <a:lnTo>
                    <a:pt x="492099" y="592531"/>
                  </a:lnTo>
                  <a:lnTo>
                    <a:pt x="492099" y="53632"/>
                  </a:lnTo>
                  <a:lnTo>
                    <a:pt x="487884" y="32757"/>
                  </a:lnTo>
                  <a:lnTo>
                    <a:pt x="476389" y="15709"/>
                  </a:lnTo>
                  <a:lnTo>
                    <a:pt x="459341" y="4215"/>
                  </a:lnTo>
                  <a:lnTo>
                    <a:pt x="4384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9179" y="2477491"/>
              <a:ext cx="927095" cy="927099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618077" y="2482955"/>
            <a:ext cx="914400" cy="927100"/>
            <a:chOff x="5618077" y="2482955"/>
            <a:chExt cx="914400" cy="927100"/>
          </a:xfrm>
        </p:grpSpPr>
        <p:sp>
          <p:nvSpPr>
            <p:cNvPr id="16" name="object 16" descr=""/>
            <p:cNvSpPr/>
            <p:nvPr/>
          </p:nvSpPr>
          <p:spPr>
            <a:xfrm>
              <a:off x="5826205" y="2617960"/>
              <a:ext cx="492125" cy="646430"/>
            </a:xfrm>
            <a:custGeom>
              <a:avLst/>
              <a:gdLst/>
              <a:ahLst/>
              <a:cxnLst/>
              <a:rect l="l" t="t" r="r" b="b"/>
              <a:pathLst>
                <a:path w="492125" h="646429">
                  <a:moveTo>
                    <a:pt x="438467" y="0"/>
                  </a:moveTo>
                  <a:lnTo>
                    <a:pt x="53632" y="0"/>
                  </a:lnTo>
                  <a:lnTo>
                    <a:pt x="32757" y="4215"/>
                  </a:lnTo>
                  <a:lnTo>
                    <a:pt x="15709" y="15709"/>
                  </a:lnTo>
                  <a:lnTo>
                    <a:pt x="4215" y="32757"/>
                  </a:lnTo>
                  <a:lnTo>
                    <a:pt x="0" y="53632"/>
                  </a:lnTo>
                  <a:lnTo>
                    <a:pt x="0" y="592531"/>
                  </a:lnTo>
                  <a:lnTo>
                    <a:pt x="4215" y="613405"/>
                  </a:lnTo>
                  <a:lnTo>
                    <a:pt x="15709" y="630453"/>
                  </a:lnTo>
                  <a:lnTo>
                    <a:pt x="32757" y="641948"/>
                  </a:lnTo>
                  <a:lnTo>
                    <a:pt x="53632" y="646163"/>
                  </a:lnTo>
                  <a:lnTo>
                    <a:pt x="438467" y="646163"/>
                  </a:lnTo>
                  <a:lnTo>
                    <a:pt x="459341" y="641948"/>
                  </a:lnTo>
                  <a:lnTo>
                    <a:pt x="476389" y="630453"/>
                  </a:lnTo>
                  <a:lnTo>
                    <a:pt x="487884" y="613405"/>
                  </a:lnTo>
                  <a:lnTo>
                    <a:pt x="492099" y="592531"/>
                  </a:lnTo>
                  <a:lnTo>
                    <a:pt x="492099" y="53632"/>
                  </a:lnTo>
                  <a:lnTo>
                    <a:pt x="487884" y="32757"/>
                  </a:lnTo>
                  <a:lnTo>
                    <a:pt x="476389" y="15709"/>
                  </a:lnTo>
                  <a:lnTo>
                    <a:pt x="459341" y="4215"/>
                  </a:lnTo>
                  <a:lnTo>
                    <a:pt x="4384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18077" y="2482955"/>
              <a:ext cx="914395" cy="927096"/>
            </a:xfrm>
            <a:prstGeom prst="rect">
              <a:avLst/>
            </a:prstGeom>
          </p:spPr>
        </p:pic>
      </p:grpSp>
      <p:sp>
        <p:nvSpPr>
          <p:cNvPr id="18" name="object 18" descr=""/>
          <p:cNvSpPr txBox="1"/>
          <p:nvPr/>
        </p:nvSpPr>
        <p:spPr>
          <a:xfrm>
            <a:off x="8081288" y="3576120"/>
            <a:ext cx="2019935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05"/>
              </a:spcBef>
            </a:pPr>
            <a:r>
              <a:rPr dirty="0" sz="2000" spc="-25" b="1">
                <a:latin typeface="Arial"/>
                <a:cs typeface="Arial"/>
              </a:rPr>
              <a:t>FEP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2000" b="1">
                <a:latin typeface="Arial"/>
                <a:cs typeface="Arial"/>
              </a:rPr>
              <a:t>Blue</a:t>
            </a:r>
            <a:r>
              <a:rPr dirty="0" sz="2000" spc="-35" b="1">
                <a:latin typeface="Arial"/>
                <a:cs typeface="Arial"/>
              </a:rPr>
              <a:t> </a:t>
            </a:r>
            <a:r>
              <a:rPr dirty="0" sz="2000" spc="-10" b="1">
                <a:latin typeface="Arial"/>
                <a:cs typeface="Arial"/>
              </a:rPr>
              <a:t>Standard</a:t>
            </a:r>
            <a:r>
              <a:rPr dirty="0" baseline="25462" sz="1800" spc="-15" b="1">
                <a:latin typeface="Arial"/>
                <a:cs typeface="Arial"/>
              </a:rPr>
              <a:t>TM</a:t>
            </a:r>
            <a:endParaRPr baseline="25462" sz="1800">
              <a:latin typeface="Arial"/>
              <a:cs typeface="Arial"/>
            </a:endParaRPr>
          </a:p>
        </p:txBody>
      </p:sp>
      <p:pic>
        <p:nvPicPr>
          <p:cNvPr id="19" name="object 1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78392" y="2477491"/>
            <a:ext cx="927090" cy="914398"/>
          </a:xfrm>
          <a:prstGeom prst="rect">
            <a:avLst/>
          </a:prstGeom>
        </p:spPr>
      </p:pic>
      <p:sp>
        <p:nvSpPr>
          <p:cNvPr id="20" name="object 2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4460">
              <a:lnSpc>
                <a:spcPts val="1425"/>
              </a:lnSpc>
            </a:pPr>
            <a:fld id="{81D60167-4931-47E6-BA6A-407CBD079E47}" type="slidenum">
              <a:rPr dirty="0" spc="-50">
                <a:solidFill>
                  <a:srgbClr val="7E7E7E"/>
                </a:solidFill>
              </a:rPr>
              <a:t>2</a:t>
            </a:fld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1960880"/>
            </a:xfrm>
            <a:custGeom>
              <a:avLst/>
              <a:gdLst/>
              <a:ahLst/>
              <a:cxnLst/>
              <a:rect l="l" t="t" r="r" b="b"/>
              <a:pathLst>
                <a:path w="11966575" h="1960880">
                  <a:moveTo>
                    <a:pt x="0" y="1960638"/>
                  </a:moveTo>
                  <a:lnTo>
                    <a:pt x="11966371" y="1960638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70945" y="5967109"/>
              <a:ext cx="862317" cy="86231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523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Pharmacy</a:t>
            </a:r>
            <a:r>
              <a:rPr dirty="0" spc="-100"/>
              <a:t> </a:t>
            </a:r>
            <a:r>
              <a:rPr dirty="0"/>
              <a:t>programs</a:t>
            </a:r>
            <a:r>
              <a:rPr dirty="0" spc="-75"/>
              <a:t> </a:t>
            </a:r>
            <a:r>
              <a:rPr dirty="0"/>
              <a:t>for</a:t>
            </a:r>
            <a:r>
              <a:rPr dirty="0" spc="-85"/>
              <a:t> </a:t>
            </a:r>
            <a:r>
              <a:rPr dirty="0"/>
              <a:t>active</a:t>
            </a:r>
            <a:r>
              <a:rPr dirty="0" spc="-75"/>
              <a:t> </a:t>
            </a:r>
            <a:r>
              <a:rPr dirty="0" spc="-10"/>
              <a:t>employees</a:t>
            </a: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62540" y="3136442"/>
            <a:ext cx="466195" cy="466191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95481" y="3128154"/>
            <a:ext cx="466191" cy="466199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62540" y="3855084"/>
            <a:ext cx="466195" cy="466185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62540" y="4573702"/>
            <a:ext cx="466195" cy="466190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95481" y="4565421"/>
            <a:ext cx="466191" cy="466191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9263500" y="4861252"/>
            <a:ext cx="142494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i="1">
                <a:solidFill>
                  <a:srgbClr val="003357"/>
                </a:solidFill>
                <a:latin typeface="Arial"/>
                <a:cs typeface="Arial"/>
              </a:rPr>
              <a:t>*Available</a:t>
            </a:r>
            <a:r>
              <a:rPr dirty="0" sz="1000" spc="-10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003357"/>
                </a:solidFill>
                <a:latin typeface="Arial"/>
                <a:cs typeface="Arial"/>
              </a:rPr>
              <a:t>if</a:t>
            </a:r>
            <a:r>
              <a:rPr dirty="0" sz="1000" spc="-30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003357"/>
                </a:solidFill>
                <a:latin typeface="Arial"/>
                <a:cs typeface="Arial"/>
              </a:rPr>
              <a:t>you</a:t>
            </a:r>
            <a:r>
              <a:rPr dirty="0" sz="1000" spc="-45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003357"/>
                </a:solidFill>
                <a:latin typeface="Arial"/>
                <a:cs typeface="Arial"/>
              </a:rPr>
              <a:t>have</a:t>
            </a:r>
            <a:r>
              <a:rPr dirty="0" sz="1000" spc="-20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003357"/>
                </a:solidFill>
                <a:latin typeface="Arial"/>
                <a:cs typeface="Arial"/>
              </a:rPr>
              <a:t>Medicare</a:t>
            </a:r>
            <a:r>
              <a:rPr dirty="0" sz="1000" spc="-10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003357"/>
                </a:solidFill>
                <a:latin typeface="Arial"/>
                <a:cs typeface="Arial"/>
              </a:rPr>
              <a:t>Part</a:t>
            </a:r>
            <a:r>
              <a:rPr dirty="0" sz="1000" spc="-30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003357"/>
                </a:solidFill>
                <a:latin typeface="Arial"/>
                <a:cs typeface="Arial"/>
              </a:rPr>
              <a:t>B</a:t>
            </a:r>
            <a:r>
              <a:rPr dirty="0" sz="1000" spc="-35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003357"/>
                </a:solidFill>
                <a:latin typeface="Arial"/>
                <a:cs typeface="Arial"/>
              </a:rPr>
              <a:t>primary.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9184777" y="3002851"/>
            <a:ext cx="2414270" cy="1704975"/>
            <a:chOff x="9184777" y="3002851"/>
            <a:chExt cx="2414270" cy="1704975"/>
          </a:xfrm>
        </p:grpSpPr>
        <p:sp>
          <p:nvSpPr>
            <p:cNvPr id="14" name="object 14" descr=""/>
            <p:cNvSpPr/>
            <p:nvPr/>
          </p:nvSpPr>
          <p:spPr>
            <a:xfrm>
              <a:off x="9184777" y="3002851"/>
              <a:ext cx="2414270" cy="1704975"/>
            </a:xfrm>
            <a:custGeom>
              <a:avLst/>
              <a:gdLst/>
              <a:ahLst/>
              <a:cxnLst/>
              <a:rect l="l" t="t" r="r" b="b"/>
              <a:pathLst>
                <a:path w="2414270" h="1704975">
                  <a:moveTo>
                    <a:pt x="2228354" y="0"/>
                  </a:moveTo>
                  <a:lnTo>
                    <a:pt x="185750" y="0"/>
                  </a:lnTo>
                  <a:lnTo>
                    <a:pt x="136369" y="6634"/>
                  </a:lnTo>
                  <a:lnTo>
                    <a:pt x="91996" y="25359"/>
                  </a:lnTo>
                  <a:lnTo>
                    <a:pt x="54403" y="54403"/>
                  </a:lnTo>
                  <a:lnTo>
                    <a:pt x="25359" y="91996"/>
                  </a:lnTo>
                  <a:lnTo>
                    <a:pt x="6634" y="136369"/>
                  </a:lnTo>
                  <a:lnTo>
                    <a:pt x="0" y="185750"/>
                  </a:lnTo>
                  <a:lnTo>
                    <a:pt x="0" y="1518691"/>
                  </a:lnTo>
                  <a:lnTo>
                    <a:pt x="6634" y="1568072"/>
                  </a:lnTo>
                  <a:lnTo>
                    <a:pt x="25359" y="1612444"/>
                  </a:lnTo>
                  <a:lnTo>
                    <a:pt x="54403" y="1650037"/>
                  </a:lnTo>
                  <a:lnTo>
                    <a:pt x="91996" y="1679082"/>
                  </a:lnTo>
                  <a:lnTo>
                    <a:pt x="136369" y="1697806"/>
                  </a:lnTo>
                  <a:lnTo>
                    <a:pt x="185750" y="1704441"/>
                  </a:lnTo>
                  <a:lnTo>
                    <a:pt x="2228354" y="1704441"/>
                  </a:lnTo>
                  <a:lnTo>
                    <a:pt x="2277731" y="1697806"/>
                  </a:lnTo>
                  <a:lnTo>
                    <a:pt x="2322102" y="1679082"/>
                  </a:lnTo>
                  <a:lnTo>
                    <a:pt x="2359696" y="1650037"/>
                  </a:lnTo>
                  <a:lnTo>
                    <a:pt x="2388742" y="1612444"/>
                  </a:lnTo>
                  <a:lnTo>
                    <a:pt x="2407469" y="1568072"/>
                  </a:lnTo>
                  <a:lnTo>
                    <a:pt x="2414104" y="1518691"/>
                  </a:lnTo>
                  <a:lnTo>
                    <a:pt x="2414104" y="185750"/>
                  </a:lnTo>
                  <a:lnTo>
                    <a:pt x="2407469" y="136369"/>
                  </a:lnTo>
                  <a:lnTo>
                    <a:pt x="2388742" y="91996"/>
                  </a:lnTo>
                  <a:lnTo>
                    <a:pt x="2359696" y="54403"/>
                  </a:lnTo>
                  <a:lnTo>
                    <a:pt x="2322102" y="25359"/>
                  </a:lnTo>
                  <a:lnTo>
                    <a:pt x="2277731" y="6634"/>
                  </a:lnTo>
                  <a:lnTo>
                    <a:pt x="2228354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26029" y="4192244"/>
              <a:ext cx="313740" cy="313740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26023" y="3236249"/>
              <a:ext cx="307847" cy="307847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/>
          <p:nvPr/>
        </p:nvSpPr>
        <p:spPr>
          <a:xfrm>
            <a:off x="9834707" y="3266808"/>
            <a:ext cx="1626870" cy="11963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003366"/>
                </a:solidFill>
                <a:latin typeface="Arial"/>
                <a:cs typeface="Arial"/>
              </a:rPr>
              <a:t>FEP</a:t>
            </a:r>
            <a:r>
              <a:rPr dirty="0" sz="1400" spc="-30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003366"/>
                </a:solidFill>
                <a:latin typeface="Arial"/>
                <a:cs typeface="Arial"/>
              </a:rPr>
              <a:t>Blue</a:t>
            </a:r>
            <a:r>
              <a:rPr dirty="0" sz="1400" spc="-30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003366"/>
                </a:solidFill>
                <a:latin typeface="Arial"/>
                <a:cs typeface="Arial"/>
              </a:rPr>
              <a:t>Focus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224200"/>
              </a:lnSpc>
            </a:pPr>
            <a:r>
              <a:rPr dirty="0" sz="1400" b="1">
                <a:solidFill>
                  <a:srgbClr val="003366"/>
                </a:solidFill>
                <a:latin typeface="Arial"/>
                <a:cs typeface="Arial"/>
              </a:rPr>
              <a:t>FEP</a:t>
            </a:r>
            <a:r>
              <a:rPr dirty="0" sz="1400" spc="-30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003366"/>
                </a:solidFill>
                <a:latin typeface="Arial"/>
                <a:cs typeface="Arial"/>
              </a:rPr>
              <a:t>Blue</a:t>
            </a:r>
            <a:r>
              <a:rPr dirty="0" sz="1400" spc="-30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spc="-20" b="1">
                <a:solidFill>
                  <a:srgbClr val="003366"/>
                </a:solidFill>
                <a:latin typeface="Arial"/>
                <a:cs typeface="Arial"/>
              </a:rPr>
              <a:t>Basic </a:t>
            </a:r>
            <a:r>
              <a:rPr dirty="0" sz="1400" b="1">
                <a:solidFill>
                  <a:srgbClr val="003366"/>
                </a:solidFill>
                <a:latin typeface="Arial"/>
                <a:cs typeface="Arial"/>
              </a:rPr>
              <a:t>FEP</a:t>
            </a:r>
            <a:r>
              <a:rPr dirty="0" sz="1400" spc="-30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003366"/>
                </a:solidFill>
                <a:latin typeface="Arial"/>
                <a:cs typeface="Arial"/>
              </a:rPr>
              <a:t>Blue</a:t>
            </a:r>
            <a:r>
              <a:rPr dirty="0" sz="1400" spc="-30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003366"/>
                </a:solidFill>
                <a:latin typeface="Arial"/>
                <a:cs typeface="Arial"/>
              </a:rPr>
              <a:t>Standard</a:t>
            </a:r>
            <a:endParaRPr sz="1400">
              <a:latin typeface="Arial"/>
              <a:cs typeface="Arial"/>
            </a:endParaRPr>
          </a:p>
        </p:txBody>
      </p:sp>
      <p:graphicFrame>
        <p:nvGraphicFramePr>
          <p:cNvPr id="18" name="object 18" descr=""/>
          <p:cNvGraphicFramePr>
            <a:graphicFrameLocks noGrp="1"/>
          </p:cNvGraphicFramePr>
          <p:nvPr/>
        </p:nvGraphicFramePr>
        <p:xfrm>
          <a:off x="908050" y="3017494"/>
          <a:ext cx="7999730" cy="2140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6755"/>
                <a:gridCol w="1554480"/>
                <a:gridCol w="1554480"/>
                <a:gridCol w="1554479"/>
              </a:tblGrid>
              <a:tr h="711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50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Retail</a:t>
                      </a:r>
                      <a:r>
                        <a:rPr dirty="0" sz="1500" spc="-55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Pharmacy</a:t>
                      </a:r>
                      <a:r>
                        <a:rPr dirty="0" sz="1500" spc="-4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1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Program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1778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solidFill>
                      <a:srgbClr val="E6EB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solidFill>
                      <a:srgbClr val="E6EB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solidFill>
                      <a:srgbClr val="E6EB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solidFill>
                      <a:srgbClr val="E6EBF1"/>
                    </a:solidFill>
                  </a:tcPr>
                </a:tc>
              </a:tr>
              <a:tr h="706755">
                <a:tc>
                  <a:txBody>
                    <a:bodyPr/>
                    <a:lstStyle/>
                    <a:p>
                      <a:pPr marL="91440" marR="1399540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dirty="0" sz="150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FEP</a:t>
                      </a:r>
                      <a:r>
                        <a:rPr dirty="0" sz="1500" spc="-2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Mail</a:t>
                      </a:r>
                      <a:r>
                        <a:rPr dirty="0" sz="1500" spc="-3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1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Service </a:t>
                      </a:r>
                      <a:r>
                        <a:rPr dirty="0" sz="150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Pharmacy</a:t>
                      </a:r>
                      <a:r>
                        <a:rPr dirty="0" sz="1500" spc="-5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1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Program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120014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1028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2800" spc="-50">
                          <a:solidFill>
                            <a:srgbClr val="003366"/>
                          </a:solidFill>
                          <a:latin typeface="Arial"/>
                          <a:cs typeface="Arial"/>
                        </a:rPr>
                        <a:t>*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</a:tcPr>
                </a:tc>
              </a:tr>
              <a:tr h="721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50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FEP</a:t>
                      </a:r>
                      <a:r>
                        <a:rPr dirty="0" sz="1500" spc="-3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Specialty</a:t>
                      </a:r>
                      <a:r>
                        <a:rPr dirty="0" sz="1500" spc="-55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Pharmacy</a:t>
                      </a:r>
                      <a:r>
                        <a:rPr dirty="0" sz="1500" spc="-2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1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Program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2286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solidFill>
                      <a:srgbClr val="E6EB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solidFill>
                      <a:srgbClr val="E6EB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solidFill>
                      <a:srgbClr val="E6EB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solidFill>
                      <a:srgbClr val="E6EBF1"/>
                    </a:solidFill>
                  </a:tcPr>
                </a:tc>
              </a:tr>
            </a:tbl>
          </a:graphicData>
        </a:graphic>
      </p:graphicFrame>
      <p:pic>
        <p:nvPicPr>
          <p:cNvPr id="19" name="object 1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39875" y="3855084"/>
            <a:ext cx="377399" cy="466191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97042" y="3849170"/>
            <a:ext cx="377404" cy="466200"/>
          </a:xfrm>
          <a:prstGeom prst="rect">
            <a:avLst/>
          </a:prstGeom>
        </p:spPr>
      </p:pic>
      <p:sp>
        <p:nvSpPr>
          <p:cNvPr id="21" name="object 21" descr=""/>
          <p:cNvSpPr txBox="1"/>
          <p:nvPr/>
        </p:nvSpPr>
        <p:spPr>
          <a:xfrm>
            <a:off x="901700" y="2205442"/>
            <a:ext cx="7388859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Our</a:t>
            </a:r>
            <a:r>
              <a:rPr dirty="0" sz="18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traditional</a:t>
            </a:r>
            <a:r>
              <a:rPr dirty="0" sz="18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pharmacy</a:t>
            </a:r>
            <a:r>
              <a:rPr dirty="0" sz="18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program</a:t>
            </a:r>
            <a:r>
              <a:rPr dirty="0" sz="1800" spc="-1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is</a:t>
            </a:r>
            <a:r>
              <a:rPr dirty="0" sz="18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designed</a:t>
            </a:r>
            <a:r>
              <a:rPr dirty="0" sz="1800" spc="-1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to</a:t>
            </a:r>
            <a:r>
              <a:rPr dirty="0" sz="18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be</a:t>
            </a:r>
            <a:r>
              <a:rPr dirty="0" sz="1800" spc="-4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a</a:t>
            </a:r>
            <a:r>
              <a:rPr dirty="0" sz="18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convenient way</a:t>
            </a:r>
            <a:r>
              <a:rPr dirty="0" sz="1800" spc="-1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003366"/>
                </a:solidFill>
                <a:latin typeface="Arial"/>
                <a:cs typeface="Arial"/>
              </a:rPr>
              <a:t>for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members</a:t>
            </a:r>
            <a:r>
              <a:rPr dirty="0" sz="1800" spc="-1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to</a:t>
            </a:r>
            <a:r>
              <a:rPr dirty="0" sz="1800" spc="-4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get</a:t>
            </a:r>
            <a:r>
              <a:rPr dirty="0" sz="18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the</a:t>
            </a:r>
            <a:r>
              <a:rPr dirty="0" sz="18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prescriptions</a:t>
            </a:r>
            <a:r>
              <a:rPr dirty="0" sz="18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they</a:t>
            </a:r>
            <a:r>
              <a:rPr dirty="0" sz="18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3366"/>
                </a:solidFill>
                <a:latin typeface="Arial"/>
                <a:cs typeface="Arial"/>
              </a:rPr>
              <a:t>need.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901700" y="5443790"/>
            <a:ext cx="90290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For</a:t>
            </a:r>
            <a:r>
              <a:rPr dirty="0" sz="18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pharmacy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benefits</a:t>
            </a:r>
            <a:r>
              <a:rPr dirty="0" sz="18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for</a:t>
            </a:r>
            <a:r>
              <a:rPr dirty="0" sz="18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members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with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Medicare,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please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visit</a:t>
            </a:r>
            <a:r>
              <a:rPr dirty="0" sz="18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u="sng" sz="1800" spc="-10" b="1">
                <a:solidFill>
                  <a:srgbClr val="0099D7"/>
                </a:solidFill>
                <a:uFill>
                  <a:solidFill>
                    <a:srgbClr val="0099D7"/>
                  </a:solidFill>
                </a:uFill>
                <a:latin typeface="Arial"/>
                <a:cs typeface="Arial"/>
              </a:rPr>
              <a:t>fepblue.org/medicarerx</a:t>
            </a:r>
            <a:r>
              <a:rPr dirty="0" u="none" sz="1800" spc="-10">
                <a:solidFill>
                  <a:srgbClr val="003358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3" name="object 23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53962" y="3136442"/>
            <a:ext cx="466191" cy="466191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53962" y="4573702"/>
            <a:ext cx="466191" cy="466190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412368" y="3711301"/>
            <a:ext cx="313736" cy="313734"/>
          </a:xfrm>
          <a:prstGeom prst="rect">
            <a:avLst/>
          </a:prstGeom>
        </p:spPr>
      </p:pic>
      <p:sp>
        <p:nvSpPr>
          <p:cNvPr id="26" name="object 2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14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12192000" cy="6522084"/>
            </a:xfrm>
            <a:custGeom>
              <a:avLst/>
              <a:gdLst/>
              <a:ahLst/>
              <a:cxnLst/>
              <a:rect l="l" t="t" r="r" b="b"/>
              <a:pathLst>
                <a:path w="12192000" h="6522084">
                  <a:moveTo>
                    <a:pt x="0" y="6521856"/>
                  </a:moveTo>
                  <a:lnTo>
                    <a:pt x="12192000" y="6521856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521856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6521856"/>
              <a:ext cx="12192000" cy="336550"/>
            </a:xfrm>
            <a:custGeom>
              <a:avLst/>
              <a:gdLst/>
              <a:ahLst/>
              <a:cxnLst/>
              <a:rect l="l" t="t" r="r" b="b"/>
              <a:pathLst>
                <a:path w="12192000" h="336550">
                  <a:moveTo>
                    <a:pt x="12192000" y="0"/>
                  </a:moveTo>
                  <a:lnTo>
                    <a:pt x="0" y="0"/>
                  </a:lnTo>
                  <a:lnTo>
                    <a:pt x="0" y="336143"/>
                  </a:lnTo>
                  <a:lnTo>
                    <a:pt x="12192000" y="336143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3356533" y="5191707"/>
            <a:ext cx="12719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99D7"/>
                </a:solidFill>
                <a:latin typeface="Arial"/>
                <a:cs typeface="Arial"/>
              </a:rPr>
              <a:t>fepblue.org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602512" y="0"/>
            <a:ext cx="11588115" cy="6518275"/>
            <a:chOff x="602512" y="0"/>
            <a:chExt cx="11588115" cy="6518275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5921" y="5334886"/>
              <a:ext cx="373429" cy="13683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0628" y="5372919"/>
              <a:ext cx="125875" cy="98714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152359" y="5334889"/>
              <a:ext cx="175895" cy="133985"/>
            </a:xfrm>
            <a:custGeom>
              <a:avLst/>
              <a:gdLst/>
              <a:ahLst/>
              <a:cxnLst/>
              <a:rect l="l" t="t" r="r" b="b"/>
              <a:pathLst>
                <a:path w="175894" h="133985">
                  <a:moveTo>
                    <a:pt x="11277" y="0"/>
                  </a:moveTo>
                  <a:lnTo>
                    <a:pt x="0" y="0"/>
                  </a:lnTo>
                  <a:lnTo>
                    <a:pt x="0" y="133985"/>
                  </a:lnTo>
                  <a:lnTo>
                    <a:pt x="11277" y="133985"/>
                  </a:lnTo>
                  <a:lnTo>
                    <a:pt x="11277" y="0"/>
                  </a:lnTo>
                  <a:close/>
                </a:path>
                <a:path w="175894" h="133985">
                  <a:moveTo>
                    <a:pt x="175425" y="122618"/>
                  </a:moveTo>
                  <a:lnTo>
                    <a:pt x="104292" y="122618"/>
                  </a:lnTo>
                  <a:lnTo>
                    <a:pt x="104292" y="69570"/>
                  </a:lnTo>
                  <a:lnTo>
                    <a:pt x="169837" y="69570"/>
                  </a:lnTo>
                  <a:lnTo>
                    <a:pt x="169837" y="59461"/>
                  </a:lnTo>
                  <a:lnTo>
                    <a:pt x="104292" y="59461"/>
                  </a:lnTo>
                  <a:lnTo>
                    <a:pt x="104292" y="11468"/>
                  </a:lnTo>
                  <a:lnTo>
                    <a:pt x="172580" y="11468"/>
                  </a:lnTo>
                  <a:lnTo>
                    <a:pt x="172580" y="88"/>
                  </a:lnTo>
                  <a:lnTo>
                    <a:pt x="92100" y="88"/>
                  </a:lnTo>
                  <a:lnTo>
                    <a:pt x="92100" y="11468"/>
                  </a:lnTo>
                  <a:lnTo>
                    <a:pt x="92100" y="59461"/>
                  </a:lnTo>
                  <a:lnTo>
                    <a:pt x="92100" y="69570"/>
                  </a:lnTo>
                  <a:lnTo>
                    <a:pt x="92100" y="122618"/>
                  </a:lnTo>
                  <a:lnTo>
                    <a:pt x="92100" y="133985"/>
                  </a:lnTo>
                  <a:lnTo>
                    <a:pt x="175425" y="133985"/>
                  </a:lnTo>
                  <a:lnTo>
                    <a:pt x="175425" y="1226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1208" y="5373091"/>
              <a:ext cx="138064" cy="9594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3216" y="5372702"/>
              <a:ext cx="83494" cy="131821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617727" y="5334884"/>
              <a:ext cx="11430" cy="133985"/>
            </a:xfrm>
            <a:custGeom>
              <a:avLst/>
              <a:gdLst/>
              <a:ahLst/>
              <a:cxnLst/>
              <a:rect l="l" t="t" r="r" b="b"/>
              <a:pathLst>
                <a:path w="11430" h="133985">
                  <a:moveTo>
                    <a:pt x="11228" y="133982"/>
                  </a:moveTo>
                  <a:lnTo>
                    <a:pt x="0" y="133982"/>
                  </a:lnTo>
                  <a:lnTo>
                    <a:pt x="0" y="0"/>
                  </a:lnTo>
                  <a:lnTo>
                    <a:pt x="11228" y="0"/>
                  </a:lnTo>
                  <a:lnTo>
                    <a:pt x="11228" y="1339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9795" y="5372917"/>
              <a:ext cx="372425" cy="131605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97414" y="5334883"/>
              <a:ext cx="342540" cy="169923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63373" y="5372916"/>
              <a:ext cx="126137" cy="9871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13847" y="5373089"/>
              <a:ext cx="138239" cy="9594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2512" y="4811223"/>
              <a:ext cx="801847" cy="408085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26673" y="4810442"/>
              <a:ext cx="1246079" cy="412707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2771241" y="5438673"/>
              <a:ext cx="33655" cy="33020"/>
            </a:xfrm>
            <a:custGeom>
              <a:avLst/>
              <a:gdLst/>
              <a:ahLst/>
              <a:cxnLst/>
              <a:rect l="l" t="t" r="r" b="b"/>
              <a:pathLst>
                <a:path w="33655" h="33020">
                  <a:moveTo>
                    <a:pt x="25311" y="8750"/>
                  </a:moveTo>
                  <a:lnTo>
                    <a:pt x="23660" y="6985"/>
                  </a:lnTo>
                  <a:lnTo>
                    <a:pt x="22517" y="6985"/>
                  </a:lnTo>
                  <a:lnTo>
                    <a:pt x="22517" y="9525"/>
                  </a:lnTo>
                  <a:lnTo>
                    <a:pt x="22517" y="15621"/>
                  </a:lnTo>
                  <a:lnTo>
                    <a:pt x="18808" y="15189"/>
                  </a:lnTo>
                  <a:lnTo>
                    <a:pt x="12903" y="15189"/>
                  </a:lnTo>
                  <a:lnTo>
                    <a:pt x="12903" y="9144"/>
                  </a:lnTo>
                  <a:lnTo>
                    <a:pt x="20472" y="9144"/>
                  </a:lnTo>
                  <a:lnTo>
                    <a:pt x="22517" y="9525"/>
                  </a:lnTo>
                  <a:lnTo>
                    <a:pt x="22517" y="6985"/>
                  </a:lnTo>
                  <a:lnTo>
                    <a:pt x="10464" y="6985"/>
                  </a:lnTo>
                  <a:lnTo>
                    <a:pt x="10464" y="25730"/>
                  </a:lnTo>
                  <a:lnTo>
                    <a:pt x="12903" y="25730"/>
                  </a:lnTo>
                  <a:lnTo>
                    <a:pt x="12903" y="17437"/>
                  </a:lnTo>
                  <a:lnTo>
                    <a:pt x="16967" y="17437"/>
                  </a:lnTo>
                  <a:lnTo>
                    <a:pt x="22352" y="25730"/>
                  </a:lnTo>
                  <a:lnTo>
                    <a:pt x="25095" y="25730"/>
                  </a:lnTo>
                  <a:lnTo>
                    <a:pt x="19418" y="17437"/>
                  </a:lnTo>
                  <a:lnTo>
                    <a:pt x="22733" y="17132"/>
                  </a:lnTo>
                  <a:lnTo>
                    <a:pt x="25311" y="15748"/>
                  </a:lnTo>
                  <a:lnTo>
                    <a:pt x="25311" y="15621"/>
                  </a:lnTo>
                  <a:lnTo>
                    <a:pt x="25311" y="9144"/>
                  </a:lnTo>
                  <a:lnTo>
                    <a:pt x="25311" y="8750"/>
                  </a:lnTo>
                  <a:close/>
                </a:path>
                <a:path w="33655" h="33020">
                  <a:moveTo>
                    <a:pt x="33286" y="25539"/>
                  </a:moveTo>
                  <a:lnTo>
                    <a:pt x="33261" y="7353"/>
                  </a:lnTo>
                  <a:lnTo>
                    <a:pt x="30911" y="5029"/>
                  </a:lnTo>
                  <a:lnTo>
                    <a:pt x="30911" y="23799"/>
                  </a:lnTo>
                  <a:lnTo>
                    <a:pt x="25069" y="30010"/>
                  </a:lnTo>
                  <a:lnTo>
                    <a:pt x="17602" y="30264"/>
                  </a:lnTo>
                  <a:lnTo>
                    <a:pt x="8953" y="30264"/>
                  </a:lnTo>
                  <a:lnTo>
                    <a:pt x="2705" y="24130"/>
                  </a:lnTo>
                  <a:lnTo>
                    <a:pt x="2755" y="8763"/>
                  </a:lnTo>
                  <a:lnTo>
                    <a:pt x="8953" y="2590"/>
                  </a:lnTo>
                  <a:lnTo>
                    <a:pt x="24345" y="2590"/>
                  </a:lnTo>
                  <a:lnTo>
                    <a:pt x="30619" y="8763"/>
                  </a:lnTo>
                  <a:lnTo>
                    <a:pt x="30645" y="16395"/>
                  </a:lnTo>
                  <a:lnTo>
                    <a:pt x="30911" y="23799"/>
                  </a:lnTo>
                  <a:lnTo>
                    <a:pt x="30911" y="5029"/>
                  </a:lnTo>
                  <a:lnTo>
                    <a:pt x="28448" y="2590"/>
                  </a:lnTo>
                  <a:lnTo>
                    <a:pt x="25819" y="0"/>
                  </a:lnTo>
                  <a:lnTo>
                    <a:pt x="7518" y="0"/>
                  </a:lnTo>
                  <a:lnTo>
                    <a:pt x="50" y="7353"/>
                  </a:lnTo>
                  <a:lnTo>
                    <a:pt x="0" y="25539"/>
                  </a:lnTo>
                  <a:lnTo>
                    <a:pt x="7429" y="32931"/>
                  </a:lnTo>
                  <a:lnTo>
                    <a:pt x="25857" y="32931"/>
                  </a:lnTo>
                  <a:lnTo>
                    <a:pt x="28562" y="30264"/>
                  </a:lnTo>
                  <a:lnTo>
                    <a:pt x="33286" y="255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64137" y="0"/>
              <a:ext cx="7026474" cy="6518108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573086" y="981740"/>
            <a:ext cx="3643629" cy="2169160"/>
          </a:xfrm>
          <a:prstGeom prst="rect"/>
        </p:spPr>
        <p:txBody>
          <a:bodyPr wrap="square" lIns="0" tIns="79375" rIns="0" bIns="0" rtlCol="0" vert="horz">
            <a:spAutoFit/>
          </a:bodyPr>
          <a:lstStyle/>
          <a:p>
            <a:pPr marL="12700" marR="5080">
              <a:lnSpc>
                <a:spcPts val="4100"/>
              </a:lnSpc>
              <a:spcBef>
                <a:spcPts val="625"/>
              </a:spcBef>
            </a:pPr>
            <a:r>
              <a:rPr dirty="0" sz="3800"/>
              <a:t>Get</a:t>
            </a:r>
            <a:r>
              <a:rPr dirty="0" sz="3800" spc="-30"/>
              <a:t> </a:t>
            </a:r>
            <a:r>
              <a:rPr dirty="0" sz="3800"/>
              <a:t>to</a:t>
            </a:r>
            <a:r>
              <a:rPr dirty="0" sz="3800" spc="-25"/>
              <a:t> </a:t>
            </a:r>
            <a:r>
              <a:rPr dirty="0" sz="3800"/>
              <a:t>know</a:t>
            </a:r>
            <a:r>
              <a:rPr dirty="0" sz="3800" spc="-20"/>
              <a:t> </a:t>
            </a:r>
            <a:r>
              <a:rPr dirty="0" sz="3800" spc="-25"/>
              <a:t>the </a:t>
            </a:r>
            <a:r>
              <a:rPr dirty="0" sz="3800"/>
              <a:t>FEP</a:t>
            </a:r>
            <a:r>
              <a:rPr dirty="0" sz="3800" spc="-160"/>
              <a:t> </a:t>
            </a:r>
            <a:r>
              <a:rPr dirty="0" sz="3800" spc="-10"/>
              <a:t>Medicare Prescription </a:t>
            </a:r>
            <a:r>
              <a:rPr dirty="0" sz="3800"/>
              <a:t>Drug</a:t>
            </a:r>
            <a:r>
              <a:rPr dirty="0" sz="3800" spc="-70"/>
              <a:t> </a:t>
            </a:r>
            <a:r>
              <a:rPr dirty="0" sz="3800" spc="-10"/>
              <a:t>Program</a:t>
            </a:r>
            <a:endParaRPr sz="3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6858000"/>
            </a:xfrm>
            <a:custGeom>
              <a:avLst/>
              <a:gdLst/>
              <a:ahLst/>
              <a:cxnLst/>
              <a:rect l="l" t="t" r="r" b="b"/>
              <a:pathLst>
                <a:path w="11966575" h="6858000">
                  <a:moveTo>
                    <a:pt x="0" y="6858000"/>
                  </a:moveTo>
                  <a:lnTo>
                    <a:pt x="11966371" y="6858000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295685" y="6242926"/>
              <a:ext cx="617220" cy="318135"/>
            </a:xfrm>
            <a:custGeom>
              <a:avLst/>
              <a:gdLst/>
              <a:ahLst/>
              <a:cxnLst/>
              <a:rect l="l" t="t" r="r" b="b"/>
              <a:pathLst>
                <a:path w="617220" h="318134">
                  <a:moveTo>
                    <a:pt x="308305" y="291706"/>
                  </a:moveTo>
                  <a:lnTo>
                    <a:pt x="306717" y="289712"/>
                  </a:lnTo>
                  <a:lnTo>
                    <a:pt x="305523" y="289712"/>
                  </a:lnTo>
                  <a:lnTo>
                    <a:pt x="305523" y="292493"/>
                  </a:lnTo>
                  <a:lnTo>
                    <a:pt x="305523" y="298856"/>
                  </a:lnTo>
                  <a:lnTo>
                    <a:pt x="301561" y="298462"/>
                  </a:lnTo>
                  <a:lnTo>
                    <a:pt x="295198" y="298462"/>
                  </a:lnTo>
                  <a:lnTo>
                    <a:pt x="295198" y="292100"/>
                  </a:lnTo>
                  <a:lnTo>
                    <a:pt x="303149" y="292100"/>
                  </a:lnTo>
                  <a:lnTo>
                    <a:pt x="305523" y="292493"/>
                  </a:lnTo>
                  <a:lnTo>
                    <a:pt x="305523" y="289712"/>
                  </a:lnTo>
                  <a:lnTo>
                    <a:pt x="292417" y="289712"/>
                  </a:lnTo>
                  <a:lnTo>
                    <a:pt x="292417" y="309981"/>
                  </a:lnTo>
                  <a:lnTo>
                    <a:pt x="294805" y="309981"/>
                  </a:lnTo>
                  <a:lnTo>
                    <a:pt x="294805" y="301244"/>
                  </a:lnTo>
                  <a:lnTo>
                    <a:pt x="299173" y="301244"/>
                  </a:lnTo>
                  <a:lnTo>
                    <a:pt x="304736" y="309981"/>
                  </a:lnTo>
                  <a:lnTo>
                    <a:pt x="307517" y="309981"/>
                  </a:lnTo>
                  <a:lnTo>
                    <a:pt x="301561" y="301244"/>
                  </a:lnTo>
                  <a:lnTo>
                    <a:pt x="305523" y="300443"/>
                  </a:lnTo>
                  <a:lnTo>
                    <a:pt x="308305" y="298856"/>
                  </a:lnTo>
                  <a:lnTo>
                    <a:pt x="308305" y="292100"/>
                  </a:lnTo>
                  <a:lnTo>
                    <a:pt x="308305" y="291706"/>
                  </a:lnTo>
                  <a:close/>
                </a:path>
                <a:path w="617220" h="318134">
                  <a:moveTo>
                    <a:pt x="317042" y="290118"/>
                  </a:moveTo>
                  <a:lnTo>
                    <a:pt x="314261" y="287337"/>
                  </a:lnTo>
                  <a:lnTo>
                    <a:pt x="314261" y="308394"/>
                  </a:lnTo>
                  <a:lnTo>
                    <a:pt x="307911" y="314756"/>
                  </a:lnTo>
                  <a:lnTo>
                    <a:pt x="290423" y="314756"/>
                  </a:lnTo>
                  <a:lnTo>
                    <a:pt x="284467" y="308394"/>
                  </a:lnTo>
                  <a:lnTo>
                    <a:pt x="284467" y="291312"/>
                  </a:lnTo>
                  <a:lnTo>
                    <a:pt x="290830" y="285343"/>
                  </a:lnTo>
                  <a:lnTo>
                    <a:pt x="307911" y="285343"/>
                  </a:lnTo>
                  <a:lnTo>
                    <a:pt x="313867" y="291706"/>
                  </a:lnTo>
                  <a:lnTo>
                    <a:pt x="313867" y="300050"/>
                  </a:lnTo>
                  <a:lnTo>
                    <a:pt x="314261" y="308394"/>
                  </a:lnTo>
                  <a:lnTo>
                    <a:pt x="314261" y="287337"/>
                  </a:lnTo>
                  <a:lnTo>
                    <a:pt x="312280" y="285343"/>
                  </a:lnTo>
                  <a:lnTo>
                    <a:pt x="309105" y="282168"/>
                  </a:lnTo>
                  <a:lnTo>
                    <a:pt x="289242" y="282168"/>
                  </a:lnTo>
                  <a:lnTo>
                    <a:pt x="281292" y="290118"/>
                  </a:lnTo>
                  <a:lnTo>
                    <a:pt x="281292" y="309587"/>
                  </a:lnTo>
                  <a:lnTo>
                    <a:pt x="289242" y="317538"/>
                  </a:lnTo>
                  <a:lnTo>
                    <a:pt x="308711" y="317538"/>
                  </a:lnTo>
                  <a:lnTo>
                    <a:pt x="311492" y="314756"/>
                  </a:lnTo>
                  <a:lnTo>
                    <a:pt x="316649" y="309587"/>
                  </a:lnTo>
                  <a:lnTo>
                    <a:pt x="316649" y="299656"/>
                  </a:lnTo>
                  <a:lnTo>
                    <a:pt x="317042" y="290118"/>
                  </a:lnTo>
                  <a:close/>
                </a:path>
                <a:path w="617220" h="318134">
                  <a:moveTo>
                    <a:pt x="317055" y="88226"/>
                  </a:moveTo>
                  <a:lnTo>
                    <a:pt x="228854" y="88226"/>
                  </a:lnTo>
                  <a:lnTo>
                    <a:pt x="228854" y="584"/>
                  </a:lnTo>
                  <a:lnTo>
                    <a:pt x="88201" y="584"/>
                  </a:lnTo>
                  <a:lnTo>
                    <a:pt x="88201" y="88226"/>
                  </a:lnTo>
                  <a:lnTo>
                    <a:pt x="0" y="88226"/>
                  </a:lnTo>
                  <a:lnTo>
                    <a:pt x="0" y="229222"/>
                  </a:lnTo>
                  <a:lnTo>
                    <a:pt x="88201" y="229222"/>
                  </a:lnTo>
                  <a:lnTo>
                    <a:pt x="88201" y="318135"/>
                  </a:lnTo>
                  <a:lnTo>
                    <a:pt x="228854" y="318135"/>
                  </a:lnTo>
                  <a:lnTo>
                    <a:pt x="228854" y="229222"/>
                  </a:lnTo>
                  <a:lnTo>
                    <a:pt x="317055" y="229222"/>
                  </a:lnTo>
                  <a:lnTo>
                    <a:pt x="317055" y="88226"/>
                  </a:lnTo>
                  <a:close/>
                </a:path>
                <a:path w="617220" h="318134">
                  <a:moveTo>
                    <a:pt x="608660" y="292100"/>
                  </a:moveTo>
                  <a:lnTo>
                    <a:pt x="607072" y="290118"/>
                  </a:lnTo>
                  <a:lnTo>
                    <a:pt x="605891" y="290118"/>
                  </a:lnTo>
                  <a:lnTo>
                    <a:pt x="605891" y="292900"/>
                  </a:lnTo>
                  <a:lnTo>
                    <a:pt x="605891" y="299250"/>
                  </a:lnTo>
                  <a:lnTo>
                    <a:pt x="601916" y="298856"/>
                  </a:lnTo>
                  <a:lnTo>
                    <a:pt x="595553" y="298856"/>
                  </a:lnTo>
                  <a:lnTo>
                    <a:pt x="595553" y="292493"/>
                  </a:lnTo>
                  <a:lnTo>
                    <a:pt x="603504" y="292493"/>
                  </a:lnTo>
                  <a:lnTo>
                    <a:pt x="605891" y="292900"/>
                  </a:lnTo>
                  <a:lnTo>
                    <a:pt x="605891" y="290118"/>
                  </a:lnTo>
                  <a:lnTo>
                    <a:pt x="593572" y="290118"/>
                  </a:lnTo>
                  <a:lnTo>
                    <a:pt x="593572" y="309981"/>
                  </a:lnTo>
                  <a:lnTo>
                    <a:pt x="595947" y="309981"/>
                  </a:lnTo>
                  <a:lnTo>
                    <a:pt x="595947" y="301244"/>
                  </a:lnTo>
                  <a:lnTo>
                    <a:pt x="600329" y="301244"/>
                  </a:lnTo>
                  <a:lnTo>
                    <a:pt x="605891" y="309981"/>
                  </a:lnTo>
                  <a:lnTo>
                    <a:pt x="608660" y="309981"/>
                  </a:lnTo>
                  <a:lnTo>
                    <a:pt x="602703" y="301244"/>
                  </a:lnTo>
                  <a:lnTo>
                    <a:pt x="605891" y="300850"/>
                  </a:lnTo>
                  <a:lnTo>
                    <a:pt x="608660" y="299250"/>
                  </a:lnTo>
                  <a:lnTo>
                    <a:pt x="608660" y="292493"/>
                  </a:lnTo>
                  <a:lnTo>
                    <a:pt x="608660" y="292100"/>
                  </a:lnTo>
                  <a:close/>
                </a:path>
                <a:path w="617220" h="318134">
                  <a:moveTo>
                    <a:pt x="617004" y="290512"/>
                  </a:moveTo>
                  <a:lnTo>
                    <a:pt x="614222" y="287870"/>
                  </a:lnTo>
                  <a:lnTo>
                    <a:pt x="614222" y="308394"/>
                  </a:lnTo>
                  <a:lnTo>
                    <a:pt x="608266" y="314756"/>
                  </a:lnTo>
                  <a:lnTo>
                    <a:pt x="591185" y="314756"/>
                  </a:lnTo>
                  <a:lnTo>
                    <a:pt x="584822" y="308787"/>
                  </a:lnTo>
                  <a:lnTo>
                    <a:pt x="584822" y="291706"/>
                  </a:lnTo>
                  <a:lnTo>
                    <a:pt x="590791" y="285737"/>
                  </a:lnTo>
                  <a:lnTo>
                    <a:pt x="607872" y="285737"/>
                  </a:lnTo>
                  <a:lnTo>
                    <a:pt x="613829" y="291706"/>
                  </a:lnTo>
                  <a:lnTo>
                    <a:pt x="613829" y="300050"/>
                  </a:lnTo>
                  <a:lnTo>
                    <a:pt x="614222" y="308394"/>
                  </a:lnTo>
                  <a:lnTo>
                    <a:pt x="614222" y="287870"/>
                  </a:lnTo>
                  <a:lnTo>
                    <a:pt x="611987" y="285737"/>
                  </a:lnTo>
                  <a:lnTo>
                    <a:pt x="609066" y="282956"/>
                  </a:lnTo>
                  <a:lnTo>
                    <a:pt x="589991" y="282956"/>
                  </a:lnTo>
                  <a:lnTo>
                    <a:pt x="582041" y="290512"/>
                  </a:lnTo>
                  <a:lnTo>
                    <a:pt x="582041" y="309587"/>
                  </a:lnTo>
                  <a:lnTo>
                    <a:pt x="589991" y="317538"/>
                  </a:lnTo>
                  <a:lnTo>
                    <a:pt x="609066" y="317538"/>
                  </a:lnTo>
                  <a:lnTo>
                    <a:pt x="611708" y="314756"/>
                  </a:lnTo>
                  <a:lnTo>
                    <a:pt x="616610" y="309587"/>
                  </a:lnTo>
                  <a:lnTo>
                    <a:pt x="616610" y="300050"/>
                  </a:lnTo>
                  <a:lnTo>
                    <a:pt x="617004" y="290512"/>
                  </a:lnTo>
                  <a:close/>
                </a:path>
                <a:path w="617220" h="318134">
                  <a:moveTo>
                    <a:pt x="617016" y="81622"/>
                  </a:moveTo>
                  <a:lnTo>
                    <a:pt x="611403" y="37553"/>
                  </a:lnTo>
                  <a:lnTo>
                    <a:pt x="598335" y="0"/>
                  </a:lnTo>
                  <a:lnTo>
                    <a:pt x="572858" y="11315"/>
                  </a:lnTo>
                  <a:lnTo>
                    <a:pt x="546785" y="19570"/>
                  </a:lnTo>
                  <a:lnTo>
                    <a:pt x="519671" y="24701"/>
                  </a:lnTo>
                  <a:lnTo>
                    <a:pt x="491070" y="26631"/>
                  </a:lnTo>
                  <a:lnTo>
                    <a:pt x="462292" y="24866"/>
                  </a:lnTo>
                  <a:lnTo>
                    <a:pt x="435140" y="19723"/>
                  </a:lnTo>
                  <a:lnTo>
                    <a:pt x="409041" y="11366"/>
                  </a:lnTo>
                  <a:lnTo>
                    <a:pt x="383400" y="0"/>
                  </a:lnTo>
                  <a:lnTo>
                    <a:pt x="370268" y="37376"/>
                  </a:lnTo>
                  <a:lnTo>
                    <a:pt x="364528" y="81470"/>
                  </a:lnTo>
                  <a:lnTo>
                    <a:pt x="366522" y="128536"/>
                  </a:lnTo>
                  <a:lnTo>
                    <a:pt x="376643" y="174866"/>
                  </a:lnTo>
                  <a:lnTo>
                    <a:pt x="394017" y="216662"/>
                  </a:lnTo>
                  <a:lnTo>
                    <a:pt x="418465" y="255295"/>
                  </a:lnTo>
                  <a:lnTo>
                    <a:pt x="450507" y="289369"/>
                  </a:lnTo>
                  <a:lnTo>
                    <a:pt x="490664" y="317538"/>
                  </a:lnTo>
                  <a:lnTo>
                    <a:pt x="530999" y="289433"/>
                  </a:lnTo>
                  <a:lnTo>
                    <a:pt x="563029" y="255435"/>
                  </a:lnTo>
                  <a:lnTo>
                    <a:pt x="587375" y="216827"/>
                  </a:lnTo>
                  <a:lnTo>
                    <a:pt x="604697" y="174866"/>
                  </a:lnTo>
                  <a:lnTo>
                    <a:pt x="614870" y="128600"/>
                  </a:lnTo>
                  <a:lnTo>
                    <a:pt x="617016" y="81622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62494" y="2194053"/>
            <a:ext cx="9553575" cy="4679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900">
                <a:solidFill>
                  <a:srgbClr val="0099D7"/>
                </a:solidFill>
              </a:rPr>
              <a:t>What</a:t>
            </a:r>
            <a:r>
              <a:rPr dirty="0" sz="2900" spc="-55">
                <a:solidFill>
                  <a:srgbClr val="0099D7"/>
                </a:solidFill>
              </a:rPr>
              <a:t> </a:t>
            </a:r>
            <a:r>
              <a:rPr dirty="0" sz="2900">
                <a:solidFill>
                  <a:srgbClr val="0099D7"/>
                </a:solidFill>
              </a:rPr>
              <a:t>is</a:t>
            </a:r>
            <a:r>
              <a:rPr dirty="0" sz="2900" spc="-40">
                <a:solidFill>
                  <a:srgbClr val="0099D7"/>
                </a:solidFill>
              </a:rPr>
              <a:t> </a:t>
            </a:r>
            <a:r>
              <a:rPr dirty="0" sz="2900">
                <a:solidFill>
                  <a:srgbClr val="0099D7"/>
                </a:solidFill>
              </a:rPr>
              <a:t>the</a:t>
            </a:r>
            <a:r>
              <a:rPr dirty="0" sz="2900" spc="-55">
                <a:solidFill>
                  <a:srgbClr val="0099D7"/>
                </a:solidFill>
              </a:rPr>
              <a:t> </a:t>
            </a:r>
            <a:r>
              <a:rPr dirty="0" sz="2900">
                <a:solidFill>
                  <a:srgbClr val="0099D7"/>
                </a:solidFill>
              </a:rPr>
              <a:t>FEP</a:t>
            </a:r>
            <a:r>
              <a:rPr dirty="0" sz="2900" spc="-90">
                <a:solidFill>
                  <a:srgbClr val="0099D7"/>
                </a:solidFill>
              </a:rPr>
              <a:t> </a:t>
            </a:r>
            <a:r>
              <a:rPr dirty="0" sz="2900">
                <a:solidFill>
                  <a:srgbClr val="0099D7"/>
                </a:solidFill>
              </a:rPr>
              <a:t>Medicare</a:t>
            </a:r>
            <a:r>
              <a:rPr dirty="0" sz="2900" spc="-75">
                <a:solidFill>
                  <a:srgbClr val="0099D7"/>
                </a:solidFill>
              </a:rPr>
              <a:t> </a:t>
            </a:r>
            <a:r>
              <a:rPr dirty="0" sz="2900">
                <a:solidFill>
                  <a:srgbClr val="0099D7"/>
                </a:solidFill>
              </a:rPr>
              <a:t>Prescription</a:t>
            </a:r>
            <a:r>
              <a:rPr dirty="0" sz="2900" spc="-70">
                <a:solidFill>
                  <a:srgbClr val="0099D7"/>
                </a:solidFill>
              </a:rPr>
              <a:t> </a:t>
            </a:r>
            <a:r>
              <a:rPr dirty="0" sz="2900">
                <a:solidFill>
                  <a:srgbClr val="0099D7"/>
                </a:solidFill>
              </a:rPr>
              <a:t>Drug</a:t>
            </a:r>
            <a:r>
              <a:rPr dirty="0" sz="2900" spc="-45">
                <a:solidFill>
                  <a:srgbClr val="0099D7"/>
                </a:solidFill>
              </a:rPr>
              <a:t> </a:t>
            </a:r>
            <a:r>
              <a:rPr dirty="0" sz="2900" spc="-10">
                <a:solidFill>
                  <a:srgbClr val="0099D7"/>
                </a:solidFill>
              </a:rPr>
              <a:t>Program?</a:t>
            </a:r>
            <a:endParaRPr sz="2900"/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22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1162494" y="2637537"/>
            <a:ext cx="9068435" cy="20072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FEP</a:t>
            </a:r>
            <a:r>
              <a:rPr dirty="0" sz="26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Medicare</a:t>
            </a:r>
            <a:r>
              <a:rPr dirty="0" sz="26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Prescription</a:t>
            </a:r>
            <a:r>
              <a:rPr dirty="0" sz="26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Drug</a:t>
            </a:r>
            <a:r>
              <a:rPr dirty="0" sz="2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Program,</a:t>
            </a:r>
            <a:r>
              <a:rPr dirty="0" sz="26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26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Arial"/>
                <a:cs typeface="Arial"/>
              </a:rPr>
              <a:t>MPDP,</a:t>
            </a:r>
            <a:endParaRPr sz="2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26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prescription</a:t>
            </a:r>
            <a:r>
              <a:rPr dirty="0" sz="2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drug</a:t>
            </a:r>
            <a:r>
              <a:rPr dirty="0" sz="2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benefit</a:t>
            </a:r>
            <a:r>
              <a:rPr dirty="0" sz="26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exclusively</a:t>
            </a:r>
            <a:r>
              <a:rPr dirty="0" sz="26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26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Blue</a:t>
            </a:r>
            <a:r>
              <a:rPr dirty="0" sz="26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Cross</a:t>
            </a:r>
            <a:r>
              <a:rPr dirty="0" sz="2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2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Blue</a:t>
            </a:r>
            <a:r>
              <a:rPr dirty="0" sz="26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Shield</a:t>
            </a:r>
            <a:r>
              <a:rPr dirty="0" sz="26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Federal</a:t>
            </a:r>
            <a:r>
              <a:rPr dirty="0" sz="2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Employee</a:t>
            </a:r>
            <a:r>
              <a:rPr dirty="0" sz="2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Program</a:t>
            </a:r>
            <a:r>
              <a:rPr dirty="0" sz="26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(FEP)</a:t>
            </a:r>
            <a:r>
              <a:rPr dirty="0" sz="2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members</a:t>
            </a:r>
            <a:r>
              <a:rPr dirty="0" sz="26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Medicare.</a:t>
            </a:r>
            <a:r>
              <a:rPr dirty="0" sz="26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It’s</a:t>
            </a:r>
            <a:r>
              <a:rPr dirty="0" sz="2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part</a:t>
            </a:r>
            <a:r>
              <a:rPr dirty="0" sz="26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6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dirty="0" sz="2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Blue</a:t>
            </a:r>
            <a:r>
              <a:rPr dirty="0" sz="26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Cross</a:t>
            </a:r>
            <a:r>
              <a:rPr dirty="0" sz="26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6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Blue</a:t>
            </a:r>
            <a:r>
              <a:rPr dirty="0" sz="26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Shield</a:t>
            </a:r>
            <a:r>
              <a:rPr dirty="0" sz="26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Arial"/>
                <a:cs typeface="Arial"/>
              </a:rPr>
              <a:t>Service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Benefit</a:t>
            </a:r>
            <a:r>
              <a:rPr dirty="0" sz="26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r>
              <a:rPr dirty="0" sz="26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Arial"/>
                <a:cs typeface="Arial"/>
              </a:rPr>
              <a:t>coverage.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1960880"/>
            </a:xfrm>
            <a:custGeom>
              <a:avLst/>
              <a:gdLst/>
              <a:ahLst/>
              <a:cxnLst/>
              <a:rect l="l" t="t" r="r" b="b"/>
              <a:pathLst>
                <a:path w="11966575" h="1960880">
                  <a:moveTo>
                    <a:pt x="0" y="1960638"/>
                  </a:moveTo>
                  <a:lnTo>
                    <a:pt x="11966371" y="1960638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877737" y="6525881"/>
              <a:ext cx="35560" cy="34925"/>
            </a:xfrm>
            <a:custGeom>
              <a:avLst/>
              <a:gdLst/>
              <a:ahLst/>
              <a:cxnLst/>
              <a:rect l="l" t="t" r="r" b="b"/>
              <a:pathLst>
                <a:path w="35559" h="34925">
                  <a:moveTo>
                    <a:pt x="27016" y="34575"/>
                  </a:moveTo>
                  <a:lnTo>
                    <a:pt x="7946" y="34575"/>
                  </a:lnTo>
                  <a:lnTo>
                    <a:pt x="0" y="26627"/>
                  </a:lnTo>
                  <a:lnTo>
                    <a:pt x="0" y="7550"/>
                  </a:lnTo>
                  <a:lnTo>
                    <a:pt x="7946" y="0"/>
                  </a:lnTo>
                  <a:lnTo>
                    <a:pt x="27016" y="0"/>
                  </a:lnTo>
                  <a:lnTo>
                    <a:pt x="29944" y="2781"/>
                  </a:lnTo>
                  <a:lnTo>
                    <a:pt x="8740" y="2781"/>
                  </a:lnTo>
                  <a:lnTo>
                    <a:pt x="2781" y="8743"/>
                  </a:lnTo>
                  <a:lnTo>
                    <a:pt x="2781" y="25832"/>
                  </a:lnTo>
                  <a:lnTo>
                    <a:pt x="9137" y="31793"/>
                  </a:lnTo>
                  <a:lnTo>
                    <a:pt x="29658" y="31793"/>
                  </a:lnTo>
                  <a:lnTo>
                    <a:pt x="27016" y="34575"/>
                  </a:lnTo>
                  <a:close/>
                </a:path>
                <a:path w="35559" h="34925">
                  <a:moveTo>
                    <a:pt x="29658" y="31793"/>
                  </a:moveTo>
                  <a:lnTo>
                    <a:pt x="26222" y="31793"/>
                  </a:lnTo>
                  <a:lnTo>
                    <a:pt x="32181" y="25434"/>
                  </a:lnTo>
                  <a:lnTo>
                    <a:pt x="31784" y="17089"/>
                  </a:lnTo>
                  <a:lnTo>
                    <a:pt x="31784" y="8743"/>
                  </a:lnTo>
                  <a:lnTo>
                    <a:pt x="25824" y="2781"/>
                  </a:lnTo>
                  <a:lnTo>
                    <a:pt x="29944" y="2781"/>
                  </a:lnTo>
                  <a:lnTo>
                    <a:pt x="34962" y="7550"/>
                  </a:lnTo>
                  <a:lnTo>
                    <a:pt x="34565" y="17089"/>
                  </a:lnTo>
                  <a:lnTo>
                    <a:pt x="34565" y="26627"/>
                  </a:lnTo>
                  <a:lnTo>
                    <a:pt x="29658" y="31793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11660213" y="6242926"/>
            <a:ext cx="252729" cy="318135"/>
          </a:xfrm>
          <a:custGeom>
            <a:avLst/>
            <a:gdLst/>
            <a:ahLst/>
            <a:cxnLst/>
            <a:rect l="l" t="t" r="r" b="b"/>
            <a:pathLst>
              <a:path w="252729" h="318134">
                <a:moveTo>
                  <a:pt x="244132" y="292100"/>
                </a:moveTo>
                <a:lnTo>
                  <a:pt x="242544" y="290118"/>
                </a:lnTo>
                <a:lnTo>
                  <a:pt x="241363" y="290118"/>
                </a:lnTo>
                <a:lnTo>
                  <a:pt x="241363" y="292900"/>
                </a:lnTo>
                <a:lnTo>
                  <a:pt x="241363" y="299250"/>
                </a:lnTo>
                <a:lnTo>
                  <a:pt x="237388" y="298856"/>
                </a:lnTo>
                <a:lnTo>
                  <a:pt x="231025" y="298856"/>
                </a:lnTo>
                <a:lnTo>
                  <a:pt x="231025" y="292493"/>
                </a:lnTo>
                <a:lnTo>
                  <a:pt x="238975" y="292493"/>
                </a:lnTo>
                <a:lnTo>
                  <a:pt x="241363" y="292900"/>
                </a:lnTo>
                <a:lnTo>
                  <a:pt x="241363" y="290118"/>
                </a:lnTo>
                <a:lnTo>
                  <a:pt x="229044" y="290118"/>
                </a:lnTo>
                <a:lnTo>
                  <a:pt x="229044" y="309981"/>
                </a:lnTo>
                <a:lnTo>
                  <a:pt x="231419" y="309981"/>
                </a:lnTo>
                <a:lnTo>
                  <a:pt x="231419" y="301244"/>
                </a:lnTo>
                <a:lnTo>
                  <a:pt x="235800" y="301244"/>
                </a:lnTo>
                <a:lnTo>
                  <a:pt x="241363" y="309981"/>
                </a:lnTo>
                <a:lnTo>
                  <a:pt x="244132" y="309981"/>
                </a:lnTo>
                <a:lnTo>
                  <a:pt x="238175" y="301244"/>
                </a:lnTo>
                <a:lnTo>
                  <a:pt x="241363" y="300850"/>
                </a:lnTo>
                <a:lnTo>
                  <a:pt x="244132" y="299250"/>
                </a:lnTo>
                <a:lnTo>
                  <a:pt x="244132" y="292493"/>
                </a:lnTo>
                <a:lnTo>
                  <a:pt x="244132" y="292100"/>
                </a:lnTo>
                <a:close/>
              </a:path>
              <a:path w="252729" h="318134">
                <a:moveTo>
                  <a:pt x="252488" y="81622"/>
                </a:moveTo>
                <a:lnTo>
                  <a:pt x="246875" y="37553"/>
                </a:lnTo>
                <a:lnTo>
                  <a:pt x="233807" y="0"/>
                </a:lnTo>
                <a:lnTo>
                  <a:pt x="208330" y="11315"/>
                </a:lnTo>
                <a:lnTo>
                  <a:pt x="182257" y="19570"/>
                </a:lnTo>
                <a:lnTo>
                  <a:pt x="155143" y="24701"/>
                </a:lnTo>
                <a:lnTo>
                  <a:pt x="126542" y="26631"/>
                </a:lnTo>
                <a:lnTo>
                  <a:pt x="97764" y="24866"/>
                </a:lnTo>
                <a:lnTo>
                  <a:pt x="70612" y="19723"/>
                </a:lnTo>
                <a:lnTo>
                  <a:pt x="44513" y="11366"/>
                </a:lnTo>
                <a:lnTo>
                  <a:pt x="18872" y="0"/>
                </a:lnTo>
                <a:lnTo>
                  <a:pt x="5740" y="37376"/>
                </a:lnTo>
                <a:lnTo>
                  <a:pt x="0" y="81470"/>
                </a:lnTo>
                <a:lnTo>
                  <a:pt x="1993" y="128536"/>
                </a:lnTo>
                <a:lnTo>
                  <a:pt x="12115" y="174866"/>
                </a:lnTo>
                <a:lnTo>
                  <a:pt x="29489" y="216662"/>
                </a:lnTo>
                <a:lnTo>
                  <a:pt x="53936" y="255295"/>
                </a:lnTo>
                <a:lnTo>
                  <a:pt x="85979" y="289369"/>
                </a:lnTo>
                <a:lnTo>
                  <a:pt x="126136" y="317538"/>
                </a:lnTo>
                <a:lnTo>
                  <a:pt x="166471" y="289433"/>
                </a:lnTo>
                <a:lnTo>
                  <a:pt x="198501" y="255435"/>
                </a:lnTo>
                <a:lnTo>
                  <a:pt x="222846" y="216827"/>
                </a:lnTo>
                <a:lnTo>
                  <a:pt x="240169" y="174866"/>
                </a:lnTo>
                <a:lnTo>
                  <a:pt x="250342" y="128600"/>
                </a:lnTo>
                <a:lnTo>
                  <a:pt x="252488" y="8162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1576977" y="6525094"/>
            <a:ext cx="36195" cy="35560"/>
          </a:xfrm>
          <a:custGeom>
            <a:avLst/>
            <a:gdLst/>
            <a:ahLst/>
            <a:cxnLst/>
            <a:rect l="l" t="t" r="r" b="b"/>
            <a:pathLst>
              <a:path w="36195" h="35559">
                <a:moveTo>
                  <a:pt x="27012" y="9537"/>
                </a:moveTo>
                <a:lnTo>
                  <a:pt x="25425" y="7543"/>
                </a:lnTo>
                <a:lnTo>
                  <a:pt x="24231" y="7543"/>
                </a:lnTo>
                <a:lnTo>
                  <a:pt x="24231" y="10325"/>
                </a:lnTo>
                <a:lnTo>
                  <a:pt x="24231" y="16687"/>
                </a:lnTo>
                <a:lnTo>
                  <a:pt x="20269" y="16294"/>
                </a:lnTo>
                <a:lnTo>
                  <a:pt x="13906" y="16294"/>
                </a:lnTo>
                <a:lnTo>
                  <a:pt x="13906" y="9931"/>
                </a:lnTo>
                <a:lnTo>
                  <a:pt x="21856" y="9931"/>
                </a:lnTo>
                <a:lnTo>
                  <a:pt x="24231" y="10325"/>
                </a:lnTo>
                <a:lnTo>
                  <a:pt x="24231" y="7543"/>
                </a:lnTo>
                <a:lnTo>
                  <a:pt x="11125" y="7543"/>
                </a:lnTo>
                <a:lnTo>
                  <a:pt x="11125" y="27813"/>
                </a:lnTo>
                <a:lnTo>
                  <a:pt x="13512" y="27813"/>
                </a:lnTo>
                <a:lnTo>
                  <a:pt x="13512" y="19075"/>
                </a:lnTo>
                <a:lnTo>
                  <a:pt x="17881" y="19075"/>
                </a:lnTo>
                <a:lnTo>
                  <a:pt x="23444" y="27813"/>
                </a:lnTo>
                <a:lnTo>
                  <a:pt x="26225" y="27813"/>
                </a:lnTo>
                <a:lnTo>
                  <a:pt x="20269" y="19075"/>
                </a:lnTo>
                <a:lnTo>
                  <a:pt x="24231" y="18275"/>
                </a:lnTo>
                <a:lnTo>
                  <a:pt x="27012" y="16687"/>
                </a:lnTo>
                <a:lnTo>
                  <a:pt x="27012" y="9931"/>
                </a:lnTo>
                <a:lnTo>
                  <a:pt x="27012" y="9537"/>
                </a:lnTo>
                <a:close/>
              </a:path>
              <a:path w="36195" h="35559">
                <a:moveTo>
                  <a:pt x="35750" y="7950"/>
                </a:moveTo>
                <a:lnTo>
                  <a:pt x="32969" y="5168"/>
                </a:lnTo>
                <a:lnTo>
                  <a:pt x="32969" y="26225"/>
                </a:lnTo>
                <a:lnTo>
                  <a:pt x="26619" y="32588"/>
                </a:lnTo>
                <a:lnTo>
                  <a:pt x="9131" y="32588"/>
                </a:lnTo>
                <a:lnTo>
                  <a:pt x="3175" y="26225"/>
                </a:lnTo>
                <a:lnTo>
                  <a:pt x="3175" y="9144"/>
                </a:lnTo>
                <a:lnTo>
                  <a:pt x="9537" y="3175"/>
                </a:lnTo>
                <a:lnTo>
                  <a:pt x="26619" y="3175"/>
                </a:lnTo>
                <a:lnTo>
                  <a:pt x="32575" y="9537"/>
                </a:lnTo>
                <a:lnTo>
                  <a:pt x="32575" y="17881"/>
                </a:lnTo>
                <a:lnTo>
                  <a:pt x="32969" y="26225"/>
                </a:lnTo>
                <a:lnTo>
                  <a:pt x="32969" y="5168"/>
                </a:lnTo>
                <a:lnTo>
                  <a:pt x="30988" y="3175"/>
                </a:lnTo>
                <a:lnTo>
                  <a:pt x="27813" y="0"/>
                </a:lnTo>
                <a:lnTo>
                  <a:pt x="7950" y="0"/>
                </a:lnTo>
                <a:lnTo>
                  <a:pt x="0" y="7950"/>
                </a:lnTo>
                <a:lnTo>
                  <a:pt x="0" y="27419"/>
                </a:lnTo>
                <a:lnTo>
                  <a:pt x="7950" y="35369"/>
                </a:lnTo>
                <a:lnTo>
                  <a:pt x="27419" y="35369"/>
                </a:lnTo>
                <a:lnTo>
                  <a:pt x="30200" y="32588"/>
                </a:lnTo>
                <a:lnTo>
                  <a:pt x="35356" y="27419"/>
                </a:lnTo>
                <a:lnTo>
                  <a:pt x="35356" y="17487"/>
                </a:lnTo>
                <a:lnTo>
                  <a:pt x="35750" y="7950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1295685" y="6243510"/>
            <a:ext cx="317500" cy="318135"/>
          </a:xfrm>
          <a:custGeom>
            <a:avLst/>
            <a:gdLst/>
            <a:ahLst/>
            <a:cxnLst/>
            <a:rect l="l" t="t" r="r" b="b"/>
            <a:pathLst>
              <a:path w="317500" h="318134">
                <a:moveTo>
                  <a:pt x="308305" y="291122"/>
                </a:moveTo>
                <a:lnTo>
                  <a:pt x="306717" y="289128"/>
                </a:lnTo>
                <a:lnTo>
                  <a:pt x="305523" y="289128"/>
                </a:lnTo>
                <a:lnTo>
                  <a:pt x="305523" y="291909"/>
                </a:lnTo>
                <a:lnTo>
                  <a:pt x="305523" y="298272"/>
                </a:lnTo>
                <a:lnTo>
                  <a:pt x="301561" y="297878"/>
                </a:lnTo>
                <a:lnTo>
                  <a:pt x="295198" y="297878"/>
                </a:lnTo>
                <a:lnTo>
                  <a:pt x="295198" y="291515"/>
                </a:lnTo>
                <a:lnTo>
                  <a:pt x="303149" y="291515"/>
                </a:lnTo>
                <a:lnTo>
                  <a:pt x="305523" y="291909"/>
                </a:lnTo>
                <a:lnTo>
                  <a:pt x="305523" y="289128"/>
                </a:lnTo>
                <a:lnTo>
                  <a:pt x="292417" y="289128"/>
                </a:lnTo>
                <a:lnTo>
                  <a:pt x="292417" y="309397"/>
                </a:lnTo>
                <a:lnTo>
                  <a:pt x="294805" y="309397"/>
                </a:lnTo>
                <a:lnTo>
                  <a:pt x="294805" y="300659"/>
                </a:lnTo>
                <a:lnTo>
                  <a:pt x="299173" y="300659"/>
                </a:lnTo>
                <a:lnTo>
                  <a:pt x="304736" y="309397"/>
                </a:lnTo>
                <a:lnTo>
                  <a:pt x="307517" y="309397"/>
                </a:lnTo>
                <a:lnTo>
                  <a:pt x="301561" y="300659"/>
                </a:lnTo>
                <a:lnTo>
                  <a:pt x="305523" y="299859"/>
                </a:lnTo>
                <a:lnTo>
                  <a:pt x="308305" y="298272"/>
                </a:lnTo>
                <a:lnTo>
                  <a:pt x="308305" y="291515"/>
                </a:lnTo>
                <a:lnTo>
                  <a:pt x="308305" y="291122"/>
                </a:lnTo>
                <a:close/>
              </a:path>
              <a:path w="317500" h="318134">
                <a:moveTo>
                  <a:pt x="317042" y="289534"/>
                </a:moveTo>
                <a:lnTo>
                  <a:pt x="314261" y="286753"/>
                </a:lnTo>
                <a:lnTo>
                  <a:pt x="314261" y="307809"/>
                </a:lnTo>
                <a:lnTo>
                  <a:pt x="307911" y="314172"/>
                </a:lnTo>
                <a:lnTo>
                  <a:pt x="290423" y="314172"/>
                </a:lnTo>
                <a:lnTo>
                  <a:pt x="284467" y="307809"/>
                </a:lnTo>
                <a:lnTo>
                  <a:pt x="284467" y="290728"/>
                </a:lnTo>
                <a:lnTo>
                  <a:pt x="290830" y="284759"/>
                </a:lnTo>
                <a:lnTo>
                  <a:pt x="307911" y="284759"/>
                </a:lnTo>
                <a:lnTo>
                  <a:pt x="313867" y="291122"/>
                </a:lnTo>
                <a:lnTo>
                  <a:pt x="313867" y="299466"/>
                </a:lnTo>
                <a:lnTo>
                  <a:pt x="314261" y="307809"/>
                </a:lnTo>
                <a:lnTo>
                  <a:pt x="314261" y="286753"/>
                </a:lnTo>
                <a:lnTo>
                  <a:pt x="312280" y="284759"/>
                </a:lnTo>
                <a:lnTo>
                  <a:pt x="309105" y="281584"/>
                </a:lnTo>
                <a:lnTo>
                  <a:pt x="289242" y="281584"/>
                </a:lnTo>
                <a:lnTo>
                  <a:pt x="281292" y="289534"/>
                </a:lnTo>
                <a:lnTo>
                  <a:pt x="281292" y="309003"/>
                </a:lnTo>
                <a:lnTo>
                  <a:pt x="289242" y="316953"/>
                </a:lnTo>
                <a:lnTo>
                  <a:pt x="308711" y="316953"/>
                </a:lnTo>
                <a:lnTo>
                  <a:pt x="311492" y="314172"/>
                </a:lnTo>
                <a:lnTo>
                  <a:pt x="316649" y="309003"/>
                </a:lnTo>
                <a:lnTo>
                  <a:pt x="316649" y="299072"/>
                </a:lnTo>
                <a:lnTo>
                  <a:pt x="317042" y="289534"/>
                </a:lnTo>
                <a:close/>
              </a:path>
              <a:path w="317500" h="318134">
                <a:moveTo>
                  <a:pt x="317055" y="87642"/>
                </a:moveTo>
                <a:lnTo>
                  <a:pt x="228854" y="87642"/>
                </a:lnTo>
                <a:lnTo>
                  <a:pt x="228854" y="0"/>
                </a:lnTo>
                <a:lnTo>
                  <a:pt x="88201" y="0"/>
                </a:lnTo>
                <a:lnTo>
                  <a:pt x="88201" y="87642"/>
                </a:lnTo>
                <a:lnTo>
                  <a:pt x="0" y="87642"/>
                </a:lnTo>
                <a:lnTo>
                  <a:pt x="0" y="228638"/>
                </a:lnTo>
                <a:lnTo>
                  <a:pt x="88201" y="228638"/>
                </a:lnTo>
                <a:lnTo>
                  <a:pt x="88201" y="317550"/>
                </a:lnTo>
                <a:lnTo>
                  <a:pt x="228854" y="317550"/>
                </a:lnTo>
                <a:lnTo>
                  <a:pt x="228854" y="228638"/>
                </a:lnTo>
                <a:lnTo>
                  <a:pt x="317055" y="228638"/>
                </a:lnTo>
                <a:lnTo>
                  <a:pt x="317055" y="8764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523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Eligibility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927825" y="2357812"/>
            <a:ext cx="7078345" cy="2808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950594">
              <a:lnSpc>
                <a:spcPct val="100000"/>
              </a:lnSpc>
              <a:spcBef>
                <a:spcPts val="95"/>
              </a:spcBef>
            </a:pPr>
            <a:r>
              <a:rPr dirty="0" sz="2800" spc="-25" b="1">
                <a:solidFill>
                  <a:srgbClr val="0099D7"/>
                </a:solidFill>
                <a:latin typeface="Arial"/>
                <a:cs typeface="Arial"/>
              </a:rPr>
              <a:t>You</a:t>
            </a:r>
            <a:r>
              <a:rPr dirty="0" sz="2800" spc="-6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99D7"/>
                </a:solidFill>
                <a:latin typeface="Arial"/>
                <a:cs typeface="Arial"/>
              </a:rPr>
              <a:t>are</a:t>
            </a:r>
            <a:r>
              <a:rPr dirty="0" sz="2800" spc="-7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99D7"/>
                </a:solidFill>
                <a:latin typeface="Arial"/>
                <a:cs typeface="Arial"/>
              </a:rPr>
              <a:t>eligible</a:t>
            </a:r>
            <a:r>
              <a:rPr dirty="0" sz="2800" spc="-6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99D7"/>
                </a:solidFill>
                <a:latin typeface="Arial"/>
                <a:cs typeface="Arial"/>
              </a:rPr>
              <a:t>for</a:t>
            </a:r>
            <a:r>
              <a:rPr dirty="0" sz="2800" spc="-6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99D7"/>
                </a:solidFill>
                <a:latin typeface="Arial"/>
                <a:cs typeface="Arial"/>
              </a:rPr>
              <a:t>MPDP</a:t>
            </a:r>
            <a:r>
              <a:rPr dirty="0" sz="2800" spc="-9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99D7"/>
                </a:solidFill>
                <a:latin typeface="Arial"/>
                <a:cs typeface="Arial"/>
              </a:rPr>
              <a:t>if</a:t>
            </a:r>
            <a:r>
              <a:rPr dirty="0" sz="2800" spc="-7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99D7"/>
                </a:solidFill>
                <a:latin typeface="Arial"/>
                <a:cs typeface="Arial"/>
              </a:rPr>
              <a:t>you</a:t>
            </a:r>
            <a:r>
              <a:rPr dirty="0" sz="2800" spc="-2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0099D7"/>
                </a:solidFill>
                <a:latin typeface="Arial"/>
                <a:cs typeface="Arial"/>
              </a:rPr>
              <a:t>are: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5"/>
              </a:spcBef>
            </a:pPr>
            <a:endParaRPr sz="2800">
              <a:latin typeface="Arial"/>
              <a:cs typeface="Arial"/>
            </a:endParaRPr>
          </a:p>
          <a:p>
            <a:pPr marL="893444">
              <a:lnSpc>
                <a:spcPct val="100000"/>
              </a:lnSpc>
            </a:pPr>
            <a:r>
              <a:rPr dirty="0" sz="2800">
                <a:solidFill>
                  <a:srgbClr val="003358"/>
                </a:solidFill>
                <a:latin typeface="Arial"/>
                <a:cs typeface="Arial"/>
              </a:rPr>
              <a:t>An</a:t>
            </a:r>
            <a:r>
              <a:rPr dirty="0" sz="2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3358"/>
                </a:solidFill>
                <a:latin typeface="Arial"/>
                <a:cs typeface="Arial"/>
              </a:rPr>
              <a:t>FEP</a:t>
            </a:r>
            <a:r>
              <a:rPr dirty="0" sz="2800" spc="-8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003358"/>
                </a:solidFill>
                <a:latin typeface="Arial"/>
                <a:cs typeface="Arial"/>
              </a:rPr>
              <a:t>member</a:t>
            </a:r>
            <a:endParaRPr sz="2800">
              <a:latin typeface="Arial"/>
              <a:cs typeface="Arial"/>
            </a:endParaRPr>
          </a:p>
          <a:p>
            <a:pPr algn="ctr" marR="986790">
              <a:lnSpc>
                <a:spcPct val="100000"/>
              </a:lnSpc>
              <a:spcBef>
                <a:spcPts val="2400"/>
              </a:spcBef>
            </a:pPr>
            <a:r>
              <a:rPr dirty="0" sz="2800">
                <a:solidFill>
                  <a:srgbClr val="003358"/>
                </a:solidFill>
                <a:latin typeface="Arial"/>
                <a:cs typeface="Arial"/>
              </a:rPr>
              <a:t>Eligible</a:t>
            </a:r>
            <a:r>
              <a:rPr dirty="0" sz="2800" spc="-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3358"/>
                </a:solidFill>
                <a:latin typeface="Arial"/>
                <a:cs typeface="Arial"/>
              </a:rPr>
              <a:t>for</a:t>
            </a:r>
            <a:r>
              <a:rPr dirty="0" sz="2800" spc="-6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3358"/>
                </a:solidFill>
                <a:latin typeface="Arial"/>
                <a:cs typeface="Arial"/>
              </a:rPr>
              <a:t>Medicare</a:t>
            </a:r>
            <a:r>
              <a:rPr dirty="0" sz="28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3358"/>
                </a:solidFill>
                <a:latin typeface="Arial"/>
                <a:cs typeface="Arial"/>
              </a:rPr>
              <a:t>Part</a:t>
            </a:r>
            <a:r>
              <a:rPr dirty="0" sz="2800" spc="-19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800" spc="-50">
                <a:solidFill>
                  <a:srgbClr val="003358"/>
                </a:solidFill>
                <a:latin typeface="Arial"/>
                <a:cs typeface="Arial"/>
              </a:rPr>
              <a:t>A</a:t>
            </a:r>
            <a:endParaRPr sz="2800">
              <a:latin typeface="Arial"/>
              <a:cs typeface="Arial"/>
            </a:endParaRPr>
          </a:p>
          <a:p>
            <a:pPr marL="893444">
              <a:lnSpc>
                <a:spcPct val="100000"/>
              </a:lnSpc>
              <a:spcBef>
                <a:spcPts val="2400"/>
              </a:spcBef>
            </a:pPr>
            <a:r>
              <a:rPr dirty="0" sz="2800">
                <a:solidFill>
                  <a:srgbClr val="003358"/>
                </a:solidFill>
                <a:latin typeface="Arial"/>
                <a:cs typeface="Arial"/>
              </a:rPr>
              <a:t>A</a:t>
            </a:r>
            <a:r>
              <a:rPr dirty="0" sz="2800" spc="-18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3358"/>
                </a:solidFill>
                <a:latin typeface="Arial"/>
                <a:cs typeface="Arial"/>
              </a:rPr>
              <a:t>resident</a:t>
            </a:r>
            <a:r>
              <a:rPr dirty="0" sz="2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3358"/>
                </a:solidFill>
                <a:latin typeface="Arial"/>
                <a:cs typeface="Arial"/>
              </a:rPr>
              <a:t>of</a:t>
            </a:r>
            <a:r>
              <a:rPr dirty="0" sz="28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2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3358"/>
                </a:solidFill>
                <a:latin typeface="Arial"/>
                <a:cs typeface="Arial"/>
              </a:rPr>
              <a:t>U.S.</a:t>
            </a:r>
            <a:r>
              <a:rPr dirty="0" sz="28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3358"/>
                </a:solidFill>
                <a:latin typeface="Arial"/>
                <a:cs typeface="Arial"/>
              </a:rPr>
              <a:t>or</a:t>
            </a:r>
            <a:r>
              <a:rPr dirty="0" sz="2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3358"/>
                </a:solidFill>
                <a:latin typeface="Arial"/>
                <a:cs typeface="Arial"/>
              </a:rPr>
              <a:t>a</a:t>
            </a:r>
            <a:r>
              <a:rPr dirty="0" sz="2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3358"/>
                </a:solidFill>
                <a:latin typeface="Arial"/>
                <a:cs typeface="Arial"/>
              </a:rPr>
              <a:t>U.S.</a:t>
            </a:r>
            <a:r>
              <a:rPr dirty="0" sz="2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003358"/>
                </a:solidFill>
                <a:latin typeface="Arial"/>
                <a:cs typeface="Arial"/>
              </a:rPr>
              <a:t>territory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865705" y="3314942"/>
            <a:ext cx="597535" cy="357505"/>
          </a:xfrm>
          <a:custGeom>
            <a:avLst/>
            <a:gdLst/>
            <a:ahLst/>
            <a:cxnLst/>
            <a:rect l="l" t="t" r="r" b="b"/>
            <a:pathLst>
              <a:path w="597535" h="357504">
                <a:moveTo>
                  <a:pt x="535252" y="357204"/>
                </a:moveTo>
                <a:lnTo>
                  <a:pt x="62232" y="357204"/>
                </a:lnTo>
                <a:lnTo>
                  <a:pt x="38018" y="352523"/>
                </a:lnTo>
                <a:lnTo>
                  <a:pt x="18235" y="339759"/>
                </a:lnTo>
                <a:lnTo>
                  <a:pt x="4893" y="320835"/>
                </a:lnTo>
                <a:lnTo>
                  <a:pt x="0" y="297670"/>
                </a:lnTo>
                <a:lnTo>
                  <a:pt x="112" y="59003"/>
                </a:lnTo>
                <a:lnTo>
                  <a:pt x="4893" y="36369"/>
                </a:lnTo>
                <a:lnTo>
                  <a:pt x="18235" y="17444"/>
                </a:lnTo>
                <a:lnTo>
                  <a:pt x="38018" y="4681"/>
                </a:lnTo>
                <a:lnTo>
                  <a:pt x="62232" y="0"/>
                </a:lnTo>
                <a:lnTo>
                  <a:pt x="535252" y="0"/>
                </a:lnTo>
                <a:lnTo>
                  <a:pt x="559467" y="4681"/>
                </a:lnTo>
                <a:lnTo>
                  <a:pt x="579249" y="17444"/>
                </a:lnTo>
                <a:lnTo>
                  <a:pt x="592591" y="36369"/>
                </a:lnTo>
                <a:lnTo>
                  <a:pt x="595513" y="50197"/>
                </a:lnTo>
                <a:lnTo>
                  <a:pt x="143350" y="50197"/>
                </a:lnTo>
                <a:lnTo>
                  <a:pt x="130741" y="52560"/>
                </a:lnTo>
                <a:lnTo>
                  <a:pt x="120425" y="59003"/>
                </a:lnTo>
                <a:lnTo>
                  <a:pt x="113460" y="68561"/>
                </a:lnTo>
                <a:lnTo>
                  <a:pt x="110903" y="80267"/>
                </a:lnTo>
                <a:lnTo>
                  <a:pt x="113460" y="91974"/>
                </a:lnTo>
                <a:lnTo>
                  <a:pt x="120425" y="101532"/>
                </a:lnTo>
                <a:lnTo>
                  <a:pt x="130741" y="107975"/>
                </a:lnTo>
                <a:lnTo>
                  <a:pt x="143350" y="110338"/>
                </a:lnTo>
                <a:lnTo>
                  <a:pt x="597485" y="110338"/>
                </a:lnTo>
                <a:lnTo>
                  <a:pt x="597485" y="114915"/>
                </a:lnTo>
                <a:lnTo>
                  <a:pt x="140673" y="114915"/>
                </a:lnTo>
                <a:lnTo>
                  <a:pt x="128119" y="116893"/>
                </a:lnTo>
                <a:lnTo>
                  <a:pt x="110776" y="122826"/>
                </a:lnTo>
                <a:lnTo>
                  <a:pt x="80755" y="130884"/>
                </a:lnTo>
                <a:lnTo>
                  <a:pt x="67381" y="140453"/>
                </a:lnTo>
                <a:lnTo>
                  <a:pt x="67610" y="156638"/>
                </a:lnTo>
                <a:lnTo>
                  <a:pt x="67625" y="157730"/>
                </a:lnTo>
                <a:lnTo>
                  <a:pt x="78456" y="188908"/>
                </a:lnTo>
                <a:lnTo>
                  <a:pt x="597485" y="188908"/>
                </a:lnTo>
                <a:lnTo>
                  <a:pt x="597485" y="237287"/>
                </a:lnTo>
                <a:lnTo>
                  <a:pt x="80230" y="237287"/>
                </a:lnTo>
                <a:lnTo>
                  <a:pt x="74653" y="242622"/>
                </a:lnTo>
                <a:lnTo>
                  <a:pt x="74653" y="255717"/>
                </a:lnTo>
                <a:lnTo>
                  <a:pt x="80230" y="261052"/>
                </a:lnTo>
                <a:lnTo>
                  <a:pt x="597485" y="261052"/>
                </a:lnTo>
                <a:lnTo>
                  <a:pt x="597485" y="294275"/>
                </a:lnTo>
                <a:lnTo>
                  <a:pt x="80230" y="294275"/>
                </a:lnTo>
                <a:lnTo>
                  <a:pt x="74653" y="299610"/>
                </a:lnTo>
                <a:lnTo>
                  <a:pt x="74653" y="312705"/>
                </a:lnTo>
                <a:lnTo>
                  <a:pt x="80230" y="318040"/>
                </a:lnTo>
                <a:lnTo>
                  <a:pt x="593182" y="318040"/>
                </a:lnTo>
                <a:lnTo>
                  <a:pt x="592591" y="320835"/>
                </a:lnTo>
                <a:lnTo>
                  <a:pt x="579249" y="339759"/>
                </a:lnTo>
                <a:lnTo>
                  <a:pt x="559467" y="352523"/>
                </a:lnTo>
                <a:lnTo>
                  <a:pt x="535252" y="357204"/>
                </a:lnTo>
                <a:close/>
              </a:path>
              <a:path w="597535" h="357504">
                <a:moveTo>
                  <a:pt x="597485" y="110338"/>
                </a:moveTo>
                <a:lnTo>
                  <a:pt x="143350" y="110338"/>
                </a:lnTo>
                <a:lnTo>
                  <a:pt x="155960" y="107975"/>
                </a:lnTo>
                <a:lnTo>
                  <a:pt x="166276" y="101532"/>
                </a:lnTo>
                <a:lnTo>
                  <a:pt x="173241" y="91974"/>
                </a:lnTo>
                <a:lnTo>
                  <a:pt x="175798" y="80267"/>
                </a:lnTo>
                <a:lnTo>
                  <a:pt x="173241" y="68561"/>
                </a:lnTo>
                <a:lnTo>
                  <a:pt x="166276" y="59003"/>
                </a:lnTo>
                <a:lnTo>
                  <a:pt x="155960" y="52560"/>
                </a:lnTo>
                <a:lnTo>
                  <a:pt x="143350" y="50197"/>
                </a:lnTo>
                <a:lnTo>
                  <a:pt x="595513" y="50197"/>
                </a:lnTo>
                <a:lnTo>
                  <a:pt x="597373" y="59003"/>
                </a:lnTo>
                <a:lnTo>
                  <a:pt x="597485" y="110338"/>
                </a:lnTo>
                <a:close/>
              </a:path>
              <a:path w="597535" h="357504">
                <a:moveTo>
                  <a:pt x="597485" y="188908"/>
                </a:moveTo>
                <a:lnTo>
                  <a:pt x="207611" y="188908"/>
                </a:lnTo>
                <a:lnTo>
                  <a:pt x="216454" y="156638"/>
                </a:lnTo>
                <a:lnTo>
                  <a:pt x="216118" y="140453"/>
                </a:lnTo>
                <a:lnTo>
                  <a:pt x="216087" y="138998"/>
                </a:lnTo>
                <a:lnTo>
                  <a:pt x="203529" y="129793"/>
                </a:lnTo>
                <a:lnTo>
                  <a:pt x="175798" y="122826"/>
                </a:lnTo>
                <a:lnTo>
                  <a:pt x="154534" y="116893"/>
                </a:lnTo>
                <a:lnTo>
                  <a:pt x="140673" y="114915"/>
                </a:lnTo>
                <a:lnTo>
                  <a:pt x="597485" y="114915"/>
                </a:lnTo>
                <a:lnTo>
                  <a:pt x="597485" y="188908"/>
                </a:lnTo>
                <a:close/>
              </a:path>
              <a:path w="597535" h="357504">
                <a:moveTo>
                  <a:pt x="597485" y="261052"/>
                </a:moveTo>
                <a:lnTo>
                  <a:pt x="517127" y="261052"/>
                </a:lnTo>
                <a:lnTo>
                  <a:pt x="522704" y="255717"/>
                </a:lnTo>
                <a:lnTo>
                  <a:pt x="522704" y="242622"/>
                </a:lnTo>
                <a:lnTo>
                  <a:pt x="517127" y="237287"/>
                </a:lnTo>
                <a:lnTo>
                  <a:pt x="597485" y="237287"/>
                </a:lnTo>
                <a:lnTo>
                  <a:pt x="597485" y="261052"/>
                </a:lnTo>
                <a:close/>
              </a:path>
              <a:path w="597535" h="357504">
                <a:moveTo>
                  <a:pt x="593182" y="318040"/>
                </a:moveTo>
                <a:lnTo>
                  <a:pt x="517127" y="318040"/>
                </a:lnTo>
                <a:lnTo>
                  <a:pt x="522704" y="312705"/>
                </a:lnTo>
                <a:lnTo>
                  <a:pt x="522704" y="299610"/>
                </a:lnTo>
                <a:lnTo>
                  <a:pt x="517127" y="294275"/>
                </a:lnTo>
                <a:lnTo>
                  <a:pt x="597485" y="294275"/>
                </a:lnTo>
                <a:lnTo>
                  <a:pt x="597485" y="297670"/>
                </a:lnTo>
                <a:lnTo>
                  <a:pt x="593182" y="318040"/>
                </a:lnTo>
                <a:close/>
              </a:path>
            </a:pathLst>
          </a:custGeom>
          <a:solidFill>
            <a:srgbClr val="0033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876186" y="4061614"/>
            <a:ext cx="586740" cy="366395"/>
          </a:xfrm>
          <a:custGeom>
            <a:avLst/>
            <a:gdLst/>
            <a:ahLst/>
            <a:cxnLst/>
            <a:rect l="l" t="t" r="r" b="b"/>
            <a:pathLst>
              <a:path w="586740" h="366395">
                <a:moveTo>
                  <a:pt x="525002" y="365852"/>
                </a:moveTo>
                <a:lnTo>
                  <a:pt x="61569" y="365852"/>
                </a:lnTo>
                <a:lnTo>
                  <a:pt x="37653" y="361006"/>
                </a:lnTo>
                <a:lnTo>
                  <a:pt x="18077" y="347808"/>
                </a:lnTo>
                <a:lnTo>
                  <a:pt x="4855" y="328268"/>
                </a:lnTo>
                <a:lnTo>
                  <a:pt x="0" y="304398"/>
                </a:lnTo>
                <a:lnTo>
                  <a:pt x="0" y="61454"/>
                </a:lnTo>
                <a:lnTo>
                  <a:pt x="4855" y="37583"/>
                </a:lnTo>
                <a:lnTo>
                  <a:pt x="18077" y="18043"/>
                </a:lnTo>
                <a:lnTo>
                  <a:pt x="37653" y="4846"/>
                </a:lnTo>
                <a:lnTo>
                  <a:pt x="61569" y="0"/>
                </a:lnTo>
                <a:lnTo>
                  <a:pt x="524891" y="0"/>
                </a:lnTo>
                <a:lnTo>
                  <a:pt x="548809" y="4846"/>
                </a:lnTo>
                <a:lnTo>
                  <a:pt x="568397" y="18043"/>
                </a:lnTo>
                <a:lnTo>
                  <a:pt x="581653" y="37583"/>
                </a:lnTo>
                <a:lnTo>
                  <a:pt x="586572" y="61454"/>
                </a:lnTo>
                <a:lnTo>
                  <a:pt x="586572" y="70049"/>
                </a:lnTo>
                <a:lnTo>
                  <a:pt x="172776" y="70049"/>
                </a:lnTo>
                <a:lnTo>
                  <a:pt x="164264" y="71747"/>
                </a:lnTo>
                <a:lnTo>
                  <a:pt x="163921" y="71747"/>
                </a:lnTo>
                <a:lnTo>
                  <a:pt x="156207" y="76997"/>
                </a:lnTo>
                <a:lnTo>
                  <a:pt x="151466" y="84333"/>
                </a:lnTo>
                <a:lnTo>
                  <a:pt x="151377" y="84472"/>
                </a:lnTo>
                <a:lnTo>
                  <a:pt x="149702" y="93231"/>
                </a:lnTo>
                <a:lnTo>
                  <a:pt x="151551" y="102018"/>
                </a:lnTo>
                <a:lnTo>
                  <a:pt x="151598" y="102239"/>
                </a:lnTo>
                <a:lnTo>
                  <a:pt x="152307" y="104008"/>
                </a:lnTo>
                <a:lnTo>
                  <a:pt x="115166" y="104008"/>
                </a:lnTo>
                <a:lnTo>
                  <a:pt x="108743" y="104892"/>
                </a:lnTo>
                <a:lnTo>
                  <a:pt x="105975" y="106771"/>
                </a:lnTo>
                <a:lnTo>
                  <a:pt x="104127" y="109482"/>
                </a:lnTo>
                <a:lnTo>
                  <a:pt x="96046" y="119936"/>
                </a:lnTo>
                <a:lnTo>
                  <a:pt x="86900" y="129250"/>
                </a:lnTo>
                <a:lnTo>
                  <a:pt x="76716" y="137465"/>
                </a:lnTo>
                <a:lnTo>
                  <a:pt x="65556" y="144572"/>
                </a:lnTo>
                <a:lnTo>
                  <a:pt x="62234" y="146340"/>
                </a:lnTo>
                <a:lnTo>
                  <a:pt x="60729" y="149988"/>
                </a:lnTo>
                <a:lnTo>
                  <a:pt x="93799" y="163694"/>
                </a:lnTo>
                <a:lnTo>
                  <a:pt x="93365" y="163694"/>
                </a:lnTo>
                <a:lnTo>
                  <a:pt x="102652" y="163915"/>
                </a:lnTo>
                <a:lnTo>
                  <a:pt x="163558" y="163915"/>
                </a:lnTo>
                <a:lnTo>
                  <a:pt x="163558" y="169110"/>
                </a:lnTo>
                <a:lnTo>
                  <a:pt x="144179" y="169110"/>
                </a:lnTo>
                <a:lnTo>
                  <a:pt x="138642" y="170989"/>
                </a:lnTo>
                <a:lnTo>
                  <a:pt x="123860" y="193094"/>
                </a:lnTo>
                <a:lnTo>
                  <a:pt x="123775" y="193633"/>
                </a:lnTo>
                <a:lnTo>
                  <a:pt x="125881" y="202379"/>
                </a:lnTo>
                <a:lnTo>
                  <a:pt x="128233" y="207353"/>
                </a:lnTo>
                <a:lnTo>
                  <a:pt x="132108" y="211221"/>
                </a:lnTo>
                <a:lnTo>
                  <a:pt x="167524" y="227911"/>
                </a:lnTo>
                <a:lnTo>
                  <a:pt x="135320" y="227911"/>
                </a:lnTo>
                <a:lnTo>
                  <a:pt x="128447" y="233983"/>
                </a:lnTo>
                <a:lnTo>
                  <a:pt x="124606" y="241921"/>
                </a:lnTo>
                <a:lnTo>
                  <a:pt x="124485" y="243827"/>
                </a:lnTo>
                <a:lnTo>
                  <a:pt x="124365" y="245706"/>
                </a:lnTo>
                <a:lnTo>
                  <a:pt x="124245" y="247585"/>
                </a:lnTo>
                <a:lnTo>
                  <a:pt x="124231" y="247806"/>
                </a:lnTo>
                <a:lnTo>
                  <a:pt x="124112" y="249685"/>
                </a:lnTo>
                <a:lnTo>
                  <a:pt x="124045" y="250729"/>
                </a:lnTo>
                <a:lnTo>
                  <a:pt x="127014" y="259412"/>
                </a:lnTo>
                <a:lnTo>
                  <a:pt x="129013" y="263087"/>
                </a:lnTo>
                <a:lnTo>
                  <a:pt x="129118" y="263281"/>
                </a:lnTo>
                <a:lnTo>
                  <a:pt x="132773" y="266486"/>
                </a:lnTo>
                <a:lnTo>
                  <a:pt x="136981" y="268586"/>
                </a:lnTo>
                <a:lnTo>
                  <a:pt x="141853" y="270244"/>
                </a:lnTo>
                <a:lnTo>
                  <a:pt x="163668" y="270244"/>
                </a:lnTo>
                <a:lnTo>
                  <a:pt x="163668" y="291466"/>
                </a:lnTo>
                <a:lnTo>
                  <a:pt x="167876" y="295666"/>
                </a:lnTo>
                <a:lnTo>
                  <a:pt x="586572" y="295666"/>
                </a:lnTo>
                <a:lnTo>
                  <a:pt x="586572" y="304398"/>
                </a:lnTo>
                <a:lnTo>
                  <a:pt x="581717" y="328268"/>
                </a:lnTo>
                <a:lnTo>
                  <a:pt x="568494" y="347808"/>
                </a:lnTo>
                <a:lnTo>
                  <a:pt x="548918" y="361006"/>
                </a:lnTo>
                <a:lnTo>
                  <a:pt x="525002" y="365852"/>
                </a:lnTo>
                <a:close/>
              </a:path>
              <a:path w="586740" h="366395">
                <a:moveTo>
                  <a:pt x="182272" y="128545"/>
                </a:moveTo>
                <a:lnTo>
                  <a:pt x="182272" y="114729"/>
                </a:lnTo>
                <a:lnTo>
                  <a:pt x="189844" y="109482"/>
                </a:lnTo>
                <a:lnTo>
                  <a:pt x="194675" y="102018"/>
                </a:lnTo>
                <a:lnTo>
                  <a:pt x="196333" y="93231"/>
                </a:lnTo>
                <a:lnTo>
                  <a:pt x="194482" y="84472"/>
                </a:lnTo>
                <a:lnTo>
                  <a:pt x="194453" y="84333"/>
                </a:lnTo>
                <a:lnTo>
                  <a:pt x="189069" y="76615"/>
                </a:lnTo>
                <a:lnTo>
                  <a:pt x="181525" y="71747"/>
                </a:lnTo>
                <a:lnTo>
                  <a:pt x="172776" y="70049"/>
                </a:lnTo>
                <a:lnTo>
                  <a:pt x="586572" y="70049"/>
                </a:lnTo>
                <a:lnTo>
                  <a:pt x="586572" y="104339"/>
                </a:lnTo>
                <a:lnTo>
                  <a:pt x="230664" y="104339"/>
                </a:lnTo>
                <a:lnTo>
                  <a:pt x="227803" y="104892"/>
                </a:lnTo>
                <a:lnTo>
                  <a:pt x="227365" y="104892"/>
                </a:lnTo>
                <a:lnTo>
                  <a:pt x="224684" y="107103"/>
                </a:lnTo>
                <a:lnTo>
                  <a:pt x="214787" y="113686"/>
                </a:lnTo>
                <a:lnTo>
                  <a:pt x="204392" y="119482"/>
                </a:lnTo>
                <a:lnTo>
                  <a:pt x="193540" y="124449"/>
                </a:lnTo>
                <a:lnTo>
                  <a:pt x="182272" y="128545"/>
                </a:lnTo>
                <a:close/>
              </a:path>
              <a:path w="586740" h="366395">
                <a:moveTo>
                  <a:pt x="163779" y="128214"/>
                </a:moveTo>
                <a:lnTo>
                  <a:pt x="121145" y="106771"/>
                </a:lnTo>
                <a:lnTo>
                  <a:pt x="118599" y="104671"/>
                </a:lnTo>
                <a:lnTo>
                  <a:pt x="115166" y="104008"/>
                </a:lnTo>
                <a:lnTo>
                  <a:pt x="152307" y="104008"/>
                </a:lnTo>
                <a:lnTo>
                  <a:pt x="153813" y="107766"/>
                </a:lnTo>
                <a:lnTo>
                  <a:pt x="158242" y="112076"/>
                </a:lnTo>
                <a:lnTo>
                  <a:pt x="163779" y="114397"/>
                </a:lnTo>
                <a:lnTo>
                  <a:pt x="163779" y="128214"/>
                </a:lnTo>
                <a:close/>
              </a:path>
              <a:path w="586740" h="366395">
                <a:moveTo>
                  <a:pt x="586572" y="163694"/>
                </a:moveTo>
                <a:lnTo>
                  <a:pt x="242734" y="163694"/>
                </a:lnTo>
                <a:lnTo>
                  <a:pt x="251368" y="163488"/>
                </a:lnTo>
                <a:lnTo>
                  <a:pt x="259982" y="162878"/>
                </a:lnTo>
                <a:lnTo>
                  <a:pt x="283952" y="153525"/>
                </a:lnTo>
                <a:lnTo>
                  <a:pt x="284704" y="149988"/>
                </a:lnTo>
                <a:lnTo>
                  <a:pt x="282821" y="146562"/>
                </a:lnTo>
                <a:lnTo>
                  <a:pt x="268834" y="137657"/>
                </a:lnTo>
                <a:lnTo>
                  <a:pt x="258791" y="129429"/>
                </a:lnTo>
                <a:lnTo>
                  <a:pt x="249745" y="120124"/>
                </a:lnTo>
                <a:lnTo>
                  <a:pt x="241738" y="109866"/>
                </a:lnTo>
                <a:lnTo>
                  <a:pt x="239855" y="107103"/>
                </a:lnTo>
                <a:lnTo>
                  <a:pt x="237087" y="105224"/>
                </a:lnTo>
                <a:lnTo>
                  <a:pt x="230664" y="104339"/>
                </a:lnTo>
                <a:lnTo>
                  <a:pt x="586572" y="104339"/>
                </a:lnTo>
                <a:lnTo>
                  <a:pt x="586572" y="112408"/>
                </a:lnTo>
                <a:lnTo>
                  <a:pt x="322908" y="112408"/>
                </a:lnTo>
                <a:lnTo>
                  <a:pt x="317371" y="117824"/>
                </a:lnTo>
                <a:lnTo>
                  <a:pt x="317371" y="131198"/>
                </a:lnTo>
                <a:lnTo>
                  <a:pt x="322797" y="136724"/>
                </a:lnTo>
                <a:lnTo>
                  <a:pt x="586572" y="136724"/>
                </a:lnTo>
                <a:lnTo>
                  <a:pt x="586572" y="163694"/>
                </a:lnTo>
                <a:close/>
              </a:path>
              <a:path w="586740" h="366395">
                <a:moveTo>
                  <a:pt x="586572" y="136724"/>
                </a:moveTo>
                <a:lnTo>
                  <a:pt x="530207" y="136724"/>
                </a:lnTo>
                <a:lnTo>
                  <a:pt x="535744" y="131198"/>
                </a:lnTo>
                <a:lnTo>
                  <a:pt x="535635" y="117824"/>
                </a:lnTo>
                <a:lnTo>
                  <a:pt x="530318" y="112408"/>
                </a:lnTo>
                <a:lnTo>
                  <a:pt x="586572" y="112408"/>
                </a:lnTo>
                <a:lnTo>
                  <a:pt x="586572" y="136724"/>
                </a:lnTo>
                <a:close/>
              </a:path>
              <a:path w="586740" h="366395">
                <a:moveTo>
                  <a:pt x="163558" y="163915"/>
                </a:moveTo>
                <a:lnTo>
                  <a:pt x="102652" y="163915"/>
                </a:lnTo>
                <a:lnTo>
                  <a:pt x="118180" y="163281"/>
                </a:lnTo>
                <a:lnTo>
                  <a:pt x="134379" y="160972"/>
                </a:lnTo>
                <a:lnTo>
                  <a:pt x="134055" y="160972"/>
                </a:lnTo>
                <a:lnTo>
                  <a:pt x="149029" y="157283"/>
                </a:lnTo>
                <a:lnTo>
                  <a:pt x="163558" y="152199"/>
                </a:lnTo>
                <a:lnTo>
                  <a:pt x="163558" y="163915"/>
                </a:lnTo>
                <a:close/>
              </a:path>
              <a:path w="586740" h="366395">
                <a:moveTo>
                  <a:pt x="195003" y="199395"/>
                </a:moveTo>
                <a:lnTo>
                  <a:pt x="181829" y="199395"/>
                </a:lnTo>
                <a:lnTo>
                  <a:pt x="181829" y="152199"/>
                </a:lnTo>
                <a:lnTo>
                  <a:pt x="196440" y="157283"/>
                </a:lnTo>
                <a:lnTo>
                  <a:pt x="211742" y="160972"/>
                </a:lnTo>
                <a:lnTo>
                  <a:pt x="227160" y="163094"/>
                </a:lnTo>
                <a:lnTo>
                  <a:pt x="242734" y="163694"/>
                </a:lnTo>
                <a:lnTo>
                  <a:pt x="586572" y="163694"/>
                </a:lnTo>
                <a:lnTo>
                  <a:pt x="586572" y="168778"/>
                </a:lnTo>
                <a:lnTo>
                  <a:pt x="204309" y="168778"/>
                </a:lnTo>
                <a:lnTo>
                  <a:pt x="198550" y="169883"/>
                </a:lnTo>
                <a:lnTo>
                  <a:pt x="193014" y="178283"/>
                </a:lnTo>
                <a:lnTo>
                  <a:pt x="194121" y="184031"/>
                </a:lnTo>
                <a:lnTo>
                  <a:pt x="198993" y="187236"/>
                </a:lnTo>
                <a:lnTo>
                  <a:pt x="199768" y="187678"/>
                </a:lnTo>
                <a:lnTo>
                  <a:pt x="200654" y="187900"/>
                </a:lnTo>
                <a:lnTo>
                  <a:pt x="202980" y="189005"/>
                </a:lnTo>
                <a:lnTo>
                  <a:pt x="204087" y="191989"/>
                </a:lnTo>
                <a:lnTo>
                  <a:pt x="202980" y="194310"/>
                </a:lnTo>
                <a:lnTo>
                  <a:pt x="202635" y="195084"/>
                </a:lnTo>
                <a:lnTo>
                  <a:pt x="202537" y="195305"/>
                </a:lnTo>
                <a:lnTo>
                  <a:pt x="201665" y="196079"/>
                </a:lnTo>
                <a:lnTo>
                  <a:pt x="199737" y="197073"/>
                </a:lnTo>
                <a:lnTo>
                  <a:pt x="195003" y="199395"/>
                </a:lnTo>
                <a:close/>
              </a:path>
              <a:path w="586740" h="366395">
                <a:moveTo>
                  <a:pt x="586572" y="212327"/>
                </a:moveTo>
                <a:lnTo>
                  <a:pt x="210178" y="212327"/>
                </a:lnTo>
                <a:lnTo>
                  <a:pt x="217050" y="206253"/>
                </a:lnTo>
                <a:lnTo>
                  <a:pt x="220892" y="198303"/>
                </a:lnTo>
                <a:lnTo>
                  <a:pt x="220969" y="197073"/>
                </a:lnTo>
                <a:lnTo>
                  <a:pt x="221082" y="195305"/>
                </a:lnTo>
                <a:lnTo>
                  <a:pt x="221188" y="193633"/>
                </a:lnTo>
                <a:lnTo>
                  <a:pt x="221292" y="191989"/>
                </a:lnTo>
                <a:lnTo>
                  <a:pt x="221376" y="190663"/>
                </a:lnTo>
                <a:lnTo>
                  <a:pt x="221452" y="189462"/>
                </a:lnTo>
                <a:lnTo>
                  <a:pt x="209181" y="171873"/>
                </a:lnTo>
                <a:lnTo>
                  <a:pt x="208348" y="171431"/>
                </a:lnTo>
                <a:lnTo>
                  <a:pt x="204309" y="168778"/>
                </a:lnTo>
                <a:lnTo>
                  <a:pt x="586572" y="168778"/>
                </a:lnTo>
                <a:lnTo>
                  <a:pt x="586572" y="170767"/>
                </a:lnTo>
                <a:lnTo>
                  <a:pt x="322908" y="170767"/>
                </a:lnTo>
                <a:lnTo>
                  <a:pt x="317371" y="176183"/>
                </a:lnTo>
                <a:lnTo>
                  <a:pt x="317371" y="189462"/>
                </a:lnTo>
                <a:lnTo>
                  <a:pt x="318456" y="190663"/>
                </a:lnTo>
                <a:lnTo>
                  <a:pt x="322797" y="195084"/>
                </a:lnTo>
                <a:lnTo>
                  <a:pt x="586572" y="195084"/>
                </a:lnTo>
                <a:lnTo>
                  <a:pt x="586572" y="212327"/>
                </a:lnTo>
                <a:close/>
              </a:path>
              <a:path w="586740" h="366395">
                <a:moveTo>
                  <a:pt x="586572" y="253443"/>
                </a:moveTo>
                <a:lnTo>
                  <a:pt x="530207" y="253443"/>
                </a:lnTo>
                <a:lnTo>
                  <a:pt x="535970" y="247806"/>
                </a:lnTo>
                <a:lnTo>
                  <a:pt x="535744" y="247806"/>
                </a:lnTo>
                <a:lnTo>
                  <a:pt x="535744" y="234543"/>
                </a:lnTo>
                <a:lnTo>
                  <a:pt x="530318" y="229016"/>
                </a:lnTo>
                <a:lnTo>
                  <a:pt x="212704" y="229016"/>
                </a:lnTo>
                <a:lnTo>
                  <a:pt x="142518" y="196079"/>
                </a:lnTo>
                <a:lnTo>
                  <a:pt x="141410" y="193094"/>
                </a:lnTo>
                <a:lnTo>
                  <a:pt x="142558" y="190663"/>
                </a:lnTo>
                <a:lnTo>
                  <a:pt x="143044" y="189462"/>
                </a:lnTo>
                <a:lnTo>
                  <a:pt x="143736" y="188673"/>
                </a:lnTo>
                <a:lnTo>
                  <a:pt x="144843" y="188231"/>
                </a:lnTo>
                <a:lnTo>
                  <a:pt x="149716" y="186684"/>
                </a:lnTo>
                <a:lnTo>
                  <a:pt x="152484" y="181599"/>
                </a:lnTo>
                <a:lnTo>
                  <a:pt x="150823" y="176736"/>
                </a:lnTo>
                <a:lnTo>
                  <a:pt x="149273" y="171873"/>
                </a:lnTo>
                <a:lnTo>
                  <a:pt x="144179" y="169110"/>
                </a:lnTo>
                <a:lnTo>
                  <a:pt x="163558" y="169110"/>
                </a:lnTo>
                <a:lnTo>
                  <a:pt x="163558" y="190663"/>
                </a:lnTo>
                <a:lnTo>
                  <a:pt x="177178" y="197073"/>
                </a:lnTo>
                <a:lnTo>
                  <a:pt x="181829" y="199395"/>
                </a:lnTo>
                <a:lnTo>
                  <a:pt x="195003" y="199395"/>
                </a:lnTo>
                <a:lnTo>
                  <a:pt x="188916" y="202379"/>
                </a:lnTo>
                <a:lnTo>
                  <a:pt x="210178" y="212327"/>
                </a:lnTo>
                <a:lnTo>
                  <a:pt x="586572" y="212327"/>
                </a:lnTo>
                <a:lnTo>
                  <a:pt x="586572" y="253443"/>
                </a:lnTo>
                <a:close/>
              </a:path>
              <a:path w="586740" h="366395">
                <a:moveTo>
                  <a:pt x="586572" y="195084"/>
                </a:moveTo>
                <a:lnTo>
                  <a:pt x="530207" y="195084"/>
                </a:lnTo>
                <a:lnTo>
                  <a:pt x="535954" y="189462"/>
                </a:lnTo>
                <a:lnTo>
                  <a:pt x="535744" y="189462"/>
                </a:lnTo>
                <a:lnTo>
                  <a:pt x="535744" y="176183"/>
                </a:lnTo>
                <a:lnTo>
                  <a:pt x="530318" y="170767"/>
                </a:lnTo>
                <a:lnTo>
                  <a:pt x="586572" y="170767"/>
                </a:lnTo>
                <a:lnTo>
                  <a:pt x="586572" y="195084"/>
                </a:lnTo>
                <a:close/>
              </a:path>
              <a:path w="586740" h="366395">
                <a:moveTo>
                  <a:pt x="163668" y="270244"/>
                </a:moveTo>
                <a:lnTo>
                  <a:pt x="141853" y="270244"/>
                </a:lnTo>
                <a:lnTo>
                  <a:pt x="147058" y="267702"/>
                </a:lnTo>
                <a:lnTo>
                  <a:pt x="150083" y="258859"/>
                </a:lnTo>
                <a:lnTo>
                  <a:pt x="150158" y="258638"/>
                </a:lnTo>
                <a:lnTo>
                  <a:pt x="148497" y="254328"/>
                </a:lnTo>
                <a:lnTo>
                  <a:pt x="144843" y="252007"/>
                </a:lnTo>
                <a:lnTo>
                  <a:pt x="142495" y="250729"/>
                </a:lnTo>
                <a:lnTo>
                  <a:pt x="141410" y="247806"/>
                </a:lnTo>
                <a:lnTo>
                  <a:pt x="142518" y="245706"/>
                </a:lnTo>
                <a:lnTo>
                  <a:pt x="142961" y="244822"/>
                </a:lnTo>
                <a:lnTo>
                  <a:pt x="143957" y="243827"/>
                </a:lnTo>
                <a:lnTo>
                  <a:pt x="144843" y="243385"/>
                </a:lnTo>
                <a:lnTo>
                  <a:pt x="156581" y="237859"/>
                </a:lnTo>
                <a:lnTo>
                  <a:pt x="135320" y="227911"/>
                </a:lnTo>
                <a:lnTo>
                  <a:pt x="167524" y="227911"/>
                </a:lnTo>
                <a:lnTo>
                  <a:pt x="195525" y="241175"/>
                </a:lnTo>
                <a:lnTo>
                  <a:pt x="163668" y="241175"/>
                </a:lnTo>
                <a:lnTo>
                  <a:pt x="163668" y="270244"/>
                </a:lnTo>
                <a:close/>
              </a:path>
              <a:path w="586740" h="366395">
                <a:moveTo>
                  <a:pt x="586572" y="271349"/>
                </a:moveTo>
                <a:lnTo>
                  <a:pt x="201097" y="271349"/>
                </a:lnTo>
                <a:lnTo>
                  <a:pt x="206634" y="269470"/>
                </a:lnTo>
                <a:lnTo>
                  <a:pt x="207631" y="269028"/>
                </a:lnTo>
                <a:lnTo>
                  <a:pt x="221382" y="247585"/>
                </a:lnTo>
                <a:lnTo>
                  <a:pt x="221501" y="246826"/>
                </a:lnTo>
                <a:lnTo>
                  <a:pt x="220140" y="241175"/>
                </a:lnTo>
                <a:lnTo>
                  <a:pt x="219316" y="237859"/>
                </a:lnTo>
                <a:lnTo>
                  <a:pt x="217043" y="233106"/>
                </a:lnTo>
                <a:lnTo>
                  <a:pt x="212946" y="229016"/>
                </a:lnTo>
                <a:lnTo>
                  <a:pt x="323021" y="229016"/>
                </a:lnTo>
                <a:lnTo>
                  <a:pt x="317371" y="234543"/>
                </a:lnTo>
                <a:lnTo>
                  <a:pt x="317371" y="247806"/>
                </a:lnTo>
                <a:lnTo>
                  <a:pt x="319107" y="249685"/>
                </a:lnTo>
                <a:lnTo>
                  <a:pt x="322797" y="253443"/>
                </a:lnTo>
                <a:lnTo>
                  <a:pt x="586572" y="253443"/>
                </a:lnTo>
                <a:lnTo>
                  <a:pt x="586572" y="271349"/>
                </a:lnTo>
                <a:close/>
              </a:path>
              <a:path w="586740" h="366395">
                <a:moveTo>
                  <a:pt x="586572" y="295666"/>
                </a:moveTo>
                <a:lnTo>
                  <a:pt x="177843" y="295666"/>
                </a:lnTo>
                <a:lnTo>
                  <a:pt x="182051" y="291466"/>
                </a:lnTo>
                <a:lnTo>
                  <a:pt x="182161" y="249685"/>
                </a:lnTo>
                <a:lnTo>
                  <a:pt x="163668" y="241175"/>
                </a:lnTo>
                <a:lnTo>
                  <a:pt x="195525" y="241175"/>
                </a:lnTo>
                <a:lnTo>
                  <a:pt x="202758" y="244601"/>
                </a:lnTo>
                <a:lnTo>
                  <a:pt x="203866" y="247585"/>
                </a:lnTo>
                <a:lnTo>
                  <a:pt x="202864" y="249685"/>
                </a:lnTo>
                <a:lnTo>
                  <a:pt x="202392" y="250729"/>
                </a:lnTo>
                <a:lnTo>
                  <a:pt x="201319" y="251786"/>
                </a:lnTo>
                <a:lnTo>
                  <a:pt x="200433" y="252228"/>
                </a:lnTo>
                <a:lnTo>
                  <a:pt x="195561" y="253775"/>
                </a:lnTo>
                <a:lnTo>
                  <a:pt x="192912" y="258638"/>
                </a:lnTo>
                <a:lnTo>
                  <a:pt x="192792" y="258859"/>
                </a:lnTo>
                <a:lnTo>
                  <a:pt x="194453" y="263723"/>
                </a:lnTo>
                <a:lnTo>
                  <a:pt x="196003" y="268586"/>
                </a:lnTo>
                <a:lnTo>
                  <a:pt x="201097" y="271349"/>
                </a:lnTo>
                <a:lnTo>
                  <a:pt x="586572" y="271349"/>
                </a:lnTo>
                <a:lnTo>
                  <a:pt x="586572" y="295666"/>
                </a:lnTo>
                <a:close/>
              </a:path>
            </a:pathLst>
          </a:custGeom>
          <a:solidFill>
            <a:srgbClr val="00335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" name="object 1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8576" y="4768828"/>
            <a:ext cx="687995" cy="496161"/>
          </a:xfrm>
          <a:prstGeom prst="rect">
            <a:avLst/>
          </a:prstGeom>
        </p:spPr>
      </p:pic>
      <p:sp>
        <p:nvSpPr>
          <p:cNvPr id="14" name="object 14" descr=""/>
          <p:cNvSpPr/>
          <p:nvPr/>
        </p:nvSpPr>
        <p:spPr>
          <a:xfrm>
            <a:off x="11660213" y="6242926"/>
            <a:ext cx="252729" cy="318135"/>
          </a:xfrm>
          <a:custGeom>
            <a:avLst/>
            <a:gdLst/>
            <a:ahLst/>
            <a:cxnLst/>
            <a:rect l="l" t="t" r="r" b="b"/>
            <a:pathLst>
              <a:path w="252729" h="318134">
                <a:moveTo>
                  <a:pt x="244132" y="292100"/>
                </a:moveTo>
                <a:lnTo>
                  <a:pt x="242544" y="290118"/>
                </a:lnTo>
                <a:lnTo>
                  <a:pt x="241363" y="290118"/>
                </a:lnTo>
                <a:lnTo>
                  <a:pt x="241363" y="292900"/>
                </a:lnTo>
                <a:lnTo>
                  <a:pt x="241363" y="299250"/>
                </a:lnTo>
                <a:lnTo>
                  <a:pt x="237388" y="298856"/>
                </a:lnTo>
                <a:lnTo>
                  <a:pt x="231025" y="298856"/>
                </a:lnTo>
                <a:lnTo>
                  <a:pt x="231025" y="292493"/>
                </a:lnTo>
                <a:lnTo>
                  <a:pt x="238975" y="292493"/>
                </a:lnTo>
                <a:lnTo>
                  <a:pt x="241363" y="292900"/>
                </a:lnTo>
                <a:lnTo>
                  <a:pt x="241363" y="290118"/>
                </a:lnTo>
                <a:lnTo>
                  <a:pt x="229044" y="290118"/>
                </a:lnTo>
                <a:lnTo>
                  <a:pt x="229044" y="309981"/>
                </a:lnTo>
                <a:lnTo>
                  <a:pt x="231419" y="309981"/>
                </a:lnTo>
                <a:lnTo>
                  <a:pt x="231419" y="301244"/>
                </a:lnTo>
                <a:lnTo>
                  <a:pt x="235800" y="301244"/>
                </a:lnTo>
                <a:lnTo>
                  <a:pt x="241363" y="309981"/>
                </a:lnTo>
                <a:lnTo>
                  <a:pt x="244132" y="309981"/>
                </a:lnTo>
                <a:lnTo>
                  <a:pt x="238175" y="301244"/>
                </a:lnTo>
                <a:lnTo>
                  <a:pt x="241363" y="300850"/>
                </a:lnTo>
                <a:lnTo>
                  <a:pt x="244132" y="299250"/>
                </a:lnTo>
                <a:lnTo>
                  <a:pt x="244132" y="292493"/>
                </a:lnTo>
                <a:lnTo>
                  <a:pt x="244132" y="292100"/>
                </a:lnTo>
                <a:close/>
              </a:path>
              <a:path w="252729" h="318134">
                <a:moveTo>
                  <a:pt x="252476" y="290512"/>
                </a:moveTo>
                <a:lnTo>
                  <a:pt x="249694" y="287870"/>
                </a:lnTo>
                <a:lnTo>
                  <a:pt x="249694" y="308394"/>
                </a:lnTo>
                <a:lnTo>
                  <a:pt x="243738" y="314756"/>
                </a:lnTo>
                <a:lnTo>
                  <a:pt x="226656" y="314756"/>
                </a:lnTo>
                <a:lnTo>
                  <a:pt x="220294" y="308787"/>
                </a:lnTo>
                <a:lnTo>
                  <a:pt x="220294" y="291706"/>
                </a:lnTo>
                <a:lnTo>
                  <a:pt x="226263" y="285737"/>
                </a:lnTo>
                <a:lnTo>
                  <a:pt x="243344" y="285737"/>
                </a:lnTo>
                <a:lnTo>
                  <a:pt x="249301" y="291706"/>
                </a:lnTo>
                <a:lnTo>
                  <a:pt x="249301" y="300050"/>
                </a:lnTo>
                <a:lnTo>
                  <a:pt x="249694" y="308394"/>
                </a:lnTo>
                <a:lnTo>
                  <a:pt x="249694" y="287870"/>
                </a:lnTo>
                <a:lnTo>
                  <a:pt x="247459" y="285737"/>
                </a:lnTo>
                <a:lnTo>
                  <a:pt x="244538" y="282956"/>
                </a:lnTo>
                <a:lnTo>
                  <a:pt x="225463" y="282956"/>
                </a:lnTo>
                <a:lnTo>
                  <a:pt x="217512" y="290512"/>
                </a:lnTo>
                <a:lnTo>
                  <a:pt x="217512" y="309587"/>
                </a:lnTo>
                <a:lnTo>
                  <a:pt x="225463" y="317538"/>
                </a:lnTo>
                <a:lnTo>
                  <a:pt x="244538" y="317538"/>
                </a:lnTo>
                <a:lnTo>
                  <a:pt x="247180" y="314756"/>
                </a:lnTo>
                <a:lnTo>
                  <a:pt x="252082" y="309587"/>
                </a:lnTo>
                <a:lnTo>
                  <a:pt x="252082" y="300050"/>
                </a:lnTo>
                <a:lnTo>
                  <a:pt x="252476" y="290512"/>
                </a:lnTo>
                <a:close/>
              </a:path>
              <a:path w="252729" h="318134">
                <a:moveTo>
                  <a:pt x="252488" y="81622"/>
                </a:moveTo>
                <a:lnTo>
                  <a:pt x="246875" y="37553"/>
                </a:lnTo>
                <a:lnTo>
                  <a:pt x="233807" y="0"/>
                </a:lnTo>
                <a:lnTo>
                  <a:pt x="208330" y="11315"/>
                </a:lnTo>
                <a:lnTo>
                  <a:pt x="182257" y="19570"/>
                </a:lnTo>
                <a:lnTo>
                  <a:pt x="155143" y="24701"/>
                </a:lnTo>
                <a:lnTo>
                  <a:pt x="126542" y="26631"/>
                </a:lnTo>
                <a:lnTo>
                  <a:pt x="97764" y="24866"/>
                </a:lnTo>
                <a:lnTo>
                  <a:pt x="70612" y="19723"/>
                </a:lnTo>
                <a:lnTo>
                  <a:pt x="44513" y="11366"/>
                </a:lnTo>
                <a:lnTo>
                  <a:pt x="18872" y="0"/>
                </a:lnTo>
                <a:lnTo>
                  <a:pt x="5740" y="37376"/>
                </a:lnTo>
                <a:lnTo>
                  <a:pt x="0" y="81470"/>
                </a:lnTo>
                <a:lnTo>
                  <a:pt x="1993" y="128536"/>
                </a:lnTo>
                <a:lnTo>
                  <a:pt x="12115" y="174866"/>
                </a:lnTo>
                <a:lnTo>
                  <a:pt x="29489" y="216662"/>
                </a:lnTo>
                <a:lnTo>
                  <a:pt x="53936" y="255295"/>
                </a:lnTo>
                <a:lnTo>
                  <a:pt x="85979" y="289369"/>
                </a:lnTo>
                <a:lnTo>
                  <a:pt x="126136" y="317538"/>
                </a:lnTo>
                <a:lnTo>
                  <a:pt x="166471" y="289433"/>
                </a:lnTo>
                <a:lnTo>
                  <a:pt x="198501" y="255435"/>
                </a:lnTo>
                <a:lnTo>
                  <a:pt x="222846" y="216827"/>
                </a:lnTo>
                <a:lnTo>
                  <a:pt x="240169" y="174866"/>
                </a:lnTo>
                <a:lnTo>
                  <a:pt x="250342" y="128600"/>
                </a:lnTo>
                <a:lnTo>
                  <a:pt x="252488" y="8162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22</a:t>
            </a:fld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1960880"/>
            </a:xfrm>
            <a:custGeom>
              <a:avLst/>
              <a:gdLst/>
              <a:ahLst/>
              <a:cxnLst/>
              <a:rect l="l" t="t" r="r" b="b"/>
              <a:pathLst>
                <a:path w="11966575" h="1960880">
                  <a:moveTo>
                    <a:pt x="0" y="1960638"/>
                  </a:moveTo>
                  <a:lnTo>
                    <a:pt x="11966371" y="1960638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295685" y="6242926"/>
              <a:ext cx="617220" cy="318135"/>
            </a:xfrm>
            <a:custGeom>
              <a:avLst/>
              <a:gdLst/>
              <a:ahLst/>
              <a:cxnLst/>
              <a:rect l="l" t="t" r="r" b="b"/>
              <a:pathLst>
                <a:path w="617220" h="318134">
                  <a:moveTo>
                    <a:pt x="308305" y="291706"/>
                  </a:moveTo>
                  <a:lnTo>
                    <a:pt x="306717" y="289712"/>
                  </a:lnTo>
                  <a:lnTo>
                    <a:pt x="305523" y="289712"/>
                  </a:lnTo>
                  <a:lnTo>
                    <a:pt x="305523" y="292493"/>
                  </a:lnTo>
                  <a:lnTo>
                    <a:pt x="305523" y="298856"/>
                  </a:lnTo>
                  <a:lnTo>
                    <a:pt x="301561" y="298462"/>
                  </a:lnTo>
                  <a:lnTo>
                    <a:pt x="295198" y="298462"/>
                  </a:lnTo>
                  <a:lnTo>
                    <a:pt x="295198" y="292100"/>
                  </a:lnTo>
                  <a:lnTo>
                    <a:pt x="303149" y="292100"/>
                  </a:lnTo>
                  <a:lnTo>
                    <a:pt x="305523" y="292493"/>
                  </a:lnTo>
                  <a:lnTo>
                    <a:pt x="305523" y="289712"/>
                  </a:lnTo>
                  <a:lnTo>
                    <a:pt x="292417" y="289712"/>
                  </a:lnTo>
                  <a:lnTo>
                    <a:pt x="292417" y="309981"/>
                  </a:lnTo>
                  <a:lnTo>
                    <a:pt x="294805" y="309981"/>
                  </a:lnTo>
                  <a:lnTo>
                    <a:pt x="294805" y="301244"/>
                  </a:lnTo>
                  <a:lnTo>
                    <a:pt x="299173" y="301244"/>
                  </a:lnTo>
                  <a:lnTo>
                    <a:pt x="304736" y="309981"/>
                  </a:lnTo>
                  <a:lnTo>
                    <a:pt x="307517" y="309981"/>
                  </a:lnTo>
                  <a:lnTo>
                    <a:pt x="301561" y="301244"/>
                  </a:lnTo>
                  <a:lnTo>
                    <a:pt x="305523" y="300443"/>
                  </a:lnTo>
                  <a:lnTo>
                    <a:pt x="308305" y="298856"/>
                  </a:lnTo>
                  <a:lnTo>
                    <a:pt x="308305" y="292100"/>
                  </a:lnTo>
                  <a:lnTo>
                    <a:pt x="308305" y="291706"/>
                  </a:lnTo>
                  <a:close/>
                </a:path>
                <a:path w="617220" h="318134">
                  <a:moveTo>
                    <a:pt x="317042" y="290118"/>
                  </a:moveTo>
                  <a:lnTo>
                    <a:pt x="314261" y="287337"/>
                  </a:lnTo>
                  <a:lnTo>
                    <a:pt x="314261" y="308394"/>
                  </a:lnTo>
                  <a:lnTo>
                    <a:pt x="307911" y="314756"/>
                  </a:lnTo>
                  <a:lnTo>
                    <a:pt x="290423" y="314756"/>
                  </a:lnTo>
                  <a:lnTo>
                    <a:pt x="284467" y="308394"/>
                  </a:lnTo>
                  <a:lnTo>
                    <a:pt x="284467" y="291312"/>
                  </a:lnTo>
                  <a:lnTo>
                    <a:pt x="290830" y="285343"/>
                  </a:lnTo>
                  <a:lnTo>
                    <a:pt x="307911" y="285343"/>
                  </a:lnTo>
                  <a:lnTo>
                    <a:pt x="313867" y="291706"/>
                  </a:lnTo>
                  <a:lnTo>
                    <a:pt x="313867" y="300050"/>
                  </a:lnTo>
                  <a:lnTo>
                    <a:pt x="314261" y="308394"/>
                  </a:lnTo>
                  <a:lnTo>
                    <a:pt x="314261" y="287337"/>
                  </a:lnTo>
                  <a:lnTo>
                    <a:pt x="312280" y="285343"/>
                  </a:lnTo>
                  <a:lnTo>
                    <a:pt x="309105" y="282168"/>
                  </a:lnTo>
                  <a:lnTo>
                    <a:pt x="289242" y="282168"/>
                  </a:lnTo>
                  <a:lnTo>
                    <a:pt x="281292" y="290118"/>
                  </a:lnTo>
                  <a:lnTo>
                    <a:pt x="281292" y="309587"/>
                  </a:lnTo>
                  <a:lnTo>
                    <a:pt x="289242" y="317538"/>
                  </a:lnTo>
                  <a:lnTo>
                    <a:pt x="308711" y="317538"/>
                  </a:lnTo>
                  <a:lnTo>
                    <a:pt x="311492" y="314756"/>
                  </a:lnTo>
                  <a:lnTo>
                    <a:pt x="316649" y="309587"/>
                  </a:lnTo>
                  <a:lnTo>
                    <a:pt x="316649" y="299656"/>
                  </a:lnTo>
                  <a:lnTo>
                    <a:pt x="317042" y="290118"/>
                  </a:lnTo>
                  <a:close/>
                </a:path>
                <a:path w="617220" h="318134">
                  <a:moveTo>
                    <a:pt x="317055" y="88226"/>
                  </a:moveTo>
                  <a:lnTo>
                    <a:pt x="228854" y="88226"/>
                  </a:lnTo>
                  <a:lnTo>
                    <a:pt x="228854" y="584"/>
                  </a:lnTo>
                  <a:lnTo>
                    <a:pt x="88201" y="584"/>
                  </a:lnTo>
                  <a:lnTo>
                    <a:pt x="88201" y="88226"/>
                  </a:lnTo>
                  <a:lnTo>
                    <a:pt x="0" y="88226"/>
                  </a:lnTo>
                  <a:lnTo>
                    <a:pt x="0" y="229222"/>
                  </a:lnTo>
                  <a:lnTo>
                    <a:pt x="88201" y="229222"/>
                  </a:lnTo>
                  <a:lnTo>
                    <a:pt x="88201" y="318135"/>
                  </a:lnTo>
                  <a:lnTo>
                    <a:pt x="228854" y="318135"/>
                  </a:lnTo>
                  <a:lnTo>
                    <a:pt x="228854" y="229222"/>
                  </a:lnTo>
                  <a:lnTo>
                    <a:pt x="317055" y="229222"/>
                  </a:lnTo>
                  <a:lnTo>
                    <a:pt x="317055" y="88226"/>
                  </a:lnTo>
                  <a:close/>
                </a:path>
                <a:path w="617220" h="318134">
                  <a:moveTo>
                    <a:pt x="608660" y="292100"/>
                  </a:moveTo>
                  <a:lnTo>
                    <a:pt x="607072" y="290118"/>
                  </a:lnTo>
                  <a:lnTo>
                    <a:pt x="605891" y="290118"/>
                  </a:lnTo>
                  <a:lnTo>
                    <a:pt x="605891" y="292900"/>
                  </a:lnTo>
                  <a:lnTo>
                    <a:pt x="605891" y="299250"/>
                  </a:lnTo>
                  <a:lnTo>
                    <a:pt x="601916" y="298856"/>
                  </a:lnTo>
                  <a:lnTo>
                    <a:pt x="595553" y="298856"/>
                  </a:lnTo>
                  <a:lnTo>
                    <a:pt x="595553" y="292493"/>
                  </a:lnTo>
                  <a:lnTo>
                    <a:pt x="603504" y="292493"/>
                  </a:lnTo>
                  <a:lnTo>
                    <a:pt x="605891" y="292900"/>
                  </a:lnTo>
                  <a:lnTo>
                    <a:pt x="605891" y="290118"/>
                  </a:lnTo>
                  <a:lnTo>
                    <a:pt x="593572" y="290118"/>
                  </a:lnTo>
                  <a:lnTo>
                    <a:pt x="593572" y="309981"/>
                  </a:lnTo>
                  <a:lnTo>
                    <a:pt x="595947" y="309981"/>
                  </a:lnTo>
                  <a:lnTo>
                    <a:pt x="595947" y="301244"/>
                  </a:lnTo>
                  <a:lnTo>
                    <a:pt x="600329" y="301244"/>
                  </a:lnTo>
                  <a:lnTo>
                    <a:pt x="605891" y="309981"/>
                  </a:lnTo>
                  <a:lnTo>
                    <a:pt x="608660" y="309981"/>
                  </a:lnTo>
                  <a:lnTo>
                    <a:pt x="602703" y="301244"/>
                  </a:lnTo>
                  <a:lnTo>
                    <a:pt x="605891" y="300850"/>
                  </a:lnTo>
                  <a:lnTo>
                    <a:pt x="608660" y="299250"/>
                  </a:lnTo>
                  <a:lnTo>
                    <a:pt x="608660" y="292493"/>
                  </a:lnTo>
                  <a:lnTo>
                    <a:pt x="608660" y="292100"/>
                  </a:lnTo>
                  <a:close/>
                </a:path>
                <a:path w="617220" h="318134">
                  <a:moveTo>
                    <a:pt x="617004" y="290512"/>
                  </a:moveTo>
                  <a:lnTo>
                    <a:pt x="614222" y="287870"/>
                  </a:lnTo>
                  <a:lnTo>
                    <a:pt x="614222" y="308394"/>
                  </a:lnTo>
                  <a:lnTo>
                    <a:pt x="608266" y="314756"/>
                  </a:lnTo>
                  <a:lnTo>
                    <a:pt x="591185" y="314756"/>
                  </a:lnTo>
                  <a:lnTo>
                    <a:pt x="584822" y="308787"/>
                  </a:lnTo>
                  <a:lnTo>
                    <a:pt x="584822" y="291706"/>
                  </a:lnTo>
                  <a:lnTo>
                    <a:pt x="590791" y="285737"/>
                  </a:lnTo>
                  <a:lnTo>
                    <a:pt x="607872" y="285737"/>
                  </a:lnTo>
                  <a:lnTo>
                    <a:pt x="613829" y="291706"/>
                  </a:lnTo>
                  <a:lnTo>
                    <a:pt x="613829" y="300050"/>
                  </a:lnTo>
                  <a:lnTo>
                    <a:pt x="614222" y="308394"/>
                  </a:lnTo>
                  <a:lnTo>
                    <a:pt x="614222" y="287870"/>
                  </a:lnTo>
                  <a:lnTo>
                    <a:pt x="611987" y="285737"/>
                  </a:lnTo>
                  <a:lnTo>
                    <a:pt x="609066" y="282956"/>
                  </a:lnTo>
                  <a:lnTo>
                    <a:pt x="589991" y="282956"/>
                  </a:lnTo>
                  <a:lnTo>
                    <a:pt x="582041" y="290512"/>
                  </a:lnTo>
                  <a:lnTo>
                    <a:pt x="582041" y="309587"/>
                  </a:lnTo>
                  <a:lnTo>
                    <a:pt x="589991" y="317538"/>
                  </a:lnTo>
                  <a:lnTo>
                    <a:pt x="609066" y="317538"/>
                  </a:lnTo>
                  <a:lnTo>
                    <a:pt x="611708" y="314756"/>
                  </a:lnTo>
                  <a:lnTo>
                    <a:pt x="616610" y="309587"/>
                  </a:lnTo>
                  <a:lnTo>
                    <a:pt x="616610" y="300050"/>
                  </a:lnTo>
                  <a:lnTo>
                    <a:pt x="617004" y="290512"/>
                  </a:lnTo>
                  <a:close/>
                </a:path>
                <a:path w="617220" h="318134">
                  <a:moveTo>
                    <a:pt x="617016" y="81622"/>
                  </a:moveTo>
                  <a:lnTo>
                    <a:pt x="611403" y="37553"/>
                  </a:lnTo>
                  <a:lnTo>
                    <a:pt x="598335" y="0"/>
                  </a:lnTo>
                  <a:lnTo>
                    <a:pt x="572858" y="11315"/>
                  </a:lnTo>
                  <a:lnTo>
                    <a:pt x="546785" y="19570"/>
                  </a:lnTo>
                  <a:lnTo>
                    <a:pt x="519671" y="24701"/>
                  </a:lnTo>
                  <a:lnTo>
                    <a:pt x="491070" y="26631"/>
                  </a:lnTo>
                  <a:lnTo>
                    <a:pt x="462292" y="24866"/>
                  </a:lnTo>
                  <a:lnTo>
                    <a:pt x="435140" y="19723"/>
                  </a:lnTo>
                  <a:lnTo>
                    <a:pt x="409041" y="11366"/>
                  </a:lnTo>
                  <a:lnTo>
                    <a:pt x="383400" y="0"/>
                  </a:lnTo>
                  <a:lnTo>
                    <a:pt x="370268" y="37376"/>
                  </a:lnTo>
                  <a:lnTo>
                    <a:pt x="364528" y="81470"/>
                  </a:lnTo>
                  <a:lnTo>
                    <a:pt x="366522" y="128536"/>
                  </a:lnTo>
                  <a:lnTo>
                    <a:pt x="376643" y="174866"/>
                  </a:lnTo>
                  <a:lnTo>
                    <a:pt x="394017" y="216662"/>
                  </a:lnTo>
                  <a:lnTo>
                    <a:pt x="418465" y="255295"/>
                  </a:lnTo>
                  <a:lnTo>
                    <a:pt x="450507" y="289369"/>
                  </a:lnTo>
                  <a:lnTo>
                    <a:pt x="490664" y="317538"/>
                  </a:lnTo>
                  <a:lnTo>
                    <a:pt x="530999" y="289433"/>
                  </a:lnTo>
                  <a:lnTo>
                    <a:pt x="563029" y="255435"/>
                  </a:lnTo>
                  <a:lnTo>
                    <a:pt x="587375" y="216827"/>
                  </a:lnTo>
                  <a:lnTo>
                    <a:pt x="604697" y="174866"/>
                  </a:lnTo>
                  <a:lnTo>
                    <a:pt x="614870" y="128600"/>
                  </a:lnTo>
                  <a:lnTo>
                    <a:pt x="617016" y="81622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488733" y="5222754"/>
              <a:ext cx="10349230" cy="410845"/>
            </a:xfrm>
            <a:custGeom>
              <a:avLst/>
              <a:gdLst/>
              <a:ahLst/>
              <a:cxnLst/>
              <a:rect l="l" t="t" r="r" b="b"/>
              <a:pathLst>
                <a:path w="10349230" h="410845">
                  <a:moveTo>
                    <a:pt x="10280357" y="0"/>
                  </a:moveTo>
                  <a:lnTo>
                    <a:pt x="68414" y="0"/>
                  </a:lnTo>
                  <a:lnTo>
                    <a:pt x="41785" y="5376"/>
                  </a:lnTo>
                  <a:lnTo>
                    <a:pt x="20039" y="20039"/>
                  </a:lnTo>
                  <a:lnTo>
                    <a:pt x="5376" y="41785"/>
                  </a:lnTo>
                  <a:lnTo>
                    <a:pt x="0" y="68414"/>
                  </a:lnTo>
                  <a:lnTo>
                    <a:pt x="0" y="342074"/>
                  </a:lnTo>
                  <a:lnTo>
                    <a:pt x="5376" y="368703"/>
                  </a:lnTo>
                  <a:lnTo>
                    <a:pt x="20039" y="390450"/>
                  </a:lnTo>
                  <a:lnTo>
                    <a:pt x="41785" y="405112"/>
                  </a:lnTo>
                  <a:lnTo>
                    <a:pt x="68414" y="410489"/>
                  </a:lnTo>
                  <a:lnTo>
                    <a:pt x="10280357" y="410489"/>
                  </a:lnTo>
                  <a:lnTo>
                    <a:pt x="10306987" y="405112"/>
                  </a:lnTo>
                  <a:lnTo>
                    <a:pt x="10328733" y="390450"/>
                  </a:lnTo>
                  <a:lnTo>
                    <a:pt x="10343396" y="368703"/>
                  </a:lnTo>
                  <a:lnTo>
                    <a:pt x="10348772" y="342074"/>
                  </a:lnTo>
                  <a:lnTo>
                    <a:pt x="10348772" y="68414"/>
                  </a:lnTo>
                  <a:lnTo>
                    <a:pt x="10343396" y="41785"/>
                  </a:lnTo>
                  <a:lnTo>
                    <a:pt x="10328733" y="20039"/>
                  </a:lnTo>
                  <a:lnTo>
                    <a:pt x="10306987" y="5376"/>
                  </a:lnTo>
                  <a:lnTo>
                    <a:pt x="10280357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523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Features</a:t>
            </a:r>
            <a:r>
              <a:rPr dirty="0" spc="-65"/>
              <a:t> </a:t>
            </a:r>
            <a:r>
              <a:rPr dirty="0"/>
              <a:t>of</a:t>
            </a:r>
            <a:r>
              <a:rPr dirty="0" spc="-70"/>
              <a:t> </a:t>
            </a:r>
            <a:r>
              <a:rPr dirty="0" spc="-20"/>
              <a:t>MPDP</a:t>
            </a:r>
          </a:p>
        </p:txBody>
      </p:sp>
      <p:sp>
        <p:nvSpPr>
          <p:cNvPr id="8" name="object 8" descr=""/>
          <p:cNvSpPr/>
          <p:nvPr/>
        </p:nvSpPr>
        <p:spPr>
          <a:xfrm>
            <a:off x="1039444" y="2809163"/>
            <a:ext cx="353060" cy="2260600"/>
          </a:xfrm>
          <a:custGeom>
            <a:avLst/>
            <a:gdLst/>
            <a:ahLst/>
            <a:cxnLst/>
            <a:rect l="l" t="t" r="r" b="b"/>
            <a:pathLst>
              <a:path w="353059" h="2260600">
                <a:moveTo>
                  <a:pt x="146646" y="740587"/>
                </a:moveTo>
                <a:lnTo>
                  <a:pt x="141808" y="734618"/>
                </a:lnTo>
                <a:lnTo>
                  <a:pt x="53746" y="725754"/>
                </a:lnTo>
                <a:lnTo>
                  <a:pt x="47764" y="730592"/>
                </a:lnTo>
                <a:lnTo>
                  <a:pt x="46532" y="742505"/>
                </a:lnTo>
                <a:lnTo>
                  <a:pt x="51384" y="748474"/>
                </a:lnTo>
                <a:lnTo>
                  <a:pt x="139433" y="757339"/>
                </a:lnTo>
                <a:lnTo>
                  <a:pt x="145415" y="752500"/>
                </a:lnTo>
                <a:lnTo>
                  <a:pt x="146646" y="740587"/>
                </a:lnTo>
                <a:close/>
              </a:path>
              <a:path w="353059" h="2260600">
                <a:moveTo>
                  <a:pt x="146646" y="687273"/>
                </a:moveTo>
                <a:lnTo>
                  <a:pt x="141744" y="681215"/>
                </a:lnTo>
                <a:lnTo>
                  <a:pt x="141058" y="681215"/>
                </a:lnTo>
                <a:lnTo>
                  <a:pt x="53746" y="672426"/>
                </a:lnTo>
                <a:lnTo>
                  <a:pt x="47764" y="677278"/>
                </a:lnTo>
                <a:lnTo>
                  <a:pt x="46532" y="689190"/>
                </a:lnTo>
                <a:lnTo>
                  <a:pt x="51384" y="695159"/>
                </a:lnTo>
                <a:lnTo>
                  <a:pt x="139433" y="704024"/>
                </a:lnTo>
                <a:lnTo>
                  <a:pt x="145415" y="699173"/>
                </a:lnTo>
                <a:lnTo>
                  <a:pt x="145427" y="699008"/>
                </a:lnTo>
                <a:lnTo>
                  <a:pt x="146646" y="687273"/>
                </a:lnTo>
                <a:close/>
              </a:path>
              <a:path w="353059" h="2260600">
                <a:moveTo>
                  <a:pt x="146646" y="633971"/>
                </a:moveTo>
                <a:lnTo>
                  <a:pt x="141808" y="628002"/>
                </a:lnTo>
                <a:lnTo>
                  <a:pt x="53746" y="619137"/>
                </a:lnTo>
                <a:lnTo>
                  <a:pt x="47764" y="623989"/>
                </a:lnTo>
                <a:lnTo>
                  <a:pt x="46532" y="635889"/>
                </a:lnTo>
                <a:lnTo>
                  <a:pt x="51384" y="641870"/>
                </a:lnTo>
                <a:lnTo>
                  <a:pt x="139433" y="650735"/>
                </a:lnTo>
                <a:lnTo>
                  <a:pt x="145415" y="645883"/>
                </a:lnTo>
                <a:lnTo>
                  <a:pt x="146646" y="633971"/>
                </a:lnTo>
                <a:close/>
              </a:path>
              <a:path w="353059" h="2260600">
                <a:moveTo>
                  <a:pt x="146646" y="580682"/>
                </a:moveTo>
                <a:lnTo>
                  <a:pt x="141808" y="574700"/>
                </a:lnTo>
                <a:lnTo>
                  <a:pt x="53746" y="565823"/>
                </a:lnTo>
                <a:lnTo>
                  <a:pt x="47764" y="570674"/>
                </a:lnTo>
                <a:lnTo>
                  <a:pt x="46532" y="582599"/>
                </a:lnTo>
                <a:lnTo>
                  <a:pt x="51384" y="588568"/>
                </a:lnTo>
                <a:lnTo>
                  <a:pt x="139433" y="597433"/>
                </a:lnTo>
                <a:lnTo>
                  <a:pt x="145415" y="592582"/>
                </a:lnTo>
                <a:lnTo>
                  <a:pt x="146646" y="580682"/>
                </a:lnTo>
                <a:close/>
              </a:path>
              <a:path w="353059" h="2260600">
                <a:moveTo>
                  <a:pt x="227698" y="1175702"/>
                </a:moveTo>
                <a:lnTo>
                  <a:pt x="227660" y="1175512"/>
                </a:lnTo>
                <a:lnTo>
                  <a:pt x="226060" y="1163916"/>
                </a:lnTo>
                <a:lnTo>
                  <a:pt x="219367" y="1150493"/>
                </a:lnTo>
                <a:lnTo>
                  <a:pt x="204876" y="1137780"/>
                </a:lnTo>
                <a:lnTo>
                  <a:pt x="179857" y="1128128"/>
                </a:lnTo>
                <a:lnTo>
                  <a:pt x="179412" y="1128128"/>
                </a:lnTo>
                <a:lnTo>
                  <a:pt x="162483" y="1122172"/>
                </a:lnTo>
                <a:lnTo>
                  <a:pt x="153784" y="1115288"/>
                </a:lnTo>
                <a:lnTo>
                  <a:pt x="150583" y="1108875"/>
                </a:lnTo>
                <a:lnTo>
                  <a:pt x="150126" y="1104303"/>
                </a:lnTo>
                <a:lnTo>
                  <a:pt x="150152" y="1104150"/>
                </a:lnTo>
                <a:lnTo>
                  <a:pt x="152488" y="1093851"/>
                </a:lnTo>
                <a:lnTo>
                  <a:pt x="158673" y="1086535"/>
                </a:lnTo>
                <a:lnTo>
                  <a:pt x="167271" y="1082243"/>
                </a:lnTo>
                <a:lnTo>
                  <a:pt x="176885" y="1080833"/>
                </a:lnTo>
                <a:lnTo>
                  <a:pt x="184708" y="1081989"/>
                </a:lnTo>
                <a:lnTo>
                  <a:pt x="191719" y="1085291"/>
                </a:lnTo>
                <a:lnTo>
                  <a:pt x="197485" y="1090460"/>
                </a:lnTo>
                <a:lnTo>
                  <a:pt x="201587" y="1097241"/>
                </a:lnTo>
                <a:lnTo>
                  <a:pt x="204203" y="1103452"/>
                </a:lnTo>
                <a:lnTo>
                  <a:pt x="211353" y="1106373"/>
                </a:lnTo>
                <a:lnTo>
                  <a:pt x="223786" y="1101140"/>
                </a:lnTo>
                <a:lnTo>
                  <a:pt x="226707" y="1093990"/>
                </a:lnTo>
                <a:lnTo>
                  <a:pt x="226656" y="1093851"/>
                </a:lnTo>
                <a:lnTo>
                  <a:pt x="200329" y="1062075"/>
                </a:lnTo>
                <a:lnTo>
                  <a:pt x="189077" y="1057884"/>
                </a:lnTo>
                <a:lnTo>
                  <a:pt x="189077" y="1039761"/>
                </a:lnTo>
                <a:lnTo>
                  <a:pt x="183629" y="1034300"/>
                </a:lnTo>
                <a:lnTo>
                  <a:pt x="170141" y="1034300"/>
                </a:lnTo>
                <a:lnTo>
                  <a:pt x="164668" y="1039761"/>
                </a:lnTo>
                <a:lnTo>
                  <a:pt x="164668" y="1057579"/>
                </a:lnTo>
                <a:lnTo>
                  <a:pt x="149047" y="1063320"/>
                </a:lnTo>
                <a:lnTo>
                  <a:pt x="136677" y="1073772"/>
                </a:lnTo>
                <a:lnTo>
                  <a:pt x="128536" y="1087767"/>
                </a:lnTo>
                <a:lnTo>
                  <a:pt x="125730" y="1103452"/>
                </a:lnTo>
                <a:lnTo>
                  <a:pt x="125628" y="1104303"/>
                </a:lnTo>
                <a:lnTo>
                  <a:pt x="127228" y="1115961"/>
                </a:lnTo>
                <a:lnTo>
                  <a:pt x="133946" y="1129360"/>
                </a:lnTo>
                <a:lnTo>
                  <a:pt x="148475" y="1142047"/>
                </a:lnTo>
                <a:lnTo>
                  <a:pt x="173596" y="1151661"/>
                </a:lnTo>
                <a:lnTo>
                  <a:pt x="174028" y="1151661"/>
                </a:lnTo>
                <a:lnTo>
                  <a:pt x="190969" y="1157630"/>
                </a:lnTo>
                <a:lnTo>
                  <a:pt x="199669" y="1164513"/>
                </a:lnTo>
                <a:lnTo>
                  <a:pt x="202869" y="1170940"/>
                </a:lnTo>
                <a:lnTo>
                  <a:pt x="203327" y="1175512"/>
                </a:lnTo>
                <a:lnTo>
                  <a:pt x="203288" y="1175702"/>
                </a:lnTo>
                <a:lnTo>
                  <a:pt x="176580" y="1198981"/>
                </a:lnTo>
                <a:lnTo>
                  <a:pt x="168757" y="1197825"/>
                </a:lnTo>
                <a:lnTo>
                  <a:pt x="161734" y="1194523"/>
                </a:lnTo>
                <a:lnTo>
                  <a:pt x="155968" y="1189342"/>
                </a:lnTo>
                <a:lnTo>
                  <a:pt x="151866" y="1182573"/>
                </a:lnTo>
                <a:lnTo>
                  <a:pt x="151777" y="1182331"/>
                </a:lnTo>
                <a:lnTo>
                  <a:pt x="151688" y="1182116"/>
                </a:lnTo>
                <a:lnTo>
                  <a:pt x="151587" y="1181900"/>
                </a:lnTo>
                <a:lnTo>
                  <a:pt x="150101" y="1178623"/>
                </a:lnTo>
                <a:lnTo>
                  <a:pt x="148678" y="1175702"/>
                </a:lnTo>
                <a:lnTo>
                  <a:pt x="141566" y="1173035"/>
                </a:lnTo>
                <a:lnTo>
                  <a:pt x="129286" y="1178623"/>
                </a:lnTo>
                <a:lnTo>
                  <a:pt x="126580" y="1185849"/>
                </a:lnTo>
                <a:lnTo>
                  <a:pt x="129374" y="1191996"/>
                </a:lnTo>
                <a:lnTo>
                  <a:pt x="135204" y="1202486"/>
                </a:lnTo>
                <a:lnTo>
                  <a:pt x="143192" y="1211211"/>
                </a:lnTo>
                <a:lnTo>
                  <a:pt x="152984" y="1217866"/>
                </a:lnTo>
                <a:lnTo>
                  <a:pt x="164198" y="1222121"/>
                </a:lnTo>
                <a:lnTo>
                  <a:pt x="164198" y="1240243"/>
                </a:lnTo>
                <a:lnTo>
                  <a:pt x="169672" y="1245730"/>
                </a:lnTo>
                <a:lnTo>
                  <a:pt x="183146" y="1245730"/>
                </a:lnTo>
                <a:lnTo>
                  <a:pt x="188620" y="1240243"/>
                </a:lnTo>
                <a:lnTo>
                  <a:pt x="188620" y="1222273"/>
                </a:lnTo>
                <a:lnTo>
                  <a:pt x="204254" y="1216533"/>
                </a:lnTo>
                <a:lnTo>
                  <a:pt x="216611" y="1206080"/>
                </a:lnTo>
                <a:lnTo>
                  <a:pt x="220751" y="1198981"/>
                </a:lnTo>
                <a:lnTo>
                  <a:pt x="224066" y="1193279"/>
                </a:lnTo>
                <a:lnTo>
                  <a:pt x="224764" y="1191996"/>
                </a:lnTo>
                <a:lnTo>
                  <a:pt x="227698" y="1175702"/>
                </a:lnTo>
                <a:close/>
              </a:path>
              <a:path w="353059" h="2260600">
                <a:moveTo>
                  <a:pt x="283667" y="1685074"/>
                </a:moveTo>
                <a:lnTo>
                  <a:pt x="283641" y="1669224"/>
                </a:lnTo>
                <a:lnTo>
                  <a:pt x="277241" y="1662811"/>
                </a:lnTo>
                <a:lnTo>
                  <a:pt x="261378" y="1662811"/>
                </a:lnTo>
                <a:lnTo>
                  <a:pt x="254952" y="1669224"/>
                </a:lnTo>
                <a:lnTo>
                  <a:pt x="254952" y="1685074"/>
                </a:lnTo>
                <a:lnTo>
                  <a:pt x="261378" y="1691513"/>
                </a:lnTo>
                <a:lnTo>
                  <a:pt x="277241" y="1691513"/>
                </a:lnTo>
                <a:lnTo>
                  <a:pt x="283667" y="1685074"/>
                </a:lnTo>
                <a:close/>
              </a:path>
              <a:path w="353059" h="2260600">
                <a:moveTo>
                  <a:pt x="305981" y="562635"/>
                </a:moveTo>
                <a:lnTo>
                  <a:pt x="305676" y="556196"/>
                </a:lnTo>
                <a:lnTo>
                  <a:pt x="299935" y="550786"/>
                </a:lnTo>
                <a:lnTo>
                  <a:pt x="293370" y="551218"/>
                </a:lnTo>
                <a:lnTo>
                  <a:pt x="283159" y="552246"/>
                </a:lnTo>
                <a:lnTo>
                  <a:pt x="283159" y="575271"/>
                </a:lnTo>
                <a:lnTo>
                  <a:pt x="283159" y="651294"/>
                </a:lnTo>
                <a:lnTo>
                  <a:pt x="229857" y="656526"/>
                </a:lnTo>
                <a:lnTo>
                  <a:pt x="229857" y="580504"/>
                </a:lnTo>
                <a:lnTo>
                  <a:pt x="283159" y="575271"/>
                </a:lnTo>
                <a:lnTo>
                  <a:pt x="283159" y="552246"/>
                </a:lnTo>
                <a:lnTo>
                  <a:pt x="211645" y="559422"/>
                </a:lnTo>
                <a:lnTo>
                  <a:pt x="206946" y="564654"/>
                </a:lnTo>
                <a:lnTo>
                  <a:pt x="207010" y="675614"/>
                </a:lnTo>
                <a:lnTo>
                  <a:pt x="213271" y="681215"/>
                </a:lnTo>
                <a:lnTo>
                  <a:pt x="301282" y="672350"/>
                </a:lnTo>
                <a:lnTo>
                  <a:pt x="305943" y="667194"/>
                </a:lnTo>
                <a:lnTo>
                  <a:pt x="305943" y="656526"/>
                </a:lnTo>
                <a:lnTo>
                  <a:pt x="305981" y="575271"/>
                </a:lnTo>
                <a:lnTo>
                  <a:pt x="305981" y="562635"/>
                </a:lnTo>
                <a:close/>
              </a:path>
              <a:path w="353059" h="2260600">
                <a:moveTo>
                  <a:pt x="306895" y="743051"/>
                </a:moveTo>
                <a:lnTo>
                  <a:pt x="301091" y="725728"/>
                </a:lnTo>
                <a:lnTo>
                  <a:pt x="293624" y="726363"/>
                </a:lnTo>
                <a:lnTo>
                  <a:pt x="211480" y="734618"/>
                </a:lnTo>
                <a:lnTo>
                  <a:pt x="211315" y="734618"/>
                </a:lnTo>
                <a:lnTo>
                  <a:pt x="206451" y="740587"/>
                </a:lnTo>
                <a:lnTo>
                  <a:pt x="206578" y="742505"/>
                </a:lnTo>
                <a:lnTo>
                  <a:pt x="206641" y="743051"/>
                </a:lnTo>
                <a:lnTo>
                  <a:pt x="207619" y="752500"/>
                </a:lnTo>
                <a:lnTo>
                  <a:pt x="213664" y="757339"/>
                </a:lnTo>
                <a:lnTo>
                  <a:pt x="295757" y="749096"/>
                </a:lnTo>
                <a:lnTo>
                  <a:pt x="301739" y="748792"/>
                </a:lnTo>
                <a:lnTo>
                  <a:pt x="306895" y="743051"/>
                </a:lnTo>
                <a:close/>
              </a:path>
              <a:path w="353059" h="2260600">
                <a:moveTo>
                  <a:pt x="306895" y="704977"/>
                </a:moveTo>
                <a:lnTo>
                  <a:pt x="306768" y="702589"/>
                </a:lnTo>
                <a:lnTo>
                  <a:pt x="306578" y="699008"/>
                </a:lnTo>
                <a:lnTo>
                  <a:pt x="306273" y="693826"/>
                </a:lnTo>
                <a:lnTo>
                  <a:pt x="300685" y="688060"/>
                </a:lnTo>
                <a:lnTo>
                  <a:pt x="293395" y="688314"/>
                </a:lnTo>
                <a:lnTo>
                  <a:pt x="211289" y="696556"/>
                </a:lnTo>
                <a:lnTo>
                  <a:pt x="206387" y="702589"/>
                </a:lnTo>
                <a:lnTo>
                  <a:pt x="206476" y="703402"/>
                </a:lnTo>
                <a:lnTo>
                  <a:pt x="206540" y="704024"/>
                </a:lnTo>
                <a:lnTo>
                  <a:pt x="206641" y="704977"/>
                </a:lnTo>
                <a:lnTo>
                  <a:pt x="207632" y="714476"/>
                </a:lnTo>
                <a:lnTo>
                  <a:pt x="213664" y="719277"/>
                </a:lnTo>
                <a:lnTo>
                  <a:pt x="295757" y="711034"/>
                </a:lnTo>
                <a:lnTo>
                  <a:pt x="301739" y="710717"/>
                </a:lnTo>
                <a:lnTo>
                  <a:pt x="306895" y="704977"/>
                </a:lnTo>
                <a:close/>
              </a:path>
              <a:path w="353059" h="2260600">
                <a:moveTo>
                  <a:pt x="331482" y="1662811"/>
                </a:moveTo>
                <a:lnTo>
                  <a:pt x="312369" y="1634083"/>
                </a:lnTo>
                <a:lnTo>
                  <a:pt x="312369" y="1609547"/>
                </a:lnTo>
                <a:lnTo>
                  <a:pt x="312343" y="1609204"/>
                </a:lnTo>
                <a:lnTo>
                  <a:pt x="312343" y="1662811"/>
                </a:lnTo>
                <a:lnTo>
                  <a:pt x="312343" y="1691513"/>
                </a:lnTo>
                <a:lnTo>
                  <a:pt x="311188" y="1697139"/>
                </a:lnTo>
                <a:lnTo>
                  <a:pt x="308038" y="1699158"/>
                </a:lnTo>
                <a:lnTo>
                  <a:pt x="303072" y="1701114"/>
                </a:lnTo>
                <a:lnTo>
                  <a:pt x="256463" y="1701114"/>
                </a:lnTo>
                <a:lnTo>
                  <a:pt x="252691" y="1699425"/>
                </a:lnTo>
                <a:lnTo>
                  <a:pt x="250164" y="1696618"/>
                </a:lnTo>
                <a:lnTo>
                  <a:pt x="247624" y="1693824"/>
                </a:lnTo>
                <a:lnTo>
                  <a:pt x="245376" y="1688172"/>
                </a:lnTo>
                <a:lnTo>
                  <a:pt x="245376" y="1666633"/>
                </a:lnTo>
                <a:lnTo>
                  <a:pt x="247573" y="1660639"/>
                </a:lnTo>
                <a:lnTo>
                  <a:pt x="252768" y="1654822"/>
                </a:lnTo>
                <a:lnTo>
                  <a:pt x="256743" y="1653247"/>
                </a:lnTo>
                <a:lnTo>
                  <a:pt x="302628" y="1653247"/>
                </a:lnTo>
                <a:lnTo>
                  <a:pt x="308394" y="1654390"/>
                </a:lnTo>
                <a:lnTo>
                  <a:pt x="310616" y="1657629"/>
                </a:lnTo>
                <a:lnTo>
                  <a:pt x="312343" y="1662811"/>
                </a:lnTo>
                <a:lnTo>
                  <a:pt x="312343" y="1609204"/>
                </a:lnTo>
                <a:lnTo>
                  <a:pt x="311797" y="1601571"/>
                </a:lnTo>
                <a:lnTo>
                  <a:pt x="310045" y="1594142"/>
                </a:lnTo>
                <a:lnTo>
                  <a:pt x="308610" y="1591030"/>
                </a:lnTo>
                <a:lnTo>
                  <a:pt x="306971" y="1587474"/>
                </a:lnTo>
                <a:lnTo>
                  <a:pt x="302488" y="1581734"/>
                </a:lnTo>
                <a:lnTo>
                  <a:pt x="299529" y="1578787"/>
                </a:lnTo>
                <a:lnTo>
                  <a:pt x="296075" y="1576603"/>
                </a:lnTo>
                <a:lnTo>
                  <a:pt x="293243" y="1575460"/>
                </a:lnTo>
                <a:lnTo>
                  <a:pt x="293243" y="1601927"/>
                </a:lnTo>
                <a:lnTo>
                  <a:pt x="293243" y="1634083"/>
                </a:lnTo>
                <a:lnTo>
                  <a:pt x="264985" y="1634083"/>
                </a:lnTo>
                <a:lnTo>
                  <a:pt x="256667" y="1634680"/>
                </a:lnTo>
                <a:lnTo>
                  <a:pt x="226796" y="1667865"/>
                </a:lnTo>
                <a:lnTo>
                  <a:pt x="226275" y="1677454"/>
                </a:lnTo>
                <a:lnTo>
                  <a:pt x="226796" y="1686941"/>
                </a:lnTo>
                <a:lnTo>
                  <a:pt x="256374" y="1719656"/>
                </a:lnTo>
                <a:lnTo>
                  <a:pt x="264541" y="1720240"/>
                </a:lnTo>
                <a:lnTo>
                  <a:pt x="293243" y="1720240"/>
                </a:lnTo>
                <a:lnTo>
                  <a:pt x="293128" y="1752498"/>
                </a:lnTo>
                <a:lnTo>
                  <a:pt x="291452" y="1756308"/>
                </a:lnTo>
                <a:lnTo>
                  <a:pt x="286359" y="1761312"/>
                </a:lnTo>
                <a:lnTo>
                  <a:pt x="281952" y="1763293"/>
                </a:lnTo>
                <a:lnTo>
                  <a:pt x="33388" y="1763293"/>
                </a:lnTo>
                <a:lnTo>
                  <a:pt x="29933" y="1761312"/>
                </a:lnTo>
                <a:lnTo>
                  <a:pt x="28308" y="1759419"/>
                </a:lnTo>
                <a:lnTo>
                  <a:pt x="26695" y="1757489"/>
                </a:lnTo>
                <a:lnTo>
                  <a:pt x="25323" y="1752803"/>
                </a:lnTo>
                <a:lnTo>
                  <a:pt x="25323" y="1591030"/>
                </a:lnTo>
                <a:lnTo>
                  <a:pt x="282244" y="1591030"/>
                </a:lnTo>
                <a:lnTo>
                  <a:pt x="286397" y="1592719"/>
                </a:lnTo>
                <a:lnTo>
                  <a:pt x="291401" y="1597685"/>
                </a:lnTo>
                <a:lnTo>
                  <a:pt x="293243" y="1601927"/>
                </a:lnTo>
                <a:lnTo>
                  <a:pt x="293243" y="1575460"/>
                </a:lnTo>
                <a:lnTo>
                  <a:pt x="292176" y="1575015"/>
                </a:lnTo>
                <a:lnTo>
                  <a:pt x="294881" y="1571853"/>
                </a:lnTo>
                <a:lnTo>
                  <a:pt x="310121" y="1554060"/>
                </a:lnTo>
                <a:lnTo>
                  <a:pt x="313194" y="1550416"/>
                </a:lnTo>
                <a:lnTo>
                  <a:pt x="313093" y="1547952"/>
                </a:lnTo>
                <a:lnTo>
                  <a:pt x="313016" y="1546440"/>
                </a:lnTo>
                <a:lnTo>
                  <a:pt x="312928" y="1544408"/>
                </a:lnTo>
                <a:lnTo>
                  <a:pt x="309511" y="1541043"/>
                </a:lnTo>
                <a:lnTo>
                  <a:pt x="278015" y="1509547"/>
                </a:lnTo>
                <a:lnTo>
                  <a:pt x="278015" y="1562087"/>
                </a:lnTo>
                <a:lnTo>
                  <a:pt x="269621" y="1571853"/>
                </a:lnTo>
                <a:lnTo>
                  <a:pt x="231038" y="1571853"/>
                </a:lnTo>
                <a:lnTo>
                  <a:pt x="227672" y="1555026"/>
                </a:lnTo>
                <a:lnTo>
                  <a:pt x="222910" y="1547952"/>
                </a:lnTo>
                <a:lnTo>
                  <a:pt x="219659" y="1543138"/>
                </a:lnTo>
                <a:lnTo>
                  <a:pt x="218274" y="1541221"/>
                </a:lnTo>
                <a:lnTo>
                  <a:pt x="212051" y="1537081"/>
                </a:lnTo>
                <a:lnTo>
                  <a:pt x="212051" y="1571853"/>
                </a:lnTo>
                <a:lnTo>
                  <a:pt x="164084" y="1571853"/>
                </a:lnTo>
                <a:lnTo>
                  <a:pt x="165785" y="1562087"/>
                </a:lnTo>
                <a:lnTo>
                  <a:pt x="170624" y="1554543"/>
                </a:lnTo>
                <a:lnTo>
                  <a:pt x="178130" y="1549679"/>
                </a:lnTo>
                <a:lnTo>
                  <a:pt x="187833" y="1547952"/>
                </a:lnTo>
                <a:lnTo>
                  <a:pt x="197713" y="1549679"/>
                </a:lnTo>
                <a:lnTo>
                  <a:pt x="205320" y="1554543"/>
                </a:lnTo>
                <a:lnTo>
                  <a:pt x="210248" y="1562087"/>
                </a:lnTo>
                <a:lnTo>
                  <a:pt x="210286" y="1562303"/>
                </a:lnTo>
                <a:lnTo>
                  <a:pt x="212051" y="1571853"/>
                </a:lnTo>
                <a:lnTo>
                  <a:pt x="212051" y="1537081"/>
                </a:lnTo>
                <a:lnTo>
                  <a:pt x="204685" y="1532153"/>
                </a:lnTo>
                <a:lnTo>
                  <a:pt x="187693" y="1528813"/>
                </a:lnTo>
                <a:lnTo>
                  <a:pt x="169024" y="1532826"/>
                </a:lnTo>
                <a:lnTo>
                  <a:pt x="155663" y="1543138"/>
                </a:lnTo>
                <a:lnTo>
                  <a:pt x="147637" y="1557045"/>
                </a:lnTo>
                <a:lnTo>
                  <a:pt x="144945" y="1571853"/>
                </a:lnTo>
                <a:lnTo>
                  <a:pt x="98132" y="1571853"/>
                </a:lnTo>
                <a:lnTo>
                  <a:pt x="108775" y="1562303"/>
                </a:lnTo>
                <a:lnTo>
                  <a:pt x="197700" y="1482598"/>
                </a:lnTo>
                <a:lnTo>
                  <a:pt x="198539" y="1489735"/>
                </a:lnTo>
                <a:lnTo>
                  <a:pt x="204546" y="1495298"/>
                </a:lnTo>
                <a:lnTo>
                  <a:pt x="218630" y="1495298"/>
                </a:lnTo>
                <a:lnTo>
                  <a:pt x="224231" y="1490624"/>
                </a:lnTo>
                <a:lnTo>
                  <a:pt x="225806" y="1484376"/>
                </a:lnTo>
                <a:lnTo>
                  <a:pt x="275437" y="1534033"/>
                </a:lnTo>
                <a:lnTo>
                  <a:pt x="269214" y="1535595"/>
                </a:lnTo>
                <a:lnTo>
                  <a:pt x="264515" y="1541221"/>
                </a:lnTo>
                <a:lnTo>
                  <a:pt x="264515" y="1555559"/>
                </a:lnTo>
                <a:lnTo>
                  <a:pt x="270446" y="1561630"/>
                </a:lnTo>
                <a:lnTo>
                  <a:pt x="269963" y="1561630"/>
                </a:lnTo>
                <a:lnTo>
                  <a:pt x="277355" y="1562087"/>
                </a:lnTo>
                <a:lnTo>
                  <a:pt x="278015" y="1562087"/>
                </a:lnTo>
                <a:lnTo>
                  <a:pt x="278015" y="1509547"/>
                </a:lnTo>
                <a:lnTo>
                  <a:pt x="252857" y="1484376"/>
                </a:lnTo>
                <a:lnTo>
                  <a:pt x="251066" y="1482598"/>
                </a:lnTo>
                <a:lnTo>
                  <a:pt x="218605" y="1450124"/>
                </a:lnTo>
                <a:lnTo>
                  <a:pt x="213118" y="1446466"/>
                </a:lnTo>
                <a:lnTo>
                  <a:pt x="210540" y="1447126"/>
                </a:lnTo>
                <a:lnTo>
                  <a:pt x="205486" y="1449832"/>
                </a:lnTo>
                <a:lnTo>
                  <a:pt x="101460" y="1543138"/>
                </a:lnTo>
                <a:lnTo>
                  <a:pt x="80060" y="1543138"/>
                </a:lnTo>
                <a:lnTo>
                  <a:pt x="80060" y="1562303"/>
                </a:lnTo>
                <a:lnTo>
                  <a:pt x="69469" y="1571853"/>
                </a:lnTo>
                <a:lnTo>
                  <a:pt x="27584" y="1571853"/>
                </a:lnTo>
                <a:lnTo>
                  <a:pt x="31292" y="1565084"/>
                </a:lnTo>
                <a:lnTo>
                  <a:pt x="39941" y="1562303"/>
                </a:lnTo>
                <a:lnTo>
                  <a:pt x="80060" y="1562303"/>
                </a:lnTo>
                <a:lnTo>
                  <a:pt x="80060" y="1543138"/>
                </a:lnTo>
                <a:lnTo>
                  <a:pt x="45491" y="1543138"/>
                </a:lnTo>
                <a:lnTo>
                  <a:pt x="36423" y="1544015"/>
                </a:lnTo>
                <a:lnTo>
                  <a:pt x="7086" y="1574685"/>
                </a:lnTo>
                <a:lnTo>
                  <a:pt x="7048" y="1575015"/>
                </a:lnTo>
                <a:lnTo>
                  <a:pt x="6197" y="1581289"/>
                </a:lnTo>
                <a:lnTo>
                  <a:pt x="6223" y="1744459"/>
                </a:lnTo>
                <a:lnTo>
                  <a:pt x="6451" y="1751571"/>
                </a:lnTo>
                <a:lnTo>
                  <a:pt x="6540" y="1752257"/>
                </a:lnTo>
                <a:lnTo>
                  <a:pt x="6629" y="1752803"/>
                </a:lnTo>
                <a:lnTo>
                  <a:pt x="7493" y="1758886"/>
                </a:lnTo>
                <a:lnTo>
                  <a:pt x="34353" y="1781848"/>
                </a:lnTo>
                <a:lnTo>
                  <a:pt x="34201" y="1781848"/>
                </a:lnTo>
                <a:lnTo>
                  <a:pt x="43573" y="1782432"/>
                </a:lnTo>
                <a:lnTo>
                  <a:pt x="273786" y="1782432"/>
                </a:lnTo>
                <a:lnTo>
                  <a:pt x="308470" y="1763293"/>
                </a:lnTo>
                <a:lnTo>
                  <a:pt x="311861" y="1751571"/>
                </a:lnTo>
                <a:lnTo>
                  <a:pt x="312369" y="1744459"/>
                </a:lnTo>
                <a:lnTo>
                  <a:pt x="312369" y="1718437"/>
                </a:lnTo>
                <a:lnTo>
                  <a:pt x="319913" y="1713623"/>
                </a:lnTo>
                <a:lnTo>
                  <a:pt x="325945" y="1707057"/>
                </a:lnTo>
                <a:lnTo>
                  <a:pt x="329082" y="1701114"/>
                </a:lnTo>
                <a:lnTo>
                  <a:pt x="329958" y="1699425"/>
                </a:lnTo>
                <a:lnTo>
                  <a:pt x="330009" y="1699158"/>
                </a:lnTo>
                <a:lnTo>
                  <a:pt x="331482" y="1691513"/>
                </a:lnTo>
                <a:lnTo>
                  <a:pt x="331482" y="1662811"/>
                </a:lnTo>
                <a:close/>
              </a:path>
              <a:path w="353059" h="2260600">
                <a:moveTo>
                  <a:pt x="347840" y="792899"/>
                </a:moveTo>
                <a:lnTo>
                  <a:pt x="347827" y="789901"/>
                </a:lnTo>
                <a:lnTo>
                  <a:pt x="347738" y="525640"/>
                </a:lnTo>
                <a:lnTo>
                  <a:pt x="347738" y="516826"/>
                </a:lnTo>
                <a:lnTo>
                  <a:pt x="347738" y="507949"/>
                </a:lnTo>
                <a:lnTo>
                  <a:pt x="342633" y="501561"/>
                </a:lnTo>
                <a:lnTo>
                  <a:pt x="335381" y="501726"/>
                </a:lnTo>
                <a:lnTo>
                  <a:pt x="325031" y="502716"/>
                </a:lnTo>
                <a:lnTo>
                  <a:pt x="325031" y="525640"/>
                </a:lnTo>
                <a:lnTo>
                  <a:pt x="325031" y="776820"/>
                </a:lnTo>
                <a:lnTo>
                  <a:pt x="187960" y="789901"/>
                </a:lnTo>
                <a:lnTo>
                  <a:pt x="187960" y="538721"/>
                </a:lnTo>
                <a:lnTo>
                  <a:pt x="325031" y="525640"/>
                </a:lnTo>
                <a:lnTo>
                  <a:pt x="325031" y="502716"/>
                </a:lnTo>
                <a:lnTo>
                  <a:pt x="176542" y="516826"/>
                </a:lnTo>
                <a:lnTo>
                  <a:pt x="165112" y="515747"/>
                </a:lnTo>
                <a:lnTo>
                  <a:pt x="165112" y="538721"/>
                </a:lnTo>
                <a:lnTo>
                  <a:pt x="165112" y="789901"/>
                </a:lnTo>
                <a:lnTo>
                  <a:pt x="28054" y="776820"/>
                </a:lnTo>
                <a:lnTo>
                  <a:pt x="28054" y="525640"/>
                </a:lnTo>
                <a:lnTo>
                  <a:pt x="165112" y="538721"/>
                </a:lnTo>
                <a:lnTo>
                  <a:pt x="165112" y="515747"/>
                </a:lnTo>
                <a:lnTo>
                  <a:pt x="11379" y="501116"/>
                </a:lnTo>
                <a:lnTo>
                  <a:pt x="5168" y="506780"/>
                </a:lnTo>
                <a:lnTo>
                  <a:pt x="5245" y="792899"/>
                </a:lnTo>
                <a:lnTo>
                  <a:pt x="9982" y="798068"/>
                </a:lnTo>
                <a:lnTo>
                  <a:pt x="175475" y="813816"/>
                </a:lnTo>
                <a:lnTo>
                  <a:pt x="177609" y="813816"/>
                </a:lnTo>
                <a:lnTo>
                  <a:pt x="343103" y="798068"/>
                </a:lnTo>
                <a:lnTo>
                  <a:pt x="347840" y="792899"/>
                </a:lnTo>
                <a:close/>
              </a:path>
              <a:path w="353059" h="2260600">
                <a:moveTo>
                  <a:pt x="348932" y="1982800"/>
                </a:moveTo>
                <a:lnTo>
                  <a:pt x="345059" y="1971548"/>
                </a:lnTo>
                <a:lnTo>
                  <a:pt x="336867" y="1962340"/>
                </a:lnTo>
                <a:lnTo>
                  <a:pt x="325742" y="1957006"/>
                </a:lnTo>
                <a:lnTo>
                  <a:pt x="313855" y="1956396"/>
                </a:lnTo>
                <a:lnTo>
                  <a:pt x="302602" y="1960283"/>
                </a:lnTo>
                <a:lnTo>
                  <a:pt x="293382" y="1968474"/>
                </a:lnTo>
                <a:lnTo>
                  <a:pt x="132930" y="2181606"/>
                </a:lnTo>
                <a:lnTo>
                  <a:pt x="75374" y="2122817"/>
                </a:lnTo>
                <a:lnTo>
                  <a:pt x="31470" y="2122347"/>
                </a:lnTo>
                <a:lnTo>
                  <a:pt x="22123" y="2144204"/>
                </a:lnTo>
                <a:lnTo>
                  <a:pt x="24269" y="2155914"/>
                </a:lnTo>
                <a:lnTo>
                  <a:pt x="30988" y="2166264"/>
                </a:lnTo>
                <a:lnTo>
                  <a:pt x="119659" y="2256866"/>
                </a:lnTo>
                <a:lnTo>
                  <a:pt x="127685" y="2260219"/>
                </a:lnTo>
                <a:lnTo>
                  <a:pt x="135991" y="2260219"/>
                </a:lnTo>
                <a:lnTo>
                  <a:pt x="343001" y="2005825"/>
                </a:lnTo>
                <a:lnTo>
                  <a:pt x="348322" y="1994687"/>
                </a:lnTo>
                <a:lnTo>
                  <a:pt x="348932" y="1982800"/>
                </a:lnTo>
                <a:close/>
              </a:path>
              <a:path w="353059" h="2260600">
                <a:moveTo>
                  <a:pt x="352336" y="98120"/>
                </a:moveTo>
                <a:lnTo>
                  <a:pt x="345427" y="59931"/>
                </a:lnTo>
                <a:lnTo>
                  <a:pt x="326567" y="28740"/>
                </a:lnTo>
                <a:lnTo>
                  <a:pt x="298615" y="7708"/>
                </a:lnTo>
                <a:lnTo>
                  <a:pt x="264363" y="0"/>
                </a:lnTo>
                <a:lnTo>
                  <a:pt x="236537" y="4800"/>
                </a:lnTo>
                <a:lnTo>
                  <a:pt x="211328" y="18199"/>
                </a:lnTo>
                <a:lnTo>
                  <a:pt x="190665" y="38671"/>
                </a:lnTo>
                <a:lnTo>
                  <a:pt x="176403" y="64681"/>
                </a:lnTo>
                <a:lnTo>
                  <a:pt x="162140" y="38671"/>
                </a:lnTo>
                <a:lnTo>
                  <a:pt x="141465" y="18211"/>
                </a:lnTo>
                <a:lnTo>
                  <a:pt x="116268" y="4800"/>
                </a:lnTo>
                <a:lnTo>
                  <a:pt x="88430" y="0"/>
                </a:lnTo>
                <a:lnTo>
                  <a:pt x="54190" y="7708"/>
                </a:lnTo>
                <a:lnTo>
                  <a:pt x="26225" y="28740"/>
                </a:lnTo>
                <a:lnTo>
                  <a:pt x="7378" y="59931"/>
                </a:lnTo>
                <a:lnTo>
                  <a:pt x="469" y="98132"/>
                </a:lnTo>
                <a:lnTo>
                  <a:pt x="2959" y="116166"/>
                </a:lnTo>
                <a:lnTo>
                  <a:pt x="9499" y="133083"/>
                </a:lnTo>
                <a:lnTo>
                  <a:pt x="18643" y="148615"/>
                </a:lnTo>
                <a:lnTo>
                  <a:pt x="28981" y="162458"/>
                </a:lnTo>
                <a:lnTo>
                  <a:pt x="54610" y="190195"/>
                </a:lnTo>
                <a:lnTo>
                  <a:pt x="54343" y="190195"/>
                </a:lnTo>
                <a:lnTo>
                  <a:pt x="172796" y="317690"/>
                </a:lnTo>
                <a:lnTo>
                  <a:pt x="179997" y="317690"/>
                </a:lnTo>
                <a:lnTo>
                  <a:pt x="303593" y="184683"/>
                </a:lnTo>
                <a:lnTo>
                  <a:pt x="337210" y="143954"/>
                </a:lnTo>
                <a:lnTo>
                  <a:pt x="350316" y="114338"/>
                </a:lnTo>
                <a:lnTo>
                  <a:pt x="352336" y="98120"/>
                </a:lnTo>
                <a:close/>
              </a:path>
              <a:path w="353059" h="2260600">
                <a:moveTo>
                  <a:pt x="353034" y="1140015"/>
                </a:moveTo>
                <a:lnTo>
                  <a:pt x="346684" y="1093089"/>
                </a:lnTo>
                <a:lnTo>
                  <a:pt x="328841" y="1050925"/>
                </a:lnTo>
                <a:lnTo>
                  <a:pt x="328625" y="1050658"/>
                </a:lnTo>
                <a:lnTo>
                  <a:pt x="328625" y="1140015"/>
                </a:lnTo>
                <a:lnTo>
                  <a:pt x="320827" y="1188059"/>
                </a:lnTo>
                <a:lnTo>
                  <a:pt x="299212" y="1229791"/>
                </a:lnTo>
                <a:lnTo>
                  <a:pt x="266306" y="1262710"/>
                </a:lnTo>
                <a:lnTo>
                  <a:pt x="224574" y="1284312"/>
                </a:lnTo>
                <a:lnTo>
                  <a:pt x="176517" y="1292098"/>
                </a:lnTo>
                <a:lnTo>
                  <a:pt x="128219" y="1284312"/>
                </a:lnTo>
                <a:lnTo>
                  <a:pt x="128384" y="1284312"/>
                </a:lnTo>
                <a:lnTo>
                  <a:pt x="86652" y="1262710"/>
                </a:lnTo>
                <a:lnTo>
                  <a:pt x="53759" y="1229791"/>
                </a:lnTo>
                <a:lnTo>
                  <a:pt x="32181" y="1188059"/>
                </a:lnTo>
                <a:lnTo>
                  <a:pt x="24434" y="1140015"/>
                </a:lnTo>
                <a:lnTo>
                  <a:pt x="32181" y="1091933"/>
                </a:lnTo>
                <a:lnTo>
                  <a:pt x="53784" y="1050188"/>
                </a:lnTo>
                <a:lnTo>
                  <a:pt x="86715" y="1017270"/>
                </a:lnTo>
                <a:lnTo>
                  <a:pt x="128473" y="995680"/>
                </a:lnTo>
                <a:lnTo>
                  <a:pt x="176542" y="987933"/>
                </a:lnTo>
                <a:lnTo>
                  <a:pt x="224612" y="995680"/>
                </a:lnTo>
                <a:lnTo>
                  <a:pt x="266357" y="1017270"/>
                </a:lnTo>
                <a:lnTo>
                  <a:pt x="299275" y="1050188"/>
                </a:lnTo>
                <a:lnTo>
                  <a:pt x="320878" y="1091933"/>
                </a:lnTo>
                <a:lnTo>
                  <a:pt x="328625" y="1140015"/>
                </a:lnTo>
                <a:lnTo>
                  <a:pt x="328625" y="1050658"/>
                </a:lnTo>
                <a:lnTo>
                  <a:pt x="302831" y="1017270"/>
                </a:lnTo>
                <a:lnTo>
                  <a:pt x="265925" y="987933"/>
                </a:lnTo>
                <a:lnTo>
                  <a:pt x="223329" y="969797"/>
                </a:lnTo>
                <a:lnTo>
                  <a:pt x="223113" y="969797"/>
                </a:lnTo>
                <a:lnTo>
                  <a:pt x="176517" y="963498"/>
                </a:lnTo>
                <a:lnTo>
                  <a:pt x="129590" y="969797"/>
                </a:lnTo>
                <a:lnTo>
                  <a:pt x="87426" y="987602"/>
                </a:lnTo>
                <a:lnTo>
                  <a:pt x="51701" y="1015199"/>
                </a:lnTo>
                <a:lnTo>
                  <a:pt x="24104" y="1050925"/>
                </a:lnTo>
                <a:lnTo>
                  <a:pt x="6299" y="1093089"/>
                </a:lnTo>
                <a:lnTo>
                  <a:pt x="6184" y="1093990"/>
                </a:lnTo>
                <a:lnTo>
                  <a:pt x="0" y="1140015"/>
                </a:lnTo>
                <a:lnTo>
                  <a:pt x="6311" y="1186942"/>
                </a:lnTo>
                <a:lnTo>
                  <a:pt x="24104" y="1229106"/>
                </a:lnTo>
                <a:lnTo>
                  <a:pt x="51714" y="1264818"/>
                </a:lnTo>
                <a:lnTo>
                  <a:pt x="87452" y="1292415"/>
                </a:lnTo>
                <a:lnTo>
                  <a:pt x="129616" y="1310208"/>
                </a:lnTo>
                <a:lnTo>
                  <a:pt x="176542" y="1316507"/>
                </a:lnTo>
                <a:lnTo>
                  <a:pt x="223456" y="1310208"/>
                </a:lnTo>
                <a:lnTo>
                  <a:pt x="265620" y="1292415"/>
                </a:lnTo>
                <a:lnTo>
                  <a:pt x="266026" y="1292098"/>
                </a:lnTo>
                <a:lnTo>
                  <a:pt x="301332" y="1264818"/>
                </a:lnTo>
                <a:lnTo>
                  <a:pt x="328942" y="1229106"/>
                </a:lnTo>
                <a:lnTo>
                  <a:pt x="346735" y="1186942"/>
                </a:lnTo>
                <a:lnTo>
                  <a:pt x="353034" y="1140015"/>
                </a:lnTo>
                <a:close/>
              </a:path>
            </a:pathLst>
          </a:custGeom>
          <a:solidFill>
            <a:srgbClr val="0033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b="1">
                <a:solidFill>
                  <a:srgbClr val="0099D7"/>
                </a:solidFill>
                <a:latin typeface="Arial"/>
                <a:cs typeface="Arial"/>
              </a:rPr>
              <a:t>With</a:t>
            </a:r>
            <a:r>
              <a:rPr dirty="0" spc="-6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pc="-55" b="1">
                <a:solidFill>
                  <a:srgbClr val="0099D7"/>
                </a:solidFill>
                <a:latin typeface="Arial"/>
                <a:cs typeface="Arial"/>
              </a:rPr>
              <a:t>MPDP,</a:t>
            </a:r>
            <a:r>
              <a:rPr dirty="0" spc="-5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pc="-20" b="1">
                <a:solidFill>
                  <a:srgbClr val="0099D7"/>
                </a:solidFill>
                <a:latin typeface="Arial"/>
                <a:cs typeface="Arial"/>
              </a:rPr>
              <a:t>you:</a:t>
            </a:r>
          </a:p>
          <a:p>
            <a:pPr marL="556260">
              <a:lnSpc>
                <a:spcPct val="100000"/>
              </a:lnSpc>
              <a:spcBef>
                <a:spcPts val="1725"/>
              </a:spcBef>
            </a:pPr>
            <a:r>
              <a:rPr dirty="0" sz="1600"/>
              <a:t>Continue</a:t>
            </a:r>
            <a:r>
              <a:rPr dirty="0" sz="1600" spc="-35"/>
              <a:t> </a:t>
            </a:r>
            <a:r>
              <a:rPr dirty="0" sz="1600"/>
              <a:t>to</a:t>
            </a:r>
            <a:r>
              <a:rPr dirty="0" sz="1600" spc="-20"/>
              <a:t> </a:t>
            </a:r>
            <a:r>
              <a:rPr dirty="0" sz="1600"/>
              <a:t>receive</a:t>
            </a:r>
            <a:r>
              <a:rPr dirty="0" sz="1600" spc="-45"/>
              <a:t> </a:t>
            </a:r>
            <a:r>
              <a:rPr dirty="0" sz="1600"/>
              <a:t>the</a:t>
            </a:r>
            <a:r>
              <a:rPr dirty="0" sz="1600" spc="-20"/>
              <a:t> </a:t>
            </a:r>
            <a:r>
              <a:rPr dirty="0" sz="1600"/>
              <a:t>same</a:t>
            </a:r>
            <a:r>
              <a:rPr dirty="0" sz="1600" spc="-20"/>
              <a:t> </a:t>
            </a:r>
            <a:r>
              <a:rPr dirty="0" sz="1600"/>
              <a:t>FEP</a:t>
            </a:r>
            <a:r>
              <a:rPr dirty="0" sz="1600" spc="-60"/>
              <a:t> </a:t>
            </a:r>
            <a:r>
              <a:rPr dirty="0" sz="1600"/>
              <a:t>health</a:t>
            </a:r>
            <a:r>
              <a:rPr dirty="0" sz="1600" spc="-35"/>
              <a:t> </a:t>
            </a:r>
            <a:r>
              <a:rPr dirty="0" sz="1600"/>
              <a:t>plan</a:t>
            </a:r>
            <a:r>
              <a:rPr dirty="0" sz="1600" spc="-35"/>
              <a:t> </a:t>
            </a:r>
            <a:r>
              <a:rPr dirty="0" sz="1600"/>
              <a:t>benefits</a:t>
            </a:r>
            <a:r>
              <a:rPr dirty="0" sz="1600" spc="-25"/>
              <a:t> </a:t>
            </a:r>
            <a:r>
              <a:rPr dirty="0" sz="1600"/>
              <a:t>you’re</a:t>
            </a:r>
            <a:r>
              <a:rPr dirty="0" sz="1600" spc="-10"/>
              <a:t> </a:t>
            </a:r>
            <a:r>
              <a:rPr dirty="0" sz="1600"/>
              <a:t>used</a:t>
            </a:r>
            <a:r>
              <a:rPr dirty="0" sz="1600" spc="-35"/>
              <a:t> </a:t>
            </a:r>
            <a:r>
              <a:rPr dirty="0" sz="1600" spc="-25"/>
              <a:t>to</a:t>
            </a:r>
            <a:endParaRPr sz="1600"/>
          </a:p>
          <a:p>
            <a:pPr marL="556260" marR="2366010">
              <a:lnSpc>
                <a:spcPct val="200000"/>
              </a:lnSpc>
            </a:pPr>
            <a:r>
              <a:rPr dirty="0" sz="1600"/>
              <a:t>Have</a:t>
            </a:r>
            <a:r>
              <a:rPr dirty="0" sz="1600" spc="-50"/>
              <a:t> </a:t>
            </a:r>
            <a:r>
              <a:rPr dirty="0" sz="1600"/>
              <a:t>additional</a:t>
            </a:r>
            <a:r>
              <a:rPr dirty="0" sz="1600" spc="-60"/>
              <a:t> </a:t>
            </a:r>
            <a:r>
              <a:rPr dirty="0" sz="1600"/>
              <a:t>approved</a:t>
            </a:r>
            <a:r>
              <a:rPr dirty="0" sz="1600" spc="-30"/>
              <a:t> </a:t>
            </a:r>
            <a:r>
              <a:rPr dirty="0" sz="1600"/>
              <a:t>prescription</a:t>
            </a:r>
            <a:r>
              <a:rPr dirty="0" sz="1600" spc="-45"/>
              <a:t> </a:t>
            </a:r>
            <a:r>
              <a:rPr dirty="0" sz="1600"/>
              <a:t>drugs</a:t>
            </a:r>
            <a:r>
              <a:rPr dirty="0" sz="1600" spc="-30"/>
              <a:t> </a:t>
            </a:r>
            <a:r>
              <a:rPr dirty="0" sz="1600"/>
              <a:t>than</a:t>
            </a:r>
            <a:r>
              <a:rPr dirty="0" sz="1600" spc="-30"/>
              <a:t> </a:t>
            </a:r>
            <a:r>
              <a:rPr dirty="0" sz="1600"/>
              <a:t>the</a:t>
            </a:r>
            <a:r>
              <a:rPr dirty="0" sz="1600" spc="-35"/>
              <a:t> </a:t>
            </a:r>
            <a:r>
              <a:rPr dirty="0" sz="1600"/>
              <a:t>traditional</a:t>
            </a:r>
            <a:r>
              <a:rPr dirty="0" sz="1600" spc="-50"/>
              <a:t> </a:t>
            </a:r>
            <a:r>
              <a:rPr dirty="0" sz="1600"/>
              <a:t>FEP</a:t>
            </a:r>
            <a:r>
              <a:rPr dirty="0" sz="1600" spc="-60"/>
              <a:t> </a:t>
            </a:r>
            <a:r>
              <a:rPr dirty="0" sz="1600"/>
              <a:t>pharmacy</a:t>
            </a:r>
            <a:r>
              <a:rPr dirty="0" sz="1600" spc="-40"/>
              <a:t> </a:t>
            </a:r>
            <a:r>
              <a:rPr dirty="0" sz="1600" spc="-10"/>
              <a:t>benefit </a:t>
            </a:r>
            <a:r>
              <a:rPr dirty="0" sz="1600"/>
              <a:t>Get</a:t>
            </a:r>
            <a:r>
              <a:rPr dirty="0" sz="1600" spc="-5"/>
              <a:t> </a:t>
            </a:r>
            <a:r>
              <a:rPr dirty="0" sz="1600"/>
              <a:t>lower</a:t>
            </a:r>
            <a:r>
              <a:rPr dirty="0" sz="1600" spc="-20"/>
              <a:t> </a:t>
            </a:r>
            <a:r>
              <a:rPr dirty="0" sz="1600" spc="-10"/>
              <a:t>out-of-</a:t>
            </a:r>
            <a:r>
              <a:rPr dirty="0" sz="1600"/>
              <a:t>pocket</a:t>
            </a:r>
            <a:r>
              <a:rPr dirty="0" sz="1600" spc="10"/>
              <a:t> </a:t>
            </a:r>
            <a:r>
              <a:rPr dirty="0" sz="1600"/>
              <a:t>costs</a:t>
            </a:r>
            <a:r>
              <a:rPr dirty="0" sz="1600" spc="-20"/>
              <a:t> </a:t>
            </a:r>
            <a:r>
              <a:rPr dirty="0" sz="1600"/>
              <a:t>for</a:t>
            </a:r>
            <a:r>
              <a:rPr dirty="0" sz="1600" spc="-5"/>
              <a:t> </a:t>
            </a:r>
            <a:r>
              <a:rPr dirty="0" sz="1600" spc="-10"/>
              <a:t>higher-</a:t>
            </a:r>
            <a:r>
              <a:rPr dirty="0" sz="1600"/>
              <a:t>cost</a:t>
            </a:r>
            <a:r>
              <a:rPr dirty="0" sz="1600" spc="-15"/>
              <a:t> </a:t>
            </a:r>
            <a:r>
              <a:rPr dirty="0" sz="1600" spc="-10"/>
              <a:t>drugs</a:t>
            </a:r>
            <a:endParaRPr sz="1600"/>
          </a:p>
          <a:p>
            <a:pPr marL="556260" marR="2747645">
              <a:lnSpc>
                <a:spcPct val="200000"/>
              </a:lnSpc>
            </a:pPr>
            <a:r>
              <a:rPr dirty="0" sz="1600"/>
              <a:t>Have</a:t>
            </a:r>
            <a:r>
              <a:rPr dirty="0" sz="1600" spc="-35"/>
              <a:t> </a:t>
            </a:r>
            <a:r>
              <a:rPr dirty="0" sz="1600"/>
              <a:t>a</a:t>
            </a:r>
            <a:r>
              <a:rPr dirty="0" sz="1600" spc="-35"/>
              <a:t> </a:t>
            </a:r>
            <a:r>
              <a:rPr dirty="0" sz="1600" b="1">
                <a:solidFill>
                  <a:srgbClr val="0099D7"/>
                </a:solidFill>
                <a:latin typeface="Arial"/>
                <a:cs typeface="Arial"/>
              </a:rPr>
              <a:t>$2,000</a:t>
            </a:r>
            <a:r>
              <a:rPr dirty="0" sz="1600" spc="-1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1600"/>
              <a:t>cap</a:t>
            </a:r>
            <a:r>
              <a:rPr dirty="0" sz="1600" spc="-30"/>
              <a:t> </a:t>
            </a:r>
            <a:r>
              <a:rPr dirty="0" sz="1600"/>
              <a:t>on</a:t>
            </a:r>
            <a:r>
              <a:rPr dirty="0" sz="1600" spc="-20"/>
              <a:t> </a:t>
            </a:r>
            <a:r>
              <a:rPr dirty="0" sz="1600"/>
              <a:t>the</a:t>
            </a:r>
            <a:r>
              <a:rPr dirty="0" sz="1600" spc="-20"/>
              <a:t> </a:t>
            </a:r>
            <a:r>
              <a:rPr dirty="0" sz="1600"/>
              <a:t>amount</a:t>
            </a:r>
            <a:r>
              <a:rPr dirty="0" sz="1600" spc="-20"/>
              <a:t> </a:t>
            </a:r>
            <a:r>
              <a:rPr dirty="0" sz="1600"/>
              <a:t>you</a:t>
            </a:r>
            <a:r>
              <a:rPr dirty="0" sz="1600" spc="-10"/>
              <a:t> </a:t>
            </a:r>
            <a:r>
              <a:rPr dirty="0" sz="1600"/>
              <a:t>pay</a:t>
            </a:r>
            <a:r>
              <a:rPr dirty="0" sz="1600" spc="-25"/>
              <a:t> </a:t>
            </a:r>
            <a:r>
              <a:rPr dirty="0" sz="1600" spc="-10"/>
              <a:t>out-of-</a:t>
            </a:r>
            <a:r>
              <a:rPr dirty="0" sz="1600"/>
              <a:t>pocket</a:t>
            </a:r>
            <a:r>
              <a:rPr dirty="0" sz="1600" spc="5"/>
              <a:t> </a:t>
            </a:r>
            <a:r>
              <a:rPr dirty="0" sz="1600"/>
              <a:t>on</a:t>
            </a:r>
            <a:r>
              <a:rPr dirty="0" sz="1600" spc="-35"/>
              <a:t> </a:t>
            </a:r>
            <a:r>
              <a:rPr dirty="0" sz="1600"/>
              <a:t>prescriptions</a:t>
            </a:r>
            <a:r>
              <a:rPr dirty="0" sz="1600" spc="-20"/>
              <a:t> </a:t>
            </a:r>
            <a:r>
              <a:rPr dirty="0" sz="1600" spc="-10"/>
              <a:t>annually </a:t>
            </a:r>
            <a:r>
              <a:rPr dirty="0" sz="1600"/>
              <a:t>Don’t</a:t>
            </a:r>
            <a:r>
              <a:rPr dirty="0" sz="1600" spc="-40"/>
              <a:t> </a:t>
            </a:r>
            <a:r>
              <a:rPr dirty="0" sz="1600"/>
              <a:t>pay</a:t>
            </a:r>
            <a:r>
              <a:rPr dirty="0" sz="1600" spc="-30"/>
              <a:t> </a:t>
            </a:r>
            <a:r>
              <a:rPr dirty="0" sz="1600"/>
              <a:t>a</a:t>
            </a:r>
            <a:r>
              <a:rPr dirty="0" sz="1600" spc="-40"/>
              <a:t> </a:t>
            </a:r>
            <a:r>
              <a:rPr dirty="0" sz="1600"/>
              <a:t>separate</a:t>
            </a:r>
            <a:r>
              <a:rPr dirty="0" sz="1600" spc="-15"/>
              <a:t> </a:t>
            </a:r>
            <a:r>
              <a:rPr dirty="0" sz="1600"/>
              <a:t>FEP</a:t>
            </a:r>
            <a:r>
              <a:rPr dirty="0" sz="1600" spc="-70"/>
              <a:t> </a:t>
            </a:r>
            <a:r>
              <a:rPr dirty="0" sz="1600"/>
              <a:t>premium</a:t>
            </a:r>
            <a:r>
              <a:rPr dirty="0" sz="1600" spc="-25"/>
              <a:t> </a:t>
            </a:r>
            <a:r>
              <a:rPr dirty="0" sz="1600"/>
              <a:t>for</a:t>
            </a:r>
            <a:r>
              <a:rPr dirty="0" sz="1600" spc="-20"/>
              <a:t> </a:t>
            </a:r>
            <a:r>
              <a:rPr dirty="0" sz="1600"/>
              <a:t>your</a:t>
            </a:r>
            <a:r>
              <a:rPr dirty="0" sz="1600" spc="-5"/>
              <a:t> </a:t>
            </a:r>
            <a:r>
              <a:rPr dirty="0" sz="1600"/>
              <a:t>prescription</a:t>
            </a:r>
            <a:r>
              <a:rPr dirty="0" sz="1600" spc="-40"/>
              <a:t> </a:t>
            </a:r>
            <a:r>
              <a:rPr dirty="0" sz="1600"/>
              <a:t>drug</a:t>
            </a:r>
            <a:r>
              <a:rPr dirty="0" sz="1600" spc="-25"/>
              <a:t> </a:t>
            </a:r>
            <a:r>
              <a:rPr dirty="0" sz="1600" spc="-10"/>
              <a:t>coverage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0"/>
              </a:spcBef>
            </a:pPr>
            <a:endParaRPr sz="1600"/>
          </a:p>
          <a:p>
            <a:pPr marL="695960">
              <a:lnSpc>
                <a:spcPct val="100000"/>
              </a:lnSpc>
            </a:pP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Depending</a:t>
            </a:r>
            <a:r>
              <a:rPr dirty="0" sz="1100" spc="-5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on</a:t>
            </a:r>
            <a:r>
              <a:rPr dirty="0" sz="1100" spc="-25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your</a:t>
            </a:r>
            <a:r>
              <a:rPr dirty="0" sz="1100" spc="-30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income</a:t>
            </a:r>
            <a:r>
              <a:rPr dirty="0" sz="1100" spc="-30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level,</a:t>
            </a:r>
            <a:r>
              <a:rPr dirty="0" sz="1100" spc="-20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you</a:t>
            </a:r>
            <a:r>
              <a:rPr dirty="0" sz="1100" spc="-25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may</a:t>
            </a:r>
            <a:r>
              <a:rPr dirty="0" sz="1100" spc="-35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need</a:t>
            </a:r>
            <a:r>
              <a:rPr dirty="0" sz="1100" spc="-25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to</a:t>
            </a:r>
            <a:r>
              <a:rPr dirty="0" sz="1100" spc="-35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pay</a:t>
            </a:r>
            <a:r>
              <a:rPr dirty="0" sz="1100" spc="-30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an</a:t>
            </a:r>
            <a:r>
              <a:rPr dirty="0" sz="1100" spc="-25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Income-</a:t>
            </a:r>
            <a:r>
              <a:rPr dirty="0" sz="1100" spc="-10" i="1">
                <a:solidFill>
                  <a:srgbClr val="767070"/>
                </a:solidFill>
                <a:latin typeface="Arial"/>
                <a:cs typeface="Arial"/>
              </a:rPr>
              <a:t>Related</a:t>
            </a:r>
            <a:r>
              <a:rPr dirty="0" sz="1100" spc="-50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Monthly</a:t>
            </a:r>
            <a:r>
              <a:rPr dirty="0" sz="1100" spc="-25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Adjustment</a:t>
            </a:r>
            <a:r>
              <a:rPr dirty="0" sz="1100" spc="-30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Amount</a:t>
            </a:r>
            <a:r>
              <a:rPr dirty="0" sz="1100" spc="-40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(IRMAA)</a:t>
            </a:r>
            <a:r>
              <a:rPr dirty="0" sz="1100" spc="-30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to</a:t>
            </a:r>
            <a:r>
              <a:rPr dirty="0" sz="1100" spc="-35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Social</a:t>
            </a:r>
            <a:r>
              <a:rPr dirty="0" sz="1100" spc="-10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Security.</a:t>
            </a:r>
            <a:r>
              <a:rPr dirty="0" sz="1100" spc="-30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Learn</a:t>
            </a:r>
            <a:r>
              <a:rPr dirty="0" sz="1100" spc="-35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more</a:t>
            </a:r>
            <a:r>
              <a:rPr dirty="0" sz="1100" spc="-50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i="1">
                <a:solidFill>
                  <a:srgbClr val="767070"/>
                </a:solidFill>
                <a:latin typeface="Arial"/>
                <a:cs typeface="Arial"/>
              </a:rPr>
              <a:t>at</a:t>
            </a:r>
            <a:r>
              <a:rPr dirty="0" sz="1100" spc="-30" i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1100" spc="-10" b="1" i="1">
                <a:solidFill>
                  <a:srgbClr val="767070"/>
                </a:solidFill>
                <a:latin typeface="Arial"/>
                <a:cs typeface="Arial"/>
              </a:rPr>
              <a:t>medicare.gov</a:t>
            </a:r>
            <a:r>
              <a:rPr dirty="0" sz="1100" spc="-10" i="1">
                <a:solidFill>
                  <a:srgbClr val="767070"/>
                </a:solidFill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22</a:t>
            </a:fld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6858000"/>
            </a:xfrm>
            <a:custGeom>
              <a:avLst/>
              <a:gdLst/>
              <a:ahLst/>
              <a:cxnLst/>
              <a:rect l="l" t="t" r="r" b="b"/>
              <a:pathLst>
                <a:path w="11966575" h="6858000">
                  <a:moveTo>
                    <a:pt x="0" y="6858000"/>
                  </a:moveTo>
                  <a:lnTo>
                    <a:pt x="11966371" y="6858000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295685" y="6242926"/>
              <a:ext cx="617220" cy="318135"/>
            </a:xfrm>
            <a:custGeom>
              <a:avLst/>
              <a:gdLst/>
              <a:ahLst/>
              <a:cxnLst/>
              <a:rect l="l" t="t" r="r" b="b"/>
              <a:pathLst>
                <a:path w="617220" h="318134">
                  <a:moveTo>
                    <a:pt x="308305" y="291706"/>
                  </a:moveTo>
                  <a:lnTo>
                    <a:pt x="306717" y="289712"/>
                  </a:lnTo>
                  <a:lnTo>
                    <a:pt x="305523" y="289712"/>
                  </a:lnTo>
                  <a:lnTo>
                    <a:pt x="305523" y="292493"/>
                  </a:lnTo>
                  <a:lnTo>
                    <a:pt x="305523" y="298856"/>
                  </a:lnTo>
                  <a:lnTo>
                    <a:pt x="301561" y="298462"/>
                  </a:lnTo>
                  <a:lnTo>
                    <a:pt x="295198" y="298462"/>
                  </a:lnTo>
                  <a:lnTo>
                    <a:pt x="295198" y="292100"/>
                  </a:lnTo>
                  <a:lnTo>
                    <a:pt x="303149" y="292100"/>
                  </a:lnTo>
                  <a:lnTo>
                    <a:pt x="305523" y="292493"/>
                  </a:lnTo>
                  <a:lnTo>
                    <a:pt x="305523" y="289712"/>
                  </a:lnTo>
                  <a:lnTo>
                    <a:pt x="292417" y="289712"/>
                  </a:lnTo>
                  <a:lnTo>
                    <a:pt x="292417" y="309981"/>
                  </a:lnTo>
                  <a:lnTo>
                    <a:pt x="294805" y="309981"/>
                  </a:lnTo>
                  <a:lnTo>
                    <a:pt x="294805" y="301244"/>
                  </a:lnTo>
                  <a:lnTo>
                    <a:pt x="299173" y="301244"/>
                  </a:lnTo>
                  <a:lnTo>
                    <a:pt x="304736" y="309981"/>
                  </a:lnTo>
                  <a:lnTo>
                    <a:pt x="307517" y="309981"/>
                  </a:lnTo>
                  <a:lnTo>
                    <a:pt x="301561" y="301244"/>
                  </a:lnTo>
                  <a:lnTo>
                    <a:pt x="305523" y="300443"/>
                  </a:lnTo>
                  <a:lnTo>
                    <a:pt x="308305" y="298856"/>
                  </a:lnTo>
                  <a:lnTo>
                    <a:pt x="308305" y="292100"/>
                  </a:lnTo>
                  <a:lnTo>
                    <a:pt x="308305" y="291706"/>
                  </a:lnTo>
                  <a:close/>
                </a:path>
                <a:path w="617220" h="318134">
                  <a:moveTo>
                    <a:pt x="317042" y="290118"/>
                  </a:moveTo>
                  <a:lnTo>
                    <a:pt x="314261" y="287337"/>
                  </a:lnTo>
                  <a:lnTo>
                    <a:pt x="314261" y="308394"/>
                  </a:lnTo>
                  <a:lnTo>
                    <a:pt x="307911" y="314756"/>
                  </a:lnTo>
                  <a:lnTo>
                    <a:pt x="290423" y="314756"/>
                  </a:lnTo>
                  <a:lnTo>
                    <a:pt x="284467" y="308394"/>
                  </a:lnTo>
                  <a:lnTo>
                    <a:pt x="284467" y="291312"/>
                  </a:lnTo>
                  <a:lnTo>
                    <a:pt x="290830" y="285343"/>
                  </a:lnTo>
                  <a:lnTo>
                    <a:pt x="307911" y="285343"/>
                  </a:lnTo>
                  <a:lnTo>
                    <a:pt x="313867" y="291706"/>
                  </a:lnTo>
                  <a:lnTo>
                    <a:pt x="313867" y="300050"/>
                  </a:lnTo>
                  <a:lnTo>
                    <a:pt x="314261" y="308394"/>
                  </a:lnTo>
                  <a:lnTo>
                    <a:pt x="314261" y="287337"/>
                  </a:lnTo>
                  <a:lnTo>
                    <a:pt x="312280" y="285343"/>
                  </a:lnTo>
                  <a:lnTo>
                    <a:pt x="309105" y="282168"/>
                  </a:lnTo>
                  <a:lnTo>
                    <a:pt x="289242" y="282168"/>
                  </a:lnTo>
                  <a:lnTo>
                    <a:pt x="281292" y="290118"/>
                  </a:lnTo>
                  <a:lnTo>
                    <a:pt x="281292" y="309587"/>
                  </a:lnTo>
                  <a:lnTo>
                    <a:pt x="289242" y="317538"/>
                  </a:lnTo>
                  <a:lnTo>
                    <a:pt x="308711" y="317538"/>
                  </a:lnTo>
                  <a:lnTo>
                    <a:pt x="311492" y="314756"/>
                  </a:lnTo>
                  <a:lnTo>
                    <a:pt x="316649" y="309587"/>
                  </a:lnTo>
                  <a:lnTo>
                    <a:pt x="316649" y="299656"/>
                  </a:lnTo>
                  <a:lnTo>
                    <a:pt x="317042" y="290118"/>
                  </a:lnTo>
                  <a:close/>
                </a:path>
                <a:path w="617220" h="318134">
                  <a:moveTo>
                    <a:pt x="317055" y="88226"/>
                  </a:moveTo>
                  <a:lnTo>
                    <a:pt x="228854" y="88226"/>
                  </a:lnTo>
                  <a:lnTo>
                    <a:pt x="228854" y="584"/>
                  </a:lnTo>
                  <a:lnTo>
                    <a:pt x="88201" y="584"/>
                  </a:lnTo>
                  <a:lnTo>
                    <a:pt x="88201" y="88226"/>
                  </a:lnTo>
                  <a:lnTo>
                    <a:pt x="0" y="88226"/>
                  </a:lnTo>
                  <a:lnTo>
                    <a:pt x="0" y="229222"/>
                  </a:lnTo>
                  <a:lnTo>
                    <a:pt x="88201" y="229222"/>
                  </a:lnTo>
                  <a:lnTo>
                    <a:pt x="88201" y="318135"/>
                  </a:lnTo>
                  <a:lnTo>
                    <a:pt x="228854" y="318135"/>
                  </a:lnTo>
                  <a:lnTo>
                    <a:pt x="228854" y="229222"/>
                  </a:lnTo>
                  <a:lnTo>
                    <a:pt x="317055" y="229222"/>
                  </a:lnTo>
                  <a:lnTo>
                    <a:pt x="317055" y="88226"/>
                  </a:lnTo>
                  <a:close/>
                </a:path>
                <a:path w="617220" h="318134">
                  <a:moveTo>
                    <a:pt x="608660" y="292100"/>
                  </a:moveTo>
                  <a:lnTo>
                    <a:pt x="607072" y="290118"/>
                  </a:lnTo>
                  <a:lnTo>
                    <a:pt x="605891" y="290118"/>
                  </a:lnTo>
                  <a:lnTo>
                    <a:pt x="605891" y="292900"/>
                  </a:lnTo>
                  <a:lnTo>
                    <a:pt x="605891" y="299250"/>
                  </a:lnTo>
                  <a:lnTo>
                    <a:pt x="601916" y="298856"/>
                  </a:lnTo>
                  <a:lnTo>
                    <a:pt x="595553" y="298856"/>
                  </a:lnTo>
                  <a:lnTo>
                    <a:pt x="595553" y="292493"/>
                  </a:lnTo>
                  <a:lnTo>
                    <a:pt x="603504" y="292493"/>
                  </a:lnTo>
                  <a:lnTo>
                    <a:pt x="605891" y="292900"/>
                  </a:lnTo>
                  <a:lnTo>
                    <a:pt x="605891" y="290118"/>
                  </a:lnTo>
                  <a:lnTo>
                    <a:pt x="593572" y="290118"/>
                  </a:lnTo>
                  <a:lnTo>
                    <a:pt x="593572" y="309981"/>
                  </a:lnTo>
                  <a:lnTo>
                    <a:pt x="595947" y="309981"/>
                  </a:lnTo>
                  <a:lnTo>
                    <a:pt x="595947" y="301244"/>
                  </a:lnTo>
                  <a:lnTo>
                    <a:pt x="600329" y="301244"/>
                  </a:lnTo>
                  <a:lnTo>
                    <a:pt x="605891" y="309981"/>
                  </a:lnTo>
                  <a:lnTo>
                    <a:pt x="608660" y="309981"/>
                  </a:lnTo>
                  <a:lnTo>
                    <a:pt x="602703" y="301244"/>
                  </a:lnTo>
                  <a:lnTo>
                    <a:pt x="605891" y="300850"/>
                  </a:lnTo>
                  <a:lnTo>
                    <a:pt x="608660" y="299250"/>
                  </a:lnTo>
                  <a:lnTo>
                    <a:pt x="608660" y="292493"/>
                  </a:lnTo>
                  <a:lnTo>
                    <a:pt x="608660" y="292100"/>
                  </a:lnTo>
                  <a:close/>
                </a:path>
                <a:path w="617220" h="318134">
                  <a:moveTo>
                    <a:pt x="617004" y="290512"/>
                  </a:moveTo>
                  <a:lnTo>
                    <a:pt x="614222" y="287870"/>
                  </a:lnTo>
                  <a:lnTo>
                    <a:pt x="614222" y="308394"/>
                  </a:lnTo>
                  <a:lnTo>
                    <a:pt x="608266" y="314756"/>
                  </a:lnTo>
                  <a:lnTo>
                    <a:pt x="591185" y="314756"/>
                  </a:lnTo>
                  <a:lnTo>
                    <a:pt x="584822" y="308787"/>
                  </a:lnTo>
                  <a:lnTo>
                    <a:pt x="584822" y="291706"/>
                  </a:lnTo>
                  <a:lnTo>
                    <a:pt x="590791" y="285737"/>
                  </a:lnTo>
                  <a:lnTo>
                    <a:pt x="607872" y="285737"/>
                  </a:lnTo>
                  <a:lnTo>
                    <a:pt x="613829" y="291706"/>
                  </a:lnTo>
                  <a:lnTo>
                    <a:pt x="613829" y="300050"/>
                  </a:lnTo>
                  <a:lnTo>
                    <a:pt x="614222" y="308394"/>
                  </a:lnTo>
                  <a:lnTo>
                    <a:pt x="614222" y="287870"/>
                  </a:lnTo>
                  <a:lnTo>
                    <a:pt x="611987" y="285737"/>
                  </a:lnTo>
                  <a:lnTo>
                    <a:pt x="609066" y="282956"/>
                  </a:lnTo>
                  <a:lnTo>
                    <a:pt x="589991" y="282956"/>
                  </a:lnTo>
                  <a:lnTo>
                    <a:pt x="582041" y="290512"/>
                  </a:lnTo>
                  <a:lnTo>
                    <a:pt x="582041" y="309587"/>
                  </a:lnTo>
                  <a:lnTo>
                    <a:pt x="589991" y="317538"/>
                  </a:lnTo>
                  <a:lnTo>
                    <a:pt x="609066" y="317538"/>
                  </a:lnTo>
                  <a:lnTo>
                    <a:pt x="611708" y="314756"/>
                  </a:lnTo>
                  <a:lnTo>
                    <a:pt x="616610" y="309587"/>
                  </a:lnTo>
                  <a:lnTo>
                    <a:pt x="616610" y="300050"/>
                  </a:lnTo>
                  <a:lnTo>
                    <a:pt x="617004" y="290512"/>
                  </a:lnTo>
                  <a:close/>
                </a:path>
                <a:path w="617220" h="318134">
                  <a:moveTo>
                    <a:pt x="617016" y="81622"/>
                  </a:moveTo>
                  <a:lnTo>
                    <a:pt x="611403" y="37553"/>
                  </a:lnTo>
                  <a:lnTo>
                    <a:pt x="598335" y="0"/>
                  </a:lnTo>
                  <a:lnTo>
                    <a:pt x="572858" y="11315"/>
                  </a:lnTo>
                  <a:lnTo>
                    <a:pt x="546785" y="19570"/>
                  </a:lnTo>
                  <a:lnTo>
                    <a:pt x="519671" y="24701"/>
                  </a:lnTo>
                  <a:lnTo>
                    <a:pt x="491070" y="26631"/>
                  </a:lnTo>
                  <a:lnTo>
                    <a:pt x="462292" y="24866"/>
                  </a:lnTo>
                  <a:lnTo>
                    <a:pt x="435140" y="19723"/>
                  </a:lnTo>
                  <a:lnTo>
                    <a:pt x="409041" y="11366"/>
                  </a:lnTo>
                  <a:lnTo>
                    <a:pt x="383400" y="0"/>
                  </a:lnTo>
                  <a:lnTo>
                    <a:pt x="370268" y="37376"/>
                  </a:lnTo>
                  <a:lnTo>
                    <a:pt x="364528" y="81470"/>
                  </a:lnTo>
                  <a:lnTo>
                    <a:pt x="366522" y="128536"/>
                  </a:lnTo>
                  <a:lnTo>
                    <a:pt x="376643" y="174866"/>
                  </a:lnTo>
                  <a:lnTo>
                    <a:pt x="394017" y="216662"/>
                  </a:lnTo>
                  <a:lnTo>
                    <a:pt x="418465" y="255295"/>
                  </a:lnTo>
                  <a:lnTo>
                    <a:pt x="450507" y="289369"/>
                  </a:lnTo>
                  <a:lnTo>
                    <a:pt x="490664" y="317538"/>
                  </a:lnTo>
                  <a:lnTo>
                    <a:pt x="530999" y="289433"/>
                  </a:lnTo>
                  <a:lnTo>
                    <a:pt x="563029" y="255435"/>
                  </a:lnTo>
                  <a:lnTo>
                    <a:pt x="587375" y="216827"/>
                  </a:lnTo>
                  <a:lnTo>
                    <a:pt x="604697" y="174866"/>
                  </a:lnTo>
                  <a:lnTo>
                    <a:pt x="614870" y="128600"/>
                  </a:lnTo>
                  <a:lnTo>
                    <a:pt x="617016" y="81622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01701" y="653676"/>
            <a:ext cx="218567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Drug</a:t>
            </a:r>
            <a:r>
              <a:rPr dirty="0" sz="3600" spc="-100"/>
              <a:t> </a:t>
            </a:r>
            <a:r>
              <a:rPr dirty="0" sz="3600" spc="-10"/>
              <a:t>tiers</a:t>
            </a:r>
            <a:endParaRPr sz="3600"/>
          </a:p>
        </p:txBody>
      </p:sp>
      <p:sp>
        <p:nvSpPr>
          <p:cNvPr id="7" name="object 7" descr=""/>
          <p:cNvSpPr txBox="1"/>
          <p:nvPr/>
        </p:nvSpPr>
        <p:spPr>
          <a:xfrm>
            <a:off x="915949" y="1353083"/>
            <a:ext cx="315531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0099D7"/>
                </a:solidFill>
                <a:latin typeface="Arial"/>
                <a:cs typeface="Arial"/>
              </a:rPr>
              <a:t>MPDP</a:t>
            </a:r>
            <a:r>
              <a:rPr dirty="0" sz="2000" spc="-6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99D7"/>
                </a:solidFill>
                <a:latin typeface="Arial"/>
                <a:cs typeface="Arial"/>
              </a:rPr>
              <a:t>has</a:t>
            </a:r>
            <a:r>
              <a:rPr dirty="0" sz="2000" spc="-3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99D7"/>
                </a:solidFill>
                <a:latin typeface="Arial"/>
                <a:cs typeface="Arial"/>
              </a:rPr>
              <a:t>four</a:t>
            </a:r>
            <a:r>
              <a:rPr dirty="0" sz="2000" spc="-3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99D7"/>
                </a:solidFill>
                <a:latin typeface="Arial"/>
                <a:cs typeface="Arial"/>
              </a:rPr>
              <a:t>drug</a:t>
            </a:r>
            <a:r>
              <a:rPr dirty="0" sz="2000" spc="-2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0099D7"/>
                </a:solidFill>
                <a:latin typeface="Arial"/>
                <a:cs typeface="Arial"/>
              </a:rPr>
              <a:t>tiers: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914400" y="2095500"/>
            <a:ext cx="2153920" cy="2832100"/>
            <a:chOff x="914400" y="2095500"/>
            <a:chExt cx="2153920" cy="2832100"/>
          </a:xfrm>
        </p:grpSpPr>
        <p:sp>
          <p:nvSpPr>
            <p:cNvPr id="9" name="object 9" descr=""/>
            <p:cNvSpPr/>
            <p:nvPr/>
          </p:nvSpPr>
          <p:spPr>
            <a:xfrm>
              <a:off x="914400" y="2095500"/>
              <a:ext cx="2153920" cy="2832100"/>
            </a:xfrm>
            <a:custGeom>
              <a:avLst/>
              <a:gdLst/>
              <a:ahLst/>
              <a:cxnLst/>
              <a:rect l="l" t="t" r="r" b="b"/>
              <a:pathLst>
                <a:path w="2153920" h="2832100">
                  <a:moveTo>
                    <a:pt x="1919185" y="0"/>
                  </a:moveTo>
                  <a:lnTo>
                    <a:pt x="234734" y="0"/>
                  </a:lnTo>
                  <a:lnTo>
                    <a:pt x="187426" y="4768"/>
                  </a:lnTo>
                  <a:lnTo>
                    <a:pt x="143364" y="18446"/>
                  </a:lnTo>
                  <a:lnTo>
                    <a:pt x="103491" y="40088"/>
                  </a:lnTo>
                  <a:lnTo>
                    <a:pt x="68751" y="68751"/>
                  </a:lnTo>
                  <a:lnTo>
                    <a:pt x="40088" y="103491"/>
                  </a:lnTo>
                  <a:lnTo>
                    <a:pt x="18446" y="143364"/>
                  </a:lnTo>
                  <a:lnTo>
                    <a:pt x="4768" y="187426"/>
                  </a:lnTo>
                  <a:lnTo>
                    <a:pt x="0" y="234734"/>
                  </a:lnTo>
                  <a:lnTo>
                    <a:pt x="0" y="2597365"/>
                  </a:lnTo>
                  <a:lnTo>
                    <a:pt x="4768" y="2644673"/>
                  </a:lnTo>
                  <a:lnTo>
                    <a:pt x="18446" y="2688735"/>
                  </a:lnTo>
                  <a:lnTo>
                    <a:pt x="40088" y="2728608"/>
                  </a:lnTo>
                  <a:lnTo>
                    <a:pt x="68751" y="2763348"/>
                  </a:lnTo>
                  <a:lnTo>
                    <a:pt x="103491" y="2792011"/>
                  </a:lnTo>
                  <a:lnTo>
                    <a:pt x="143364" y="2813653"/>
                  </a:lnTo>
                  <a:lnTo>
                    <a:pt x="187426" y="2827331"/>
                  </a:lnTo>
                  <a:lnTo>
                    <a:pt x="234734" y="2832100"/>
                  </a:lnTo>
                  <a:lnTo>
                    <a:pt x="1919185" y="2832100"/>
                  </a:lnTo>
                  <a:lnTo>
                    <a:pt x="1966493" y="2827331"/>
                  </a:lnTo>
                  <a:lnTo>
                    <a:pt x="2010555" y="2813653"/>
                  </a:lnTo>
                  <a:lnTo>
                    <a:pt x="2050428" y="2792011"/>
                  </a:lnTo>
                  <a:lnTo>
                    <a:pt x="2085168" y="2763348"/>
                  </a:lnTo>
                  <a:lnTo>
                    <a:pt x="2113831" y="2728608"/>
                  </a:lnTo>
                  <a:lnTo>
                    <a:pt x="2135473" y="2688735"/>
                  </a:lnTo>
                  <a:lnTo>
                    <a:pt x="2149151" y="2644673"/>
                  </a:lnTo>
                  <a:lnTo>
                    <a:pt x="2153920" y="2597365"/>
                  </a:lnTo>
                  <a:lnTo>
                    <a:pt x="2153920" y="234734"/>
                  </a:lnTo>
                  <a:lnTo>
                    <a:pt x="2149151" y="187426"/>
                  </a:lnTo>
                  <a:lnTo>
                    <a:pt x="2135473" y="143364"/>
                  </a:lnTo>
                  <a:lnTo>
                    <a:pt x="2113831" y="103491"/>
                  </a:lnTo>
                  <a:lnTo>
                    <a:pt x="2085168" y="68751"/>
                  </a:lnTo>
                  <a:lnTo>
                    <a:pt x="2050428" y="40088"/>
                  </a:lnTo>
                  <a:lnTo>
                    <a:pt x="2010555" y="18446"/>
                  </a:lnTo>
                  <a:lnTo>
                    <a:pt x="1966493" y="4768"/>
                  </a:lnTo>
                  <a:lnTo>
                    <a:pt x="1919185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607648" y="2443228"/>
              <a:ext cx="767715" cy="767715"/>
            </a:xfrm>
            <a:custGeom>
              <a:avLst/>
              <a:gdLst/>
              <a:ahLst/>
              <a:cxnLst/>
              <a:rect l="l" t="t" r="r" b="b"/>
              <a:pathLst>
                <a:path w="767714" h="767714">
                  <a:moveTo>
                    <a:pt x="0" y="383705"/>
                  </a:moveTo>
                  <a:lnTo>
                    <a:pt x="2989" y="335574"/>
                  </a:lnTo>
                  <a:lnTo>
                    <a:pt x="11718" y="289227"/>
                  </a:lnTo>
                  <a:lnTo>
                    <a:pt x="25828" y="245024"/>
                  </a:lnTo>
                  <a:lnTo>
                    <a:pt x="44957" y="203324"/>
                  </a:lnTo>
                  <a:lnTo>
                    <a:pt x="68747" y="164487"/>
                  </a:lnTo>
                  <a:lnTo>
                    <a:pt x="96839" y="128872"/>
                  </a:lnTo>
                  <a:lnTo>
                    <a:pt x="128872" y="96839"/>
                  </a:lnTo>
                  <a:lnTo>
                    <a:pt x="164487" y="68747"/>
                  </a:lnTo>
                  <a:lnTo>
                    <a:pt x="203324" y="44957"/>
                  </a:lnTo>
                  <a:lnTo>
                    <a:pt x="245024" y="25828"/>
                  </a:lnTo>
                  <a:lnTo>
                    <a:pt x="289227" y="11718"/>
                  </a:lnTo>
                  <a:lnTo>
                    <a:pt x="335574" y="2989"/>
                  </a:lnTo>
                  <a:lnTo>
                    <a:pt x="383705" y="0"/>
                  </a:lnTo>
                  <a:lnTo>
                    <a:pt x="431838" y="2989"/>
                  </a:lnTo>
                  <a:lnTo>
                    <a:pt x="478187" y="11718"/>
                  </a:lnTo>
                  <a:lnTo>
                    <a:pt x="522392" y="25828"/>
                  </a:lnTo>
                  <a:lnTo>
                    <a:pt x="564094" y="44957"/>
                  </a:lnTo>
                  <a:lnTo>
                    <a:pt x="602932" y="68747"/>
                  </a:lnTo>
                  <a:lnTo>
                    <a:pt x="638548" y="96839"/>
                  </a:lnTo>
                  <a:lnTo>
                    <a:pt x="670582" y="128872"/>
                  </a:lnTo>
                  <a:lnTo>
                    <a:pt x="698674" y="164487"/>
                  </a:lnTo>
                  <a:lnTo>
                    <a:pt x="722465" y="203324"/>
                  </a:lnTo>
                  <a:lnTo>
                    <a:pt x="741594" y="245024"/>
                  </a:lnTo>
                  <a:lnTo>
                    <a:pt x="755704" y="289227"/>
                  </a:lnTo>
                  <a:lnTo>
                    <a:pt x="764433" y="335574"/>
                  </a:lnTo>
                  <a:lnTo>
                    <a:pt x="767422" y="383705"/>
                  </a:lnTo>
                  <a:lnTo>
                    <a:pt x="764433" y="431835"/>
                  </a:lnTo>
                  <a:lnTo>
                    <a:pt x="755704" y="478182"/>
                  </a:lnTo>
                  <a:lnTo>
                    <a:pt x="741594" y="522385"/>
                  </a:lnTo>
                  <a:lnTo>
                    <a:pt x="722465" y="564085"/>
                  </a:lnTo>
                  <a:lnTo>
                    <a:pt x="698674" y="602923"/>
                  </a:lnTo>
                  <a:lnTo>
                    <a:pt x="670582" y="638538"/>
                  </a:lnTo>
                  <a:lnTo>
                    <a:pt x="638548" y="670570"/>
                  </a:lnTo>
                  <a:lnTo>
                    <a:pt x="602932" y="698662"/>
                  </a:lnTo>
                  <a:lnTo>
                    <a:pt x="564094" y="722452"/>
                  </a:lnTo>
                  <a:lnTo>
                    <a:pt x="522392" y="741582"/>
                  </a:lnTo>
                  <a:lnTo>
                    <a:pt x="478187" y="755691"/>
                  </a:lnTo>
                  <a:lnTo>
                    <a:pt x="431838" y="764420"/>
                  </a:lnTo>
                  <a:lnTo>
                    <a:pt x="383705" y="767410"/>
                  </a:lnTo>
                  <a:lnTo>
                    <a:pt x="335574" y="764420"/>
                  </a:lnTo>
                  <a:lnTo>
                    <a:pt x="289227" y="755691"/>
                  </a:lnTo>
                  <a:lnTo>
                    <a:pt x="245024" y="741582"/>
                  </a:lnTo>
                  <a:lnTo>
                    <a:pt x="203324" y="722452"/>
                  </a:lnTo>
                  <a:lnTo>
                    <a:pt x="164487" y="698662"/>
                  </a:lnTo>
                  <a:lnTo>
                    <a:pt x="128872" y="670570"/>
                  </a:lnTo>
                  <a:lnTo>
                    <a:pt x="96839" y="638538"/>
                  </a:lnTo>
                  <a:lnTo>
                    <a:pt x="68747" y="602923"/>
                  </a:lnTo>
                  <a:lnTo>
                    <a:pt x="44957" y="564085"/>
                  </a:lnTo>
                  <a:lnTo>
                    <a:pt x="25828" y="522385"/>
                  </a:lnTo>
                  <a:lnTo>
                    <a:pt x="11718" y="478182"/>
                  </a:lnTo>
                  <a:lnTo>
                    <a:pt x="2989" y="431835"/>
                  </a:lnTo>
                  <a:lnTo>
                    <a:pt x="0" y="383705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1467281" y="2526055"/>
            <a:ext cx="1046480" cy="155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5240">
              <a:lnSpc>
                <a:spcPct val="100000"/>
              </a:lnSpc>
              <a:spcBef>
                <a:spcPts val="100"/>
              </a:spcBef>
            </a:pPr>
            <a:r>
              <a:rPr dirty="0" sz="3600" spc="-5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3600">
              <a:latin typeface="Arial"/>
              <a:cs typeface="Arial"/>
            </a:endParaRPr>
          </a:p>
          <a:p>
            <a:pPr algn="ctr" marL="1905">
              <a:lnSpc>
                <a:spcPct val="100000"/>
              </a:lnSpc>
              <a:spcBef>
                <a:spcPts val="2915"/>
              </a:spcBef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Tier</a:t>
            </a:r>
            <a:r>
              <a:rPr dirty="0" sz="20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5" b="1">
                <a:solidFill>
                  <a:srgbClr val="FFFFFF"/>
                </a:solidFill>
                <a:latin typeface="Arial"/>
                <a:cs typeface="Arial"/>
              </a:rPr>
              <a:t>1: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Generics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3325091" y="2095500"/>
            <a:ext cx="2153920" cy="2832100"/>
            <a:chOff x="3325091" y="2095500"/>
            <a:chExt cx="2153920" cy="2832100"/>
          </a:xfrm>
        </p:grpSpPr>
        <p:sp>
          <p:nvSpPr>
            <p:cNvPr id="13" name="object 13" descr=""/>
            <p:cNvSpPr/>
            <p:nvPr/>
          </p:nvSpPr>
          <p:spPr>
            <a:xfrm>
              <a:off x="3325091" y="2095500"/>
              <a:ext cx="2153920" cy="2832100"/>
            </a:xfrm>
            <a:custGeom>
              <a:avLst/>
              <a:gdLst/>
              <a:ahLst/>
              <a:cxnLst/>
              <a:rect l="l" t="t" r="r" b="b"/>
              <a:pathLst>
                <a:path w="2153920" h="2832100">
                  <a:moveTo>
                    <a:pt x="1919185" y="0"/>
                  </a:moveTo>
                  <a:lnTo>
                    <a:pt x="234734" y="0"/>
                  </a:lnTo>
                  <a:lnTo>
                    <a:pt x="187426" y="4768"/>
                  </a:lnTo>
                  <a:lnTo>
                    <a:pt x="143364" y="18446"/>
                  </a:lnTo>
                  <a:lnTo>
                    <a:pt x="103491" y="40088"/>
                  </a:lnTo>
                  <a:lnTo>
                    <a:pt x="68751" y="68751"/>
                  </a:lnTo>
                  <a:lnTo>
                    <a:pt x="40088" y="103491"/>
                  </a:lnTo>
                  <a:lnTo>
                    <a:pt x="18446" y="143364"/>
                  </a:lnTo>
                  <a:lnTo>
                    <a:pt x="4768" y="187426"/>
                  </a:lnTo>
                  <a:lnTo>
                    <a:pt x="0" y="234734"/>
                  </a:lnTo>
                  <a:lnTo>
                    <a:pt x="0" y="2597365"/>
                  </a:lnTo>
                  <a:lnTo>
                    <a:pt x="4768" y="2644673"/>
                  </a:lnTo>
                  <a:lnTo>
                    <a:pt x="18446" y="2688735"/>
                  </a:lnTo>
                  <a:lnTo>
                    <a:pt x="40088" y="2728608"/>
                  </a:lnTo>
                  <a:lnTo>
                    <a:pt x="68751" y="2763348"/>
                  </a:lnTo>
                  <a:lnTo>
                    <a:pt x="103491" y="2792011"/>
                  </a:lnTo>
                  <a:lnTo>
                    <a:pt x="143364" y="2813653"/>
                  </a:lnTo>
                  <a:lnTo>
                    <a:pt x="187426" y="2827331"/>
                  </a:lnTo>
                  <a:lnTo>
                    <a:pt x="234734" y="2832100"/>
                  </a:lnTo>
                  <a:lnTo>
                    <a:pt x="1919185" y="2832100"/>
                  </a:lnTo>
                  <a:lnTo>
                    <a:pt x="1966493" y="2827331"/>
                  </a:lnTo>
                  <a:lnTo>
                    <a:pt x="2010555" y="2813653"/>
                  </a:lnTo>
                  <a:lnTo>
                    <a:pt x="2050428" y="2792011"/>
                  </a:lnTo>
                  <a:lnTo>
                    <a:pt x="2085168" y="2763348"/>
                  </a:lnTo>
                  <a:lnTo>
                    <a:pt x="2113831" y="2728608"/>
                  </a:lnTo>
                  <a:lnTo>
                    <a:pt x="2135473" y="2688735"/>
                  </a:lnTo>
                  <a:lnTo>
                    <a:pt x="2149151" y="2644673"/>
                  </a:lnTo>
                  <a:lnTo>
                    <a:pt x="2153920" y="2597365"/>
                  </a:lnTo>
                  <a:lnTo>
                    <a:pt x="2153920" y="234734"/>
                  </a:lnTo>
                  <a:lnTo>
                    <a:pt x="2149151" y="187426"/>
                  </a:lnTo>
                  <a:lnTo>
                    <a:pt x="2135473" y="143364"/>
                  </a:lnTo>
                  <a:lnTo>
                    <a:pt x="2113831" y="103491"/>
                  </a:lnTo>
                  <a:lnTo>
                    <a:pt x="2085168" y="68751"/>
                  </a:lnTo>
                  <a:lnTo>
                    <a:pt x="2050428" y="40088"/>
                  </a:lnTo>
                  <a:lnTo>
                    <a:pt x="2010555" y="18446"/>
                  </a:lnTo>
                  <a:lnTo>
                    <a:pt x="1966493" y="4768"/>
                  </a:lnTo>
                  <a:lnTo>
                    <a:pt x="1919185" y="0"/>
                  </a:lnTo>
                  <a:close/>
                </a:path>
              </a:pathLst>
            </a:custGeom>
            <a:solidFill>
              <a:srgbClr val="0099D7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4018338" y="2443228"/>
              <a:ext cx="767715" cy="767715"/>
            </a:xfrm>
            <a:custGeom>
              <a:avLst/>
              <a:gdLst/>
              <a:ahLst/>
              <a:cxnLst/>
              <a:rect l="l" t="t" r="r" b="b"/>
              <a:pathLst>
                <a:path w="767714" h="767714">
                  <a:moveTo>
                    <a:pt x="0" y="383705"/>
                  </a:moveTo>
                  <a:lnTo>
                    <a:pt x="2989" y="335574"/>
                  </a:lnTo>
                  <a:lnTo>
                    <a:pt x="11718" y="289227"/>
                  </a:lnTo>
                  <a:lnTo>
                    <a:pt x="25828" y="245024"/>
                  </a:lnTo>
                  <a:lnTo>
                    <a:pt x="44957" y="203324"/>
                  </a:lnTo>
                  <a:lnTo>
                    <a:pt x="68747" y="164487"/>
                  </a:lnTo>
                  <a:lnTo>
                    <a:pt x="96839" y="128872"/>
                  </a:lnTo>
                  <a:lnTo>
                    <a:pt x="128872" y="96839"/>
                  </a:lnTo>
                  <a:lnTo>
                    <a:pt x="164487" y="68747"/>
                  </a:lnTo>
                  <a:lnTo>
                    <a:pt x="203324" y="44957"/>
                  </a:lnTo>
                  <a:lnTo>
                    <a:pt x="245024" y="25828"/>
                  </a:lnTo>
                  <a:lnTo>
                    <a:pt x="289227" y="11718"/>
                  </a:lnTo>
                  <a:lnTo>
                    <a:pt x="335574" y="2989"/>
                  </a:lnTo>
                  <a:lnTo>
                    <a:pt x="383705" y="0"/>
                  </a:lnTo>
                  <a:lnTo>
                    <a:pt x="431838" y="2989"/>
                  </a:lnTo>
                  <a:lnTo>
                    <a:pt x="478187" y="11718"/>
                  </a:lnTo>
                  <a:lnTo>
                    <a:pt x="522392" y="25828"/>
                  </a:lnTo>
                  <a:lnTo>
                    <a:pt x="564094" y="44957"/>
                  </a:lnTo>
                  <a:lnTo>
                    <a:pt x="602932" y="68747"/>
                  </a:lnTo>
                  <a:lnTo>
                    <a:pt x="638548" y="96839"/>
                  </a:lnTo>
                  <a:lnTo>
                    <a:pt x="670582" y="128872"/>
                  </a:lnTo>
                  <a:lnTo>
                    <a:pt x="698674" y="164487"/>
                  </a:lnTo>
                  <a:lnTo>
                    <a:pt x="722465" y="203324"/>
                  </a:lnTo>
                  <a:lnTo>
                    <a:pt x="741594" y="245024"/>
                  </a:lnTo>
                  <a:lnTo>
                    <a:pt x="755704" y="289227"/>
                  </a:lnTo>
                  <a:lnTo>
                    <a:pt x="764433" y="335574"/>
                  </a:lnTo>
                  <a:lnTo>
                    <a:pt x="767422" y="383705"/>
                  </a:lnTo>
                  <a:lnTo>
                    <a:pt x="764433" y="431835"/>
                  </a:lnTo>
                  <a:lnTo>
                    <a:pt x="755704" y="478182"/>
                  </a:lnTo>
                  <a:lnTo>
                    <a:pt x="741594" y="522385"/>
                  </a:lnTo>
                  <a:lnTo>
                    <a:pt x="722465" y="564085"/>
                  </a:lnTo>
                  <a:lnTo>
                    <a:pt x="698674" y="602923"/>
                  </a:lnTo>
                  <a:lnTo>
                    <a:pt x="670582" y="638538"/>
                  </a:lnTo>
                  <a:lnTo>
                    <a:pt x="638548" y="670570"/>
                  </a:lnTo>
                  <a:lnTo>
                    <a:pt x="602932" y="698662"/>
                  </a:lnTo>
                  <a:lnTo>
                    <a:pt x="564094" y="722452"/>
                  </a:lnTo>
                  <a:lnTo>
                    <a:pt x="522392" y="741582"/>
                  </a:lnTo>
                  <a:lnTo>
                    <a:pt x="478187" y="755691"/>
                  </a:lnTo>
                  <a:lnTo>
                    <a:pt x="431838" y="764420"/>
                  </a:lnTo>
                  <a:lnTo>
                    <a:pt x="383705" y="767410"/>
                  </a:lnTo>
                  <a:lnTo>
                    <a:pt x="335574" y="764420"/>
                  </a:lnTo>
                  <a:lnTo>
                    <a:pt x="289227" y="755691"/>
                  </a:lnTo>
                  <a:lnTo>
                    <a:pt x="245024" y="741582"/>
                  </a:lnTo>
                  <a:lnTo>
                    <a:pt x="203324" y="722452"/>
                  </a:lnTo>
                  <a:lnTo>
                    <a:pt x="164487" y="698662"/>
                  </a:lnTo>
                  <a:lnTo>
                    <a:pt x="128872" y="670570"/>
                  </a:lnTo>
                  <a:lnTo>
                    <a:pt x="96839" y="638538"/>
                  </a:lnTo>
                  <a:lnTo>
                    <a:pt x="68747" y="602923"/>
                  </a:lnTo>
                  <a:lnTo>
                    <a:pt x="44957" y="564085"/>
                  </a:lnTo>
                  <a:lnTo>
                    <a:pt x="25828" y="522385"/>
                  </a:lnTo>
                  <a:lnTo>
                    <a:pt x="11718" y="478182"/>
                  </a:lnTo>
                  <a:lnTo>
                    <a:pt x="2989" y="431835"/>
                  </a:lnTo>
                  <a:lnTo>
                    <a:pt x="0" y="383705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3710220" y="2526055"/>
            <a:ext cx="1382395" cy="1859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4604">
              <a:lnSpc>
                <a:spcPct val="100000"/>
              </a:lnSpc>
              <a:spcBef>
                <a:spcPts val="100"/>
              </a:spcBef>
            </a:pPr>
            <a:r>
              <a:rPr dirty="0" sz="3600" spc="-5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3600">
              <a:latin typeface="Arial"/>
              <a:cs typeface="Arial"/>
            </a:endParaRPr>
          </a:p>
          <a:p>
            <a:pPr algn="ctr" marL="12065" marR="5080" indent="1270">
              <a:lnSpc>
                <a:spcPct val="100000"/>
              </a:lnSpc>
              <a:spcBef>
                <a:spcPts val="2915"/>
              </a:spcBef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Tier</a:t>
            </a:r>
            <a:r>
              <a:rPr dirty="0" sz="20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" b="1">
                <a:solidFill>
                  <a:srgbClr val="FFFFFF"/>
                </a:solidFill>
                <a:latin typeface="Arial"/>
                <a:cs typeface="Arial"/>
              </a:rPr>
              <a:t>2: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Preferred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brand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name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5741719" y="2095500"/>
            <a:ext cx="2153920" cy="2832100"/>
            <a:chOff x="5741719" y="2095500"/>
            <a:chExt cx="2153920" cy="2832100"/>
          </a:xfrm>
        </p:grpSpPr>
        <p:sp>
          <p:nvSpPr>
            <p:cNvPr id="17" name="object 17" descr=""/>
            <p:cNvSpPr/>
            <p:nvPr/>
          </p:nvSpPr>
          <p:spPr>
            <a:xfrm>
              <a:off x="5741719" y="2095500"/>
              <a:ext cx="2153920" cy="2832100"/>
            </a:xfrm>
            <a:custGeom>
              <a:avLst/>
              <a:gdLst/>
              <a:ahLst/>
              <a:cxnLst/>
              <a:rect l="l" t="t" r="r" b="b"/>
              <a:pathLst>
                <a:path w="2153920" h="2832100">
                  <a:moveTo>
                    <a:pt x="1919185" y="0"/>
                  </a:moveTo>
                  <a:lnTo>
                    <a:pt x="234734" y="0"/>
                  </a:lnTo>
                  <a:lnTo>
                    <a:pt x="187426" y="4768"/>
                  </a:lnTo>
                  <a:lnTo>
                    <a:pt x="143364" y="18446"/>
                  </a:lnTo>
                  <a:lnTo>
                    <a:pt x="103491" y="40088"/>
                  </a:lnTo>
                  <a:lnTo>
                    <a:pt x="68751" y="68751"/>
                  </a:lnTo>
                  <a:lnTo>
                    <a:pt x="40088" y="103491"/>
                  </a:lnTo>
                  <a:lnTo>
                    <a:pt x="18446" y="143364"/>
                  </a:lnTo>
                  <a:lnTo>
                    <a:pt x="4768" y="187426"/>
                  </a:lnTo>
                  <a:lnTo>
                    <a:pt x="0" y="234734"/>
                  </a:lnTo>
                  <a:lnTo>
                    <a:pt x="0" y="2597365"/>
                  </a:lnTo>
                  <a:lnTo>
                    <a:pt x="4768" y="2644673"/>
                  </a:lnTo>
                  <a:lnTo>
                    <a:pt x="18446" y="2688735"/>
                  </a:lnTo>
                  <a:lnTo>
                    <a:pt x="40088" y="2728608"/>
                  </a:lnTo>
                  <a:lnTo>
                    <a:pt x="68751" y="2763348"/>
                  </a:lnTo>
                  <a:lnTo>
                    <a:pt x="103491" y="2792011"/>
                  </a:lnTo>
                  <a:lnTo>
                    <a:pt x="143364" y="2813653"/>
                  </a:lnTo>
                  <a:lnTo>
                    <a:pt x="187426" y="2827331"/>
                  </a:lnTo>
                  <a:lnTo>
                    <a:pt x="234734" y="2832100"/>
                  </a:lnTo>
                  <a:lnTo>
                    <a:pt x="1919185" y="2832100"/>
                  </a:lnTo>
                  <a:lnTo>
                    <a:pt x="1966493" y="2827331"/>
                  </a:lnTo>
                  <a:lnTo>
                    <a:pt x="2010555" y="2813653"/>
                  </a:lnTo>
                  <a:lnTo>
                    <a:pt x="2050428" y="2792011"/>
                  </a:lnTo>
                  <a:lnTo>
                    <a:pt x="2085168" y="2763348"/>
                  </a:lnTo>
                  <a:lnTo>
                    <a:pt x="2113831" y="2728608"/>
                  </a:lnTo>
                  <a:lnTo>
                    <a:pt x="2135473" y="2688735"/>
                  </a:lnTo>
                  <a:lnTo>
                    <a:pt x="2149151" y="2644673"/>
                  </a:lnTo>
                  <a:lnTo>
                    <a:pt x="2153920" y="2597365"/>
                  </a:lnTo>
                  <a:lnTo>
                    <a:pt x="2153920" y="234734"/>
                  </a:lnTo>
                  <a:lnTo>
                    <a:pt x="2149151" y="187426"/>
                  </a:lnTo>
                  <a:lnTo>
                    <a:pt x="2135473" y="143364"/>
                  </a:lnTo>
                  <a:lnTo>
                    <a:pt x="2113831" y="103491"/>
                  </a:lnTo>
                  <a:lnTo>
                    <a:pt x="2085168" y="68751"/>
                  </a:lnTo>
                  <a:lnTo>
                    <a:pt x="2050428" y="40088"/>
                  </a:lnTo>
                  <a:lnTo>
                    <a:pt x="2010555" y="18446"/>
                  </a:lnTo>
                  <a:lnTo>
                    <a:pt x="1966493" y="4768"/>
                  </a:lnTo>
                  <a:lnTo>
                    <a:pt x="1919185" y="0"/>
                  </a:lnTo>
                  <a:close/>
                </a:path>
              </a:pathLst>
            </a:custGeom>
            <a:solidFill>
              <a:srgbClr val="0099D7">
                <a:alpha val="5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434968" y="2443228"/>
              <a:ext cx="767715" cy="767715"/>
            </a:xfrm>
            <a:custGeom>
              <a:avLst/>
              <a:gdLst/>
              <a:ahLst/>
              <a:cxnLst/>
              <a:rect l="l" t="t" r="r" b="b"/>
              <a:pathLst>
                <a:path w="767715" h="767714">
                  <a:moveTo>
                    <a:pt x="0" y="383705"/>
                  </a:moveTo>
                  <a:lnTo>
                    <a:pt x="2989" y="335574"/>
                  </a:lnTo>
                  <a:lnTo>
                    <a:pt x="11718" y="289227"/>
                  </a:lnTo>
                  <a:lnTo>
                    <a:pt x="25828" y="245024"/>
                  </a:lnTo>
                  <a:lnTo>
                    <a:pt x="44957" y="203324"/>
                  </a:lnTo>
                  <a:lnTo>
                    <a:pt x="68747" y="164487"/>
                  </a:lnTo>
                  <a:lnTo>
                    <a:pt x="96839" y="128872"/>
                  </a:lnTo>
                  <a:lnTo>
                    <a:pt x="128872" y="96839"/>
                  </a:lnTo>
                  <a:lnTo>
                    <a:pt x="164487" y="68747"/>
                  </a:lnTo>
                  <a:lnTo>
                    <a:pt x="203324" y="44957"/>
                  </a:lnTo>
                  <a:lnTo>
                    <a:pt x="245024" y="25828"/>
                  </a:lnTo>
                  <a:lnTo>
                    <a:pt x="289227" y="11718"/>
                  </a:lnTo>
                  <a:lnTo>
                    <a:pt x="335574" y="2989"/>
                  </a:lnTo>
                  <a:lnTo>
                    <a:pt x="383705" y="0"/>
                  </a:lnTo>
                  <a:lnTo>
                    <a:pt x="431838" y="2989"/>
                  </a:lnTo>
                  <a:lnTo>
                    <a:pt x="478187" y="11718"/>
                  </a:lnTo>
                  <a:lnTo>
                    <a:pt x="522392" y="25828"/>
                  </a:lnTo>
                  <a:lnTo>
                    <a:pt x="564094" y="44957"/>
                  </a:lnTo>
                  <a:lnTo>
                    <a:pt x="602932" y="68747"/>
                  </a:lnTo>
                  <a:lnTo>
                    <a:pt x="638548" y="96839"/>
                  </a:lnTo>
                  <a:lnTo>
                    <a:pt x="670582" y="128872"/>
                  </a:lnTo>
                  <a:lnTo>
                    <a:pt x="698674" y="164487"/>
                  </a:lnTo>
                  <a:lnTo>
                    <a:pt x="722465" y="203324"/>
                  </a:lnTo>
                  <a:lnTo>
                    <a:pt x="741594" y="245024"/>
                  </a:lnTo>
                  <a:lnTo>
                    <a:pt x="755704" y="289227"/>
                  </a:lnTo>
                  <a:lnTo>
                    <a:pt x="764433" y="335574"/>
                  </a:lnTo>
                  <a:lnTo>
                    <a:pt x="767422" y="383705"/>
                  </a:lnTo>
                  <a:lnTo>
                    <a:pt x="764433" y="431835"/>
                  </a:lnTo>
                  <a:lnTo>
                    <a:pt x="755704" y="478182"/>
                  </a:lnTo>
                  <a:lnTo>
                    <a:pt x="741594" y="522385"/>
                  </a:lnTo>
                  <a:lnTo>
                    <a:pt x="722465" y="564085"/>
                  </a:lnTo>
                  <a:lnTo>
                    <a:pt x="698674" y="602923"/>
                  </a:lnTo>
                  <a:lnTo>
                    <a:pt x="670582" y="638538"/>
                  </a:lnTo>
                  <a:lnTo>
                    <a:pt x="638548" y="670570"/>
                  </a:lnTo>
                  <a:lnTo>
                    <a:pt x="602932" y="698662"/>
                  </a:lnTo>
                  <a:lnTo>
                    <a:pt x="564094" y="722452"/>
                  </a:lnTo>
                  <a:lnTo>
                    <a:pt x="522392" y="741582"/>
                  </a:lnTo>
                  <a:lnTo>
                    <a:pt x="478187" y="755691"/>
                  </a:lnTo>
                  <a:lnTo>
                    <a:pt x="431838" y="764420"/>
                  </a:lnTo>
                  <a:lnTo>
                    <a:pt x="383705" y="767410"/>
                  </a:lnTo>
                  <a:lnTo>
                    <a:pt x="335574" y="764420"/>
                  </a:lnTo>
                  <a:lnTo>
                    <a:pt x="289227" y="755691"/>
                  </a:lnTo>
                  <a:lnTo>
                    <a:pt x="245024" y="741582"/>
                  </a:lnTo>
                  <a:lnTo>
                    <a:pt x="203324" y="722452"/>
                  </a:lnTo>
                  <a:lnTo>
                    <a:pt x="164487" y="698662"/>
                  </a:lnTo>
                  <a:lnTo>
                    <a:pt x="128872" y="670570"/>
                  </a:lnTo>
                  <a:lnTo>
                    <a:pt x="96839" y="638538"/>
                  </a:lnTo>
                  <a:lnTo>
                    <a:pt x="68747" y="602923"/>
                  </a:lnTo>
                  <a:lnTo>
                    <a:pt x="44957" y="564085"/>
                  </a:lnTo>
                  <a:lnTo>
                    <a:pt x="25828" y="522385"/>
                  </a:lnTo>
                  <a:lnTo>
                    <a:pt x="11718" y="478182"/>
                  </a:lnTo>
                  <a:lnTo>
                    <a:pt x="2989" y="431835"/>
                  </a:lnTo>
                  <a:lnTo>
                    <a:pt x="0" y="383705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6014101" y="2526055"/>
            <a:ext cx="1610995" cy="1859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1430">
              <a:lnSpc>
                <a:spcPct val="100000"/>
              </a:lnSpc>
              <a:spcBef>
                <a:spcPts val="100"/>
              </a:spcBef>
            </a:pPr>
            <a:r>
              <a:rPr dirty="0" sz="3600" spc="-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3600">
              <a:latin typeface="Arial"/>
              <a:cs typeface="Arial"/>
            </a:endParaRPr>
          </a:p>
          <a:p>
            <a:pPr marL="12700" marR="5080" indent="412750">
              <a:lnSpc>
                <a:spcPct val="100000"/>
              </a:lnSpc>
              <a:spcBef>
                <a:spcPts val="2915"/>
              </a:spcBef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Tier</a:t>
            </a:r>
            <a:r>
              <a:rPr dirty="0" sz="20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" b="1">
                <a:solidFill>
                  <a:srgbClr val="FFFFFF"/>
                </a:solidFill>
                <a:latin typeface="Arial"/>
                <a:cs typeface="Arial"/>
              </a:rPr>
              <a:t>3: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Non-preferred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brand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name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8158349" y="2095500"/>
            <a:ext cx="2153920" cy="2832100"/>
            <a:chOff x="8158349" y="2095500"/>
            <a:chExt cx="2153920" cy="2832100"/>
          </a:xfrm>
        </p:grpSpPr>
        <p:sp>
          <p:nvSpPr>
            <p:cNvPr id="21" name="object 21" descr=""/>
            <p:cNvSpPr/>
            <p:nvPr/>
          </p:nvSpPr>
          <p:spPr>
            <a:xfrm>
              <a:off x="8158349" y="2095500"/>
              <a:ext cx="2153920" cy="2832100"/>
            </a:xfrm>
            <a:custGeom>
              <a:avLst/>
              <a:gdLst/>
              <a:ahLst/>
              <a:cxnLst/>
              <a:rect l="l" t="t" r="r" b="b"/>
              <a:pathLst>
                <a:path w="2153920" h="2832100">
                  <a:moveTo>
                    <a:pt x="1919185" y="0"/>
                  </a:moveTo>
                  <a:lnTo>
                    <a:pt x="234734" y="0"/>
                  </a:lnTo>
                  <a:lnTo>
                    <a:pt x="187426" y="4768"/>
                  </a:lnTo>
                  <a:lnTo>
                    <a:pt x="143364" y="18446"/>
                  </a:lnTo>
                  <a:lnTo>
                    <a:pt x="103491" y="40088"/>
                  </a:lnTo>
                  <a:lnTo>
                    <a:pt x="68751" y="68751"/>
                  </a:lnTo>
                  <a:lnTo>
                    <a:pt x="40088" y="103491"/>
                  </a:lnTo>
                  <a:lnTo>
                    <a:pt x="18446" y="143364"/>
                  </a:lnTo>
                  <a:lnTo>
                    <a:pt x="4768" y="187426"/>
                  </a:lnTo>
                  <a:lnTo>
                    <a:pt x="0" y="234734"/>
                  </a:lnTo>
                  <a:lnTo>
                    <a:pt x="0" y="2597365"/>
                  </a:lnTo>
                  <a:lnTo>
                    <a:pt x="4768" y="2644673"/>
                  </a:lnTo>
                  <a:lnTo>
                    <a:pt x="18446" y="2688735"/>
                  </a:lnTo>
                  <a:lnTo>
                    <a:pt x="40088" y="2728608"/>
                  </a:lnTo>
                  <a:lnTo>
                    <a:pt x="68751" y="2763348"/>
                  </a:lnTo>
                  <a:lnTo>
                    <a:pt x="103491" y="2792011"/>
                  </a:lnTo>
                  <a:lnTo>
                    <a:pt x="143364" y="2813653"/>
                  </a:lnTo>
                  <a:lnTo>
                    <a:pt x="187426" y="2827331"/>
                  </a:lnTo>
                  <a:lnTo>
                    <a:pt x="234734" y="2832100"/>
                  </a:lnTo>
                  <a:lnTo>
                    <a:pt x="1919185" y="2832100"/>
                  </a:lnTo>
                  <a:lnTo>
                    <a:pt x="1966493" y="2827331"/>
                  </a:lnTo>
                  <a:lnTo>
                    <a:pt x="2010555" y="2813653"/>
                  </a:lnTo>
                  <a:lnTo>
                    <a:pt x="2050428" y="2792011"/>
                  </a:lnTo>
                  <a:lnTo>
                    <a:pt x="2085168" y="2763348"/>
                  </a:lnTo>
                  <a:lnTo>
                    <a:pt x="2113831" y="2728608"/>
                  </a:lnTo>
                  <a:lnTo>
                    <a:pt x="2135473" y="2688735"/>
                  </a:lnTo>
                  <a:lnTo>
                    <a:pt x="2149151" y="2644673"/>
                  </a:lnTo>
                  <a:lnTo>
                    <a:pt x="2153920" y="2597365"/>
                  </a:lnTo>
                  <a:lnTo>
                    <a:pt x="2153920" y="234734"/>
                  </a:lnTo>
                  <a:lnTo>
                    <a:pt x="2149151" y="187426"/>
                  </a:lnTo>
                  <a:lnTo>
                    <a:pt x="2135473" y="143364"/>
                  </a:lnTo>
                  <a:lnTo>
                    <a:pt x="2113831" y="103491"/>
                  </a:lnTo>
                  <a:lnTo>
                    <a:pt x="2085168" y="68751"/>
                  </a:lnTo>
                  <a:lnTo>
                    <a:pt x="2050428" y="40088"/>
                  </a:lnTo>
                  <a:lnTo>
                    <a:pt x="2010555" y="18446"/>
                  </a:lnTo>
                  <a:lnTo>
                    <a:pt x="1966493" y="4768"/>
                  </a:lnTo>
                  <a:lnTo>
                    <a:pt x="1919185" y="0"/>
                  </a:lnTo>
                  <a:close/>
                </a:path>
              </a:pathLst>
            </a:custGeom>
            <a:solidFill>
              <a:srgbClr val="0099D7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8851596" y="2443228"/>
              <a:ext cx="767715" cy="767715"/>
            </a:xfrm>
            <a:custGeom>
              <a:avLst/>
              <a:gdLst/>
              <a:ahLst/>
              <a:cxnLst/>
              <a:rect l="l" t="t" r="r" b="b"/>
              <a:pathLst>
                <a:path w="767715" h="767714">
                  <a:moveTo>
                    <a:pt x="0" y="383705"/>
                  </a:moveTo>
                  <a:lnTo>
                    <a:pt x="2989" y="335574"/>
                  </a:lnTo>
                  <a:lnTo>
                    <a:pt x="11718" y="289227"/>
                  </a:lnTo>
                  <a:lnTo>
                    <a:pt x="25828" y="245024"/>
                  </a:lnTo>
                  <a:lnTo>
                    <a:pt x="44957" y="203324"/>
                  </a:lnTo>
                  <a:lnTo>
                    <a:pt x="68747" y="164487"/>
                  </a:lnTo>
                  <a:lnTo>
                    <a:pt x="96839" y="128872"/>
                  </a:lnTo>
                  <a:lnTo>
                    <a:pt x="128872" y="96839"/>
                  </a:lnTo>
                  <a:lnTo>
                    <a:pt x="164487" y="68747"/>
                  </a:lnTo>
                  <a:lnTo>
                    <a:pt x="203324" y="44957"/>
                  </a:lnTo>
                  <a:lnTo>
                    <a:pt x="245024" y="25828"/>
                  </a:lnTo>
                  <a:lnTo>
                    <a:pt x="289227" y="11718"/>
                  </a:lnTo>
                  <a:lnTo>
                    <a:pt x="335574" y="2989"/>
                  </a:lnTo>
                  <a:lnTo>
                    <a:pt x="383705" y="0"/>
                  </a:lnTo>
                  <a:lnTo>
                    <a:pt x="431838" y="2989"/>
                  </a:lnTo>
                  <a:lnTo>
                    <a:pt x="478187" y="11718"/>
                  </a:lnTo>
                  <a:lnTo>
                    <a:pt x="522392" y="25828"/>
                  </a:lnTo>
                  <a:lnTo>
                    <a:pt x="564094" y="44957"/>
                  </a:lnTo>
                  <a:lnTo>
                    <a:pt x="602932" y="68747"/>
                  </a:lnTo>
                  <a:lnTo>
                    <a:pt x="638548" y="96839"/>
                  </a:lnTo>
                  <a:lnTo>
                    <a:pt x="670582" y="128872"/>
                  </a:lnTo>
                  <a:lnTo>
                    <a:pt x="698674" y="164487"/>
                  </a:lnTo>
                  <a:lnTo>
                    <a:pt x="722465" y="203324"/>
                  </a:lnTo>
                  <a:lnTo>
                    <a:pt x="741594" y="245024"/>
                  </a:lnTo>
                  <a:lnTo>
                    <a:pt x="755704" y="289227"/>
                  </a:lnTo>
                  <a:lnTo>
                    <a:pt x="764433" y="335574"/>
                  </a:lnTo>
                  <a:lnTo>
                    <a:pt x="767422" y="383705"/>
                  </a:lnTo>
                  <a:lnTo>
                    <a:pt x="764433" y="431835"/>
                  </a:lnTo>
                  <a:lnTo>
                    <a:pt x="755704" y="478182"/>
                  </a:lnTo>
                  <a:lnTo>
                    <a:pt x="741594" y="522385"/>
                  </a:lnTo>
                  <a:lnTo>
                    <a:pt x="722465" y="564085"/>
                  </a:lnTo>
                  <a:lnTo>
                    <a:pt x="698674" y="602923"/>
                  </a:lnTo>
                  <a:lnTo>
                    <a:pt x="670582" y="638538"/>
                  </a:lnTo>
                  <a:lnTo>
                    <a:pt x="638548" y="670570"/>
                  </a:lnTo>
                  <a:lnTo>
                    <a:pt x="602932" y="698662"/>
                  </a:lnTo>
                  <a:lnTo>
                    <a:pt x="564094" y="722452"/>
                  </a:lnTo>
                  <a:lnTo>
                    <a:pt x="522392" y="741582"/>
                  </a:lnTo>
                  <a:lnTo>
                    <a:pt x="478187" y="755691"/>
                  </a:lnTo>
                  <a:lnTo>
                    <a:pt x="431838" y="764420"/>
                  </a:lnTo>
                  <a:lnTo>
                    <a:pt x="383705" y="767410"/>
                  </a:lnTo>
                  <a:lnTo>
                    <a:pt x="335574" y="764420"/>
                  </a:lnTo>
                  <a:lnTo>
                    <a:pt x="289227" y="755691"/>
                  </a:lnTo>
                  <a:lnTo>
                    <a:pt x="245024" y="741582"/>
                  </a:lnTo>
                  <a:lnTo>
                    <a:pt x="203324" y="722452"/>
                  </a:lnTo>
                  <a:lnTo>
                    <a:pt x="164487" y="698662"/>
                  </a:lnTo>
                  <a:lnTo>
                    <a:pt x="128872" y="670570"/>
                  </a:lnTo>
                  <a:lnTo>
                    <a:pt x="96839" y="638538"/>
                  </a:lnTo>
                  <a:lnTo>
                    <a:pt x="68747" y="602923"/>
                  </a:lnTo>
                  <a:lnTo>
                    <a:pt x="44957" y="564085"/>
                  </a:lnTo>
                  <a:lnTo>
                    <a:pt x="25828" y="522385"/>
                  </a:lnTo>
                  <a:lnTo>
                    <a:pt x="11718" y="478182"/>
                  </a:lnTo>
                  <a:lnTo>
                    <a:pt x="2989" y="431835"/>
                  </a:lnTo>
                  <a:lnTo>
                    <a:pt x="0" y="383705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8706648" y="2526055"/>
            <a:ext cx="1058545" cy="1859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>
              <a:lnSpc>
                <a:spcPct val="100000"/>
              </a:lnSpc>
              <a:spcBef>
                <a:spcPts val="100"/>
              </a:spcBef>
            </a:pPr>
            <a:r>
              <a:rPr dirty="0" sz="3600" spc="-5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3600">
              <a:latin typeface="Arial"/>
              <a:cs typeface="Arial"/>
            </a:endParaRPr>
          </a:p>
          <a:p>
            <a:pPr algn="ctr" marL="12700" marR="5080" indent="-1270">
              <a:lnSpc>
                <a:spcPct val="100000"/>
              </a:lnSpc>
              <a:spcBef>
                <a:spcPts val="2915"/>
              </a:spcBef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Tier</a:t>
            </a:r>
            <a:r>
              <a:rPr dirty="0" sz="20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5" b="1">
                <a:solidFill>
                  <a:srgbClr val="FFFFFF"/>
                </a:solidFill>
                <a:latin typeface="Arial"/>
                <a:cs typeface="Arial"/>
              </a:rPr>
              <a:t>4: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Specialty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drugs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22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966284" y="0"/>
            <a:ext cx="7226300" cy="1960880"/>
          </a:xfrm>
          <a:custGeom>
            <a:avLst/>
            <a:gdLst/>
            <a:ahLst/>
            <a:cxnLst/>
            <a:rect l="l" t="t" r="r" b="b"/>
            <a:pathLst>
              <a:path w="7226300" h="1960880">
                <a:moveTo>
                  <a:pt x="0" y="1960638"/>
                </a:moveTo>
                <a:lnTo>
                  <a:pt x="7225715" y="1960638"/>
                </a:lnTo>
                <a:lnTo>
                  <a:pt x="7225715" y="0"/>
                </a:lnTo>
                <a:lnTo>
                  <a:pt x="0" y="0"/>
                </a:lnTo>
                <a:lnTo>
                  <a:pt x="0" y="1960638"/>
                </a:lnTo>
                <a:close/>
              </a:path>
            </a:pathLst>
          </a:custGeom>
          <a:solidFill>
            <a:srgbClr val="0033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0"/>
            <a:ext cx="226060" cy="6858000"/>
          </a:xfrm>
          <a:custGeom>
            <a:avLst/>
            <a:gdLst/>
            <a:ahLst/>
            <a:cxnLst/>
            <a:rect l="l" t="t" r="r" b="b"/>
            <a:pathLst>
              <a:path w="226060" h="6858000">
                <a:moveTo>
                  <a:pt x="225628" y="0"/>
                </a:moveTo>
                <a:lnTo>
                  <a:pt x="0" y="0"/>
                </a:lnTo>
                <a:lnTo>
                  <a:pt x="0" y="6858000"/>
                </a:lnTo>
                <a:lnTo>
                  <a:pt x="225628" y="6858000"/>
                </a:lnTo>
                <a:lnTo>
                  <a:pt x="225628" y="0"/>
                </a:lnTo>
                <a:close/>
              </a:path>
            </a:pathLst>
          </a:custGeom>
          <a:solidFill>
            <a:srgbClr val="0099D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660213" y="6242926"/>
            <a:ext cx="252729" cy="318135"/>
          </a:xfrm>
          <a:custGeom>
            <a:avLst/>
            <a:gdLst/>
            <a:ahLst/>
            <a:cxnLst/>
            <a:rect l="l" t="t" r="r" b="b"/>
            <a:pathLst>
              <a:path w="252729" h="318134">
                <a:moveTo>
                  <a:pt x="244132" y="292100"/>
                </a:moveTo>
                <a:lnTo>
                  <a:pt x="242544" y="290118"/>
                </a:lnTo>
                <a:lnTo>
                  <a:pt x="241363" y="290118"/>
                </a:lnTo>
                <a:lnTo>
                  <a:pt x="241363" y="292900"/>
                </a:lnTo>
                <a:lnTo>
                  <a:pt x="241363" y="299250"/>
                </a:lnTo>
                <a:lnTo>
                  <a:pt x="237388" y="298856"/>
                </a:lnTo>
                <a:lnTo>
                  <a:pt x="231025" y="298856"/>
                </a:lnTo>
                <a:lnTo>
                  <a:pt x="231025" y="292493"/>
                </a:lnTo>
                <a:lnTo>
                  <a:pt x="238975" y="292493"/>
                </a:lnTo>
                <a:lnTo>
                  <a:pt x="241363" y="292900"/>
                </a:lnTo>
                <a:lnTo>
                  <a:pt x="241363" y="290118"/>
                </a:lnTo>
                <a:lnTo>
                  <a:pt x="229044" y="290118"/>
                </a:lnTo>
                <a:lnTo>
                  <a:pt x="229044" y="309981"/>
                </a:lnTo>
                <a:lnTo>
                  <a:pt x="231419" y="309981"/>
                </a:lnTo>
                <a:lnTo>
                  <a:pt x="231419" y="301244"/>
                </a:lnTo>
                <a:lnTo>
                  <a:pt x="235800" y="301244"/>
                </a:lnTo>
                <a:lnTo>
                  <a:pt x="241363" y="309981"/>
                </a:lnTo>
                <a:lnTo>
                  <a:pt x="244132" y="309981"/>
                </a:lnTo>
                <a:lnTo>
                  <a:pt x="238175" y="301244"/>
                </a:lnTo>
                <a:lnTo>
                  <a:pt x="241363" y="300850"/>
                </a:lnTo>
                <a:lnTo>
                  <a:pt x="244132" y="299250"/>
                </a:lnTo>
                <a:lnTo>
                  <a:pt x="244132" y="292493"/>
                </a:lnTo>
                <a:lnTo>
                  <a:pt x="244132" y="292100"/>
                </a:lnTo>
                <a:close/>
              </a:path>
              <a:path w="252729" h="318134">
                <a:moveTo>
                  <a:pt x="252476" y="290512"/>
                </a:moveTo>
                <a:lnTo>
                  <a:pt x="249694" y="287870"/>
                </a:lnTo>
                <a:lnTo>
                  <a:pt x="249694" y="308394"/>
                </a:lnTo>
                <a:lnTo>
                  <a:pt x="243738" y="314756"/>
                </a:lnTo>
                <a:lnTo>
                  <a:pt x="226656" y="314756"/>
                </a:lnTo>
                <a:lnTo>
                  <a:pt x="220294" y="308787"/>
                </a:lnTo>
                <a:lnTo>
                  <a:pt x="220294" y="291706"/>
                </a:lnTo>
                <a:lnTo>
                  <a:pt x="226263" y="285737"/>
                </a:lnTo>
                <a:lnTo>
                  <a:pt x="243344" y="285737"/>
                </a:lnTo>
                <a:lnTo>
                  <a:pt x="249301" y="291706"/>
                </a:lnTo>
                <a:lnTo>
                  <a:pt x="249301" y="300050"/>
                </a:lnTo>
                <a:lnTo>
                  <a:pt x="249694" y="308394"/>
                </a:lnTo>
                <a:lnTo>
                  <a:pt x="249694" y="287870"/>
                </a:lnTo>
                <a:lnTo>
                  <a:pt x="247459" y="285737"/>
                </a:lnTo>
                <a:lnTo>
                  <a:pt x="244538" y="282956"/>
                </a:lnTo>
                <a:lnTo>
                  <a:pt x="225463" y="282956"/>
                </a:lnTo>
                <a:lnTo>
                  <a:pt x="217512" y="290512"/>
                </a:lnTo>
                <a:lnTo>
                  <a:pt x="217512" y="309587"/>
                </a:lnTo>
                <a:lnTo>
                  <a:pt x="225463" y="317538"/>
                </a:lnTo>
                <a:lnTo>
                  <a:pt x="244538" y="317538"/>
                </a:lnTo>
                <a:lnTo>
                  <a:pt x="247180" y="314756"/>
                </a:lnTo>
                <a:lnTo>
                  <a:pt x="252082" y="309587"/>
                </a:lnTo>
                <a:lnTo>
                  <a:pt x="252082" y="300050"/>
                </a:lnTo>
                <a:lnTo>
                  <a:pt x="252476" y="290512"/>
                </a:lnTo>
                <a:close/>
              </a:path>
              <a:path w="252729" h="318134">
                <a:moveTo>
                  <a:pt x="252488" y="81622"/>
                </a:moveTo>
                <a:lnTo>
                  <a:pt x="246875" y="37553"/>
                </a:lnTo>
                <a:lnTo>
                  <a:pt x="233807" y="0"/>
                </a:lnTo>
                <a:lnTo>
                  <a:pt x="208330" y="11315"/>
                </a:lnTo>
                <a:lnTo>
                  <a:pt x="182257" y="19570"/>
                </a:lnTo>
                <a:lnTo>
                  <a:pt x="155143" y="24701"/>
                </a:lnTo>
                <a:lnTo>
                  <a:pt x="126542" y="26631"/>
                </a:lnTo>
                <a:lnTo>
                  <a:pt x="97764" y="24866"/>
                </a:lnTo>
                <a:lnTo>
                  <a:pt x="70612" y="19723"/>
                </a:lnTo>
                <a:lnTo>
                  <a:pt x="44513" y="11366"/>
                </a:lnTo>
                <a:lnTo>
                  <a:pt x="18872" y="0"/>
                </a:lnTo>
                <a:lnTo>
                  <a:pt x="5740" y="37376"/>
                </a:lnTo>
                <a:lnTo>
                  <a:pt x="0" y="81470"/>
                </a:lnTo>
                <a:lnTo>
                  <a:pt x="1993" y="128536"/>
                </a:lnTo>
                <a:lnTo>
                  <a:pt x="12115" y="174866"/>
                </a:lnTo>
                <a:lnTo>
                  <a:pt x="29489" y="216662"/>
                </a:lnTo>
                <a:lnTo>
                  <a:pt x="53936" y="255295"/>
                </a:lnTo>
                <a:lnTo>
                  <a:pt x="85979" y="289369"/>
                </a:lnTo>
                <a:lnTo>
                  <a:pt x="126136" y="317538"/>
                </a:lnTo>
                <a:lnTo>
                  <a:pt x="166471" y="289433"/>
                </a:lnTo>
                <a:lnTo>
                  <a:pt x="198501" y="255435"/>
                </a:lnTo>
                <a:lnTo>
                  <a:pt x="222846" y="216827"/>
                </a:lnTo>
                <a:lnTo>
                  <a:pt x="240169" y="174866"/>
                </a:lnTo>
                <a:lnTo>
                  <a:pt x="250342" y="128600"/>
                </a:lnTo>
                <a:lnTo>
                  <a:pt x="252488" y="8162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1576977" y="6525094"/>
            <a:ext cx="36195" cy="35560"/>
          </a:xfrm>
          <a:custGeom>
            <a:avLst/>
            <a:gdLst/>
            <a:ahLst/>
            <a:cxnLst/>
            <a:rect l="l" t="t" r="r" b="b"/>
            <a:pathLst>
              <a:path w="36195" h="35559">
                <a:moveTo>
                  <a:pt x="27012" y="9537"/>
                </a:moveTo>
                <a:lnTo>
                  <a:pt x="25425" y="7543"/>
                </a:lnTo>
                <a:lnTo>
                  <a:pt x="24231" y="7543"/>
                </a:lnTo>
                <a:lnTo>
                  <a:pt x="24231" y="10325"/>
                </a:lnTo>
                <a:lnTo>
                  <a:pt x="24231" y="16687"/>
                </a:lnTo>
                <a:lnTo>
                  <a:pt x="20269" y="16294"/>
                </a:lnTo>
                <a:lnTo>
                  <a:pt x="13906" y="16294"/>
                </a:lnTo>
                <a:lnTo>
                  <a:pt x="13906" y="9931"/>
                </a:lnTo>
                <a:lnTo>
                  <a:pt x="21856" y="9931"/>
                </a:lnTo>
                <a:lnTo>
                  <a:pt x="24231" y="10325"/>
                </a:lnTo>
                <a:lnTo>
                  <a:pt x="24231" y="7543"/>
                </a:lnTo>
                <a:lnTo>
                  <a:pt x="11125" y="7543"/>
                </a:lnTo>
                <a:lnTo>
                  <a:pt x="11125" y="27813"/>
                </a:lnTo>
                <a:lnTo>
                  <a:pt x="13512" y="27813"/>
                </a:lnTo>
                <a:lnTo>
                  <a:pt x="13512" y="19075"/>
                </a:lnTo>
                <a:lnTo>
                  <a:pt x="17881" y="19075"/>
                </a:lnTo>
                <a:lnTo>
                  <a:pt x="23444" y="27813"/>
                </a:lnTo>
                <a:lnTo>
                  <a:pt x="26225" y="27813"/>
                </a:lnTo>
                <a:lnTo>
                  <a:pt x="20269" y="19075"/>
                </a:lnTo>
                <a:lnTo>
                  <a:pt x="24231" y="18275"/>
                </a:lnTo>
                <a:lnTo>
                  <a:pt x="27012" y="16687"/>
                </a:lnTo>
                <a:lnTo>
                  <a:pt x="27012" y="9931"/>
                </a:lnTo>
                <a:lnTo>
                  <a:pt x="27012" y="9537"/>
                </a:lnTo>
                <a:close/>
              </a:path>
              <a:path w="36195" h="35559">
                <a:moveTo>
                  <a:pt x="35750" y="7950"/>
                </a:moveTo>
                <a:lnTo>
                  <a:pt x="32969" y="5168"/>
                </a:lnTo>
                <a:lnTo>
                  <a:pt x="32969" y="26225"/>
                </a:lnTo>
                <a:lnTo>
                  <a:pt x="26619" y="32588"/>
                </a:lnTo>
                <a:lnTo>
                  <a:pt x="9131" y="32588"/>
                </a:lnTo>
                <a:lnTo>
                  <a:pt x="3175" y="26225"/>
                </a:lnTo>
                <a:lnTo>
                  <a:pt x="3175" y="9144"/>
                </a:lnTo>
                <a:lnTo>
                  <a:pt x="9537" y="3175"/>
                </a:lnTo>
                <a:lnTo>
                  <a:pt x="26619" y="3175"/>
                </a:lnTo>
                <a:lnTo>
                  <a:pt x="32575" y="9537"/>
                </a:lnTo>
                <a:lnTo>
                  <a:pt x="32575" y="17881"/>
                </a:lnTo>
                <a:lnTo>
                  <a:pt x="32969" y="26225"/>
                </a:lnTo>
                <a:lnTo>
                  <a:pt x="32969" y="5168"/>
                </a:lnTo>
                <a:lnTo>
                  <a:pt x="30988" y="3175"/>
                </a:lnTo>
                <a:lnTo>
                  <a:pt x="27813" y="0"/>
                </a:lnTo>
                <a:lnTo>
                  <a:pt x="7950" y="0"/>
                </a:lnTo>
                <a:lnTo>
                  <a:pt x="0" y="7950"/>
                </a:lnTo>
                <a:lnTo>
                  <a:pt x="0" y="27419"/>
                </a:lnTo>
                <a:lnTo>
                  <a:pt x="7950" y="35369"/>
                </a:lnTo>
                <a:lnTo>
                  <a:pt x="27419" y="35369"/>
                </a:lnTo>
                <a:lnTo>
                  <a:pt x="30200" y="32588"/>
                </a:lnTo>
                <a:lnTo>
                  <a:pt x="35356" y="27419"/>
                </a:lnTo>
                <a:lnTo>
                  <a:pt x="35356" y="17487"/>
                </a:lnTo>
                <a:lnTo>
                  <a:pt x="35750" y="7950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1295685" y="6243510"/>
            <a:ext cx="317500" cy="318135"/>
          </a:xfrm>
          <a:custGeom>
            <a:avLst/>
            <a:gdLst/>
            <a:ahLst/>
            <a:cxnLst/>
            <a:rect l="l" t="t" r="r" b="b"/>
            <a:pathLst>
              <a:path w="317500" h="318134">
                <a:moveTo>
                  <a:pt x="317055" y="87642"/>
                </a:moveTo>
                <a:lnTo>
                  <a:pt x="228854" y="87642"/>
                </a:lnTo>
                <a:lnTo>
                  <a:pt x="228854" y="0"/>
                </a:lnTo>
                <a:lnTo>
                  <a:pt x="88201" y="0"/>
                </a:lnTo>
                <a:lnTo>
                  <a:pt x="88201" y="87642"/>
                </a:lnTo>
                <a:lnTo>
                  <a:pt x="0" y="87642"/>
                </a:lnTo>
                <a:lnTo>
                  <a:pt x="0" y="228638"/>
                </a:lnTo>
                <a:lnTo>
                  <a:pt x="88201" y="228638"/>
                </a:lnTo>
                <a:lnTo>
                  <a:pt x="88201" y="317550"/>
                </a:lnTo>
                <a:lnTo>
                  <a:pt x="228854" y="317550"/>
                </a:lnTo>
                <a:lnTo>
                  <a:pt x="228854" y="228638"/>
                </a:lnTo>
                <a:lnTo>
                  <a:pt x="317055" y="228638"/>
                </a:lnTo>
                <a:lnTo>
                  <a:pt x="317055" y="8764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1120" rIns="0" bIns="0" rtlCol="0" vert="horz">
            <a:spAutoFit/>
          </a:bodyPr>
          <a:lstStyle/>
          <a:p>
            <a:pPr marL="4751070" marR="5080">
              <a:lnSpc>
                <a:spcPts val="3670"/>
              </a:lnSpc>
              <a:spcBef>
                <a:spcPts val="560"/>
              </a:spcBef>
            </a:pPr>
            <a:r>
              <a:rPr dirty="0"/>
              <a:t>How</a:t>
            </a:r>
            <a:r>
              <a:rPr dirty="0" spc="-35"/>
              <a:t> </a:t>
            </a:r>
            <a:r>
              <a:rPr dirty="0"/>
              <a:t>to</a:t>
            </a:r>
            <a:r>
              <a:rPr dirty="0" spc="-25"/>
              <a:t> </a:t>
            </a:r>
            <a:r>
              <a:rPr dirty="0"/>
              <a:t>get</a:t>
            </a:r>
            <a:r>
              <a:rPr dirty="0" spc="-30"/>
              <a:t> </a:t>
            </a:r>
            <a:r>
              <a:rPr dirty="0" spc="-20"/>
              <a:t>your </a:t>
            </a:r>
            <a:r>
              <a:rPr dirty="0" spc="-10"/>
              <a:t>prescriptions</a:t>
            </a:r>
          </a:p>
        </p:txBody>
      </p:sp>
      <p:sp>
        <p:nvSpPr>
          <p:cNvPr id="8" name="object 8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259878" rIns="0" bIns="0" rtlCol="0" vert="horz">
            <a:spAutoFit/>
          </a:bodyPr>
          <a:lstStyle/>
          <a:p>
            <a:pPr marL="4750435" marR="392430">
              <a:lnSpc>
                <a:spcPct val="100000"/>
              </a:lnSpc>
              <a:spcBef>
                <a:spcPts val="105"/>
              </a:spcBef>
            </a:pPr>
            <a:r>
              <a:rPr dirty="0" spc="-45"/>
              <a:t>You</a:t>
            </a:r>
            <a:r>
              <a:rPr dirty="0" spc="-35"/>
              <a:t> </a:t>
            </a:r>
            <a:r>
              <a:rPr dirty="0"/>
              <a:t>can</a:t>
            </a:r>
            <a:r>
              <a:rPr dirty="0" spc="-30"/>
              <a:t> </a:t>
            </a:r>
            <a:r>
              <a:rPr dirty="0"/>
              <a:t>order</a:t>
            </a:r>
            <a:r>
              <a:rPr dirty="0" spc="-50"/>
              <a:t> </a:t>
            </a:r>
            <a:r>
              <a:rPr dirty="0"/>
              <a:t>prescription</a:t>
            </a:r>
            <a:r>
              <a:rPr dirty="0" spc="-55"/>
              <a:t> </a:t>
            </a:r>
            <a:r>
              <a:rPr dirty="0"/>
              <a:t>refills</a:t>
            </a:r>
            <a:r>
              <a:rPr dirty="0" spc="-25"/>
              <a:t> </a:t>
            </a:r>
            <a:r>
              <a:rPr dirty="0"/>
              <a:t>at</a:t>
            </a:r>
            <a:r>
              <a:rPr dirty="0" spc="-45"/>
              <a:t> </a:t>
            </a:r>
            <a:r>
              <a:rPr dirty="0"/>
              <a:t>one</a:t>
            </a:r>
            <a:r>
              <a:rPr dirty="0" spc="-30"/>
              <a:t> </a:t>
            </a:r>
            <a:r>
              <a:rPr dirty="0"/>
              <a:t>of</a:t>
            </a:r>
            <a:r>
              <a:rPr dirty="0" spc="-25"/>
              <a:t> our </a:t>
            </a:r>
            <a:r>
              <a:rPr dirty="0"/>
              <a:t>65,000+</a:t>
            </a:r>
            <a:r>
              <a:rPr dirty="0" spc="-50"/>
              <a:t> </a:t>
            </a:r>
            <a:r>
              <a:rPr dirty="0" spc="-10"/>
              <a:t>in-</a:t>
            </a:r>
            <a:r>
              <a:rPr dirty="0"/>
              <a:t>network</a:t>
            </a:r>
            <a:r>
              <a:rPr dirty="0" spc="-45"/>
              <a:t> </a:t>
            </a:r>
            <a:r>
              <a:rPr dirty="0"/>
              <a:t>retail</a:t>
            </a:r>
            <a:r>
              <a:rPr dirty="0" spc="-30"/>
              <a:t> </a:t>
            </a:r>
            <a:r>
              <a:rPr dirty="0"/>
              <a:t>pharmacies</a:t>
            </a:r>
            <a:r>
              <a:rPr dirty="0" spc="-65"/>
              <a:t> </a:t>
            </a:r>
            <a:r>
              <a:rPr dirty="0"/>
              <a:t>or</a:t>
            </a:r>
            <a:r>
              <a:rPr dirty="0" spc="-25"/>
              <a:t> </a:t>
            </a:r>
            <a:r>
              <a:rPr dirty="0" spc="-10"/>
              <a:t>through </a:t>
            </a:r>
            <a:r>
              <a:rPr dirty="0"/>
              <a:t>the</a:t>
            </a:r>
            <a:r>
              <a:rPr dirty="0" spc="-45"/>
              <a:t> </a:t>
            </a:r>
            <a:r>
              <a:rPr dirty="0"/>
              <a:t>FEP</a:t>
            </a:r>
            <a:r>
              <a:rPr dirty="0" spc="-65"/>
              <a:t> </a:t>
            </a:r>
            <a:r>
              <a:rPr dirty="0"/>
              <a:t>Mail</a:t>
            </a:r>
            <a:r>
              <a:rPr dirty="0" spc="-30"/>
              <a:t> </a:t>
            </a:r>
            <a:r>
              <a:rPr dirty="0"/>
              <a:t>Service</a:t>
            </a:r>
            <a:r>
              <a:rPr dirty="0" spc="-45"/>
              <a:t> </a:t>
            </a:r>
            <a:r>
              <a:rPr dirty="0"/>
              <a:t>Pharmacy</a:t>
            </a:r>
            <a:r>
              <a:rPr dirty="0" spc="-60"/>
              <a:t> </a:t>
            </a:r>
            <a:r>
              <a:rPr dirty="0" spc="-10"/>
              <a:t>Program</a:t>
            </a:r>
          </a:p>
          <a:p>
            <a:pPr marL="4750435">
              <a:lnSpc>
                <a:spcPct val="100000"/>
              </a:lnSpc>
            </a:pPr>
            <a:r>
              <a:rPr dirty="0"/>
              <a:t>(FEP</a:t>
            </a:r>
            <a:r>
              <a:rPr dirty="0" spc="-65"/>
              <a:t> </a:t>
            </a:r>
            <a:r>
              <a:rPr dirty="0"/>
              <a:t>Blue</a:t>
            </a:r>
            <a:r>
              <a:rPr dirty="0" spc="-25"/>
              <a:t> </a:t>
            </a:r>
            <a:r>
              <a:rPr dirty="0"/>
              <a:t>Basic</a:t>
            </a:r>
            <a:r>
              <a:rPr dirty="0" baseline="25641" sz="1950"/>
              <a:t>TM</a:t>
            </a:r>
            <a:r>
              <a:rPr dirty="0" baseline="25641" sz="1950" spc="232"/>
              <a:t> </a:t>
            </a:r>
            <a:r>
              <a:rPr dirty="0" sz="2000"/>
              <a:t>and</a:t>
            </a:r>
            <a:r>
              <a:rPr dirty="0" sz="2000" spc="-35"/>
              <a:t> </a:t>
            </a:r>
            <a:r>
              <a:rPr dirty="0" sz="2000"/>
              <a:t>FEP</a:t>
            </a:r>
            <a:r>
              <a:rPr dirty="0" sz="2000" spc="-55"/>
              <a:t> </a:t>
            </a:r>
            <a:r>
              <a:rPr dirty="0" sz="2000"/>
              <a:t>Blue</a:t>
            </a:r>
            <a:r>
              <a:rPr dirty="0" sz="2000" spc="-20"/>
              <a:t> </a:t>
            </a:r>
            <a:r>
              <a:rPr dirty="0" sz="2000"/>
              <a:t>Standard</a:t>
            </a:r>
            <a:r>
              <a:rPr dirty="0" baseline="25641" sz="1950"/>
              <a:t>TM</a:t>
            </a:r>
            <a:r>
              <a:rPr dirty="0" baseline="25641" sz="1950" spc="187"/>
              <a:t> </a:t>
            </a:r>
            <a:r>
              <a:rPr dirty="0" sz="2000" spc="-10"/>
              <a:t>only).</a:t>
            </a:r>
            <a:endParaRPr sz="2000"/>
          </a:p>
          <a:p>
            <a:pPr marL="4750435" marR="445770">
              <a:lnSpc>
                <a:spcPct val="100000"/>
              </a:lnSpc>
              <a:spcBef>
                <a:spcPts val="1195"/>
              </a:spcBef>
            </a:pPr>
            <a:r>
              <a:rPr dirty="0"/>
              <a:t>This</a:t>
            </a:r>
            <a:r>
              <a:rPr dirty="0" spc="-30"/>
              <a:t> </a:t>
            </a:r>
            <a:r>
              <a:rPr dirty="0"/>
              <a:t>is</a:t>
            </a:r>
            <a:r>
              <a:rPr dirty="0" spc="-15"/>
              <a:t> </a:t>
            </a:r>
            <a:r>
              <a:rPr dirty="0"/>
              <a:t>a</a:t>
            </a:r>
            <a:r>
              <a:rPr dirty="0" spc="-20"/>
              <a:t> </a:t>
            </a:r>
            <a:r>
              <a:rPr dirty="0"/>
              <a:t>larger</a:t>
            </a:r>
            <a:r>
              <a:rPr dirty="0" spc="-45"/>
              <a:t> </a:t>
            </a:r>
            <a:r>
              <a:rPr dirty="0"/>
              <a:t>network</a:t>
            </a:r>
            <a:r>
              <a:rPr dirty="0" spc="-50"/>
              <a:t> </a:t>
            </a:r>
            <a:r>
              <a:rPr dirty="0"/>
              <a:t>than</a:t>
            </a:r>
            <a:r>
              <a:rPr dirty="0" spc="-30"/>
              <a:t> </a:t>
            </a:r>
            <a:r>
              <a:rPr dirty="0"/>
              <a:t>the</a:t>
            </a:r>
            <a:r>
              <a:rPr dirty="0" spc="-30"/>
              <a:t> </a:t>
            </a:r>
            <a:r>
              <a:rPr dirty="0"/>
              <a:t>traditional</a:t>
            </a:r>
            <a:r>
              <a:rPr dirty="0" spc="-45"/>
              <a:t> </a:t>
            </a:r>
            <a:r>
              <a:rPr dirty="0" spc="-25"/>
              <a:t>FEP </a:t>
            </a:r>
            <a:r>
              <a:rPr dirty="0"/>
              <a:t>pharmacy</a:t>
            </a:r>
            <a:r>
              <a:rPr dirty="0" spc="-50"/>
              <a:t> </a:t>
            </a:r>
            <a:r>
              <a:rPr dirty="0" spc="-10"/>
              <a:t>benefit.</a:t>
            </a:r>
          </a:p>
        </p:txBody>
      </p:sp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520" y="0"/>
            <a:ext cx="4742764" cy="6858000"/>
          </a:xfrm>
          <a:prstGeom prst="rect">
            <a:avLst/>
          </a:prstGeom>
        </p:spPr>
      </p:pic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22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914400" y="2094313"/>
            <a:ext cx="10423525" cy="2665095"/>
          </a:xfrm>
          <a:custGeom>
            <a:avLst/>
            <a:gdLst/>
            <a:ahLst/>
            <a:cxnLst/>
            <a:rect l="l" t="t" r="r" b="b"/>
            <a:pathLst>
              <a:path w="10423525" h="2665095">
                <a:moveTo>
                  <a:pt x="10133114" y="0"/>
                </a:moveTo>
                <a:lnTo>
                  <a:pt x="290398" y="0"/>
                </a:lnTo>
                <a:lnTo>
                  <a:pt x="243292" y="3800"/>
                </a:lnTo>
                <a:lnTo>
                  <a:pt x="198607" y="14804"/>
                </a:lnTo>
                <a:lnTo>
                  <a:pt x="156940" y="32412"/>
                </a:lnTo>
                <a:lnTo>
                  <a:pt x="118890" y="56028"/>
                </a:lnTo>
                <a:lnTo>
                  <a:pt x="85053" y="85053"/>
                </a:lnTo>
                <a:lnTo>
                  <a:pt x="56028" y="118890"/>
                </a:lnTo>
                <a:lnTo>
                  <a:pt x="32412" y="156940"/>
                </a:lnTo>
                <a:lnTo>
                  <a:pt x="14804" y="198607"/>
                </a:lnTo>
                <a:lnTo>
                  <a:pt x="3800" y="243292"/>
                </a:lnTo>
                <a:lnTo>
                  <a:pt x="0" y="290398"/>
                </a:lnTo>
                <a:lnTo>
                  <a:pt x="0" y="2374328"/>
                </a:lnTo>
                <a:lnTo>
                  <a:pt x="3800" y="2421434"/>
                </a:lnTo>
                <a:lnTo>
                  <a:pt x="14804" y="2466119"/>
                </a:lnTo>
                <a:lnTo>
                  <a:pt x="32412" y="2507785"/>
                </a:lnTo>
                <a:lnTo>
                  <a:pt x="56028" y="2545836"/>
                </a:lnTo>
                <a:lnTo>
                  <a:pt x="85053" y="2579673"/>
                </a:lnTo>
                <a:lnTo>
                  <a:pt x="118890" y="2608698"/>
                </a:lnTo>
                <a:lnTo>
                  <a:pt x="156940" y="2632314"/>
                </a:lnTo>
                <a:lnTo>
                  <a:pt x="198607" y="2649922"/>
                </a:lnTo>
                <a:lnTo>
                  <a:pt x="243292" y="2660926"/>
                </a:lnTo>
                <a:lnTo>
                  <a:pt x="290398" y="2664726"/>
                </a:lnTo>
                <a:lnTo>
                  <a:pt x="10133114" y="2664726"/>
                </a:lnTo>
                <a:lnTo>
                  <a:pt x="10180219" y="2660926"/>
                </a:lnTo>
                <a:lnTo>
                  <a:pt x="10224904" y="2649922"/>
                </a:lnTo>
                <a:lnTo>
                  <a:pt x="10266571" y="2632314"/>
                </a:lnTo>
                <a:lnTo>
                  <a:pt x="10304622" y="2608698"/>
                </a:lnTo>
                <a:lnTo>
                  <a:pt x="10338458" y="2579673"/>
                </a:lnTo>
                <a:lnTo>
                  <a:pt x="10367483" y="2545836"/>
                </a:lnTo>
                <a:lnTo>
                  <a:pt x="10391099" y="2507785"/>
                </a:lnTo>
                <a:lnTo>
                  <a:pt x="10408708" y="2466119"/>
                </a:lnTo>
                <a:lnTo>
                  <a:pt x="10419711" y="2421434"/>
                </a:lnTo>
                <a:lnTo>
                  <a:pt x="10423512" y="2374328"/>
                </a:lnTo>
                <a:lnTo>
                  <a:pt x="10423512" y="290398"/>
                </a:lnTo>
                <a:lnTo>
                  <a:pt x="10419711" y="243292"/>
                </a:lnTo>
                <a:lnTo>
                  <a:pt x="10408708" y="198607"/>
                </a:lnTo>
                <a:lnTo>
                  <a:pt x="10391099" y="156940"/>
                </a:lnTo>
                <a:lnTo>
                  <a:pt x="10367483" y="118890"/>
                </a:lnTo>
                <a:lnTo>
                  <a:pt x="10338458" y="85053"/>
                </a:lnTo>
                <a:lnTo>
                  <a:pt x="10304622" y="56028"/>
                </a:lnTo>
                <a:lnTo>
                  <a:pt x="10266571" y="32412"/>
                </a:lnTo>
                <a:lnTo>
                  <a:pt x="10224904" y="14804"/>
                </a:lnTo>
                <a:lnTo>
                  <a:pt x="10180219" y="3800"/>
                </a:lnTo>
                <a:lnTo>
                  <a:pt x="10133114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0"/>
            <a:ext cx="226060" cy="6858000"/>
          </a:xfrm>
          <a:custGeom>
            <a:avLst/>
            <a:gdLst/>
            <a:ahLst/>
            <a:cxnLst/>
            <a:rect l="l" t="t" r="r" b="b"/>
            <a:pathLst>
              <a:path w="226060" h="6858000">
                <a:moveTo>
                  <a:pt x="225628" y="0"/>
                </a:moveTo>
                <a:lnTo>
                  <a:pt x="0" y="0"/>
                </a:lnTo>
                <a:lnTo>
                  <a:pt x="0" y="6858000"/>
                </a:lnTo>
                <a:lnTo>
                  <a:pt x="225628" y="6858000"/>
                </a:lnTo>
                <a:lnTo>
                  <a:pt x="225628" y="0"/>
                </a:lnTo>
                <a:close/>
              </a:path>
            </a:pathLst>
          </a:custGeom>
          <a:solidFill>
            <a:srgbClr val="0033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877737" y="6525881"/>
            <a:ext cx="35560" cy="34925"/>
          </a:xfrm>
          <a:custGeom>
            <a:avLst/>
            <a:gdLst/>
            <a:ahLst/>
            <a:cxnLst/>
            <a:rect l="l" t="t" r="r" b="b"/>
            <a:pathLst>
              <a:path w="35559" h="34925">
                <a:moveTo>
                  <a:pt x="27016" y="34575"/>
                </a:moveTo>
                <a:lnTo>
                  <a:pt x="7946" y="34575"/>
                </a:lnTo>
                <a:lnTo>
                  <a:pt x="0" y="26627"/>
                </a:lnTo>
                <a:lnTo>
                  <a:pt x="0" y="7550"/>
                </a:lnTo>
                <a:lnTo>
                  <a:pt x="7946" y="0"/>
                </a:lnTo>
                <a:lnTo>
                  <a:pt x="27016" y="0"/>
                </a:lnTo>
                <a:lnTo>
                  <a:pt x="29944" y="2781"/>
                </a:lnTo>
                <a:lnTo>
                  <a:pt x="8740" y="2781"/>
                </a:lnTo>
                <a:lnTo>
                  <a:pt x="2781" y="8743"/>
                </a:lnTo>
                <a:lnTo>
                  <a:pt x="2781" y="25832"/>
                </a:lnTo>
                <a:lnTo>
                  <a:pt x="9137" y="31793"/>
                </a:lnTo>
                <a:lnTo>
                  <a:pt x="29658" y="31793"/>
                </a:lnTo>
                <a:lnTo>
                  <a:pt x="27016" y="34575"/>
                </a:lnTo>
                <a:close/>
              </a:path>
              <a:path w="35559" h="34925">
                <a:moveTo>
                  <a:pt x="29658" y="31793"/>
                </a:moveTo>
                <a:lnTo>
                  <a:pt x="26222" y="31793"/>
                </a:lnTo>
                <a:lnTo>
                  <a:pt x="32181" y="25434"/>
                </a:lnTo>
                <a:lnTo>
                  <a:pt x="31784" y="17089"/>
                </a:lnTo>
                <a:lnTo>
                  <a:pt x="31784" y="8743"/>
                </a:lnTo>
                <a:lnTo>
                  <a:pt x="25824" y="2781"/>
                </a:lnTo>
                <a:lnTo>
                  <a:pt x="29944" y="2781"/>
                </a:lnTo>
                <a:lnTo>
                  <a:pt x="34962" y="7550"/>
                </a:lnTo>
                <a:lnTo>
                  <a:pt x="34565" y="17089"/>
                </a:lnTo>
                <a:lnTo>
                  <a:pt x="34565" y="26627"/>
                </a:lnTo>
                <a:lnTo>
                  <a:pt x="29658" y="31793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1660213" y="6242926"/>
            <a:ext cx="252729" cy="318135"/>
          </a:xfrm>
          <a:custGeom>
            <a:avLst/>
            <a:gdLst/>
            <a:ahLst/>
            <a:cxnLst/>
            <a:rect l="l" t="t" r="r" b="b"/>
            <a:pathLst>
              <a:path w="252729" h="318134">
                <a:moveTo>
                  <a:pt x="244132" y="292100"/>
                </a:moveTo>
                <a:lnTo>
                  <a:pt x="242544" y="290118"/>
                </a:lnTo>
                <a:lnTo>
                  <a:pt x="241363" y="290118"/>
                </a:lnTo>
                <a:lnTo>
                  <a:pt x="241363" y="292900"/>
                </a:lnTo>
                <a:lnTo>
                  <a:pt x="241363" y="299250"/>
                </a:lnTo>
                <a:lnTo>
                  <a:pt x="237388" y="298856"/>
                </a:lnTo>
                <a:lnTo>
                  <a:pt x="231025" y="298856"/>
                </a:lnTo>
                <a:lnTo>
                  <a:pt x="231025" y="292493"/>
                </a:lnTo>
                <a:lnTo>
                  <a:pt x="238975" y="292493"/>
                </a:lnTo>
                <a:lnTo>
                  <a:pt x="241363" y="292900"/>
                </a:lnTo>
                <a:lnTo>
                  <a:pt x="241363" y="290118"/>
                </a:lnTo>
                <a:lnTo>
                  <a:pt x="229044" y="290118"/>
                </a:lnTo>
                <a:lnTo>
                  <a:pt x="229044" y="309981"/>
                </a:lnTo>
                <a:lnTo>
                  <a:pt x="231419" y="309981"/>
                </a:lnTo>
                <a:lnTo>
                  <a:pt x="231419" y="301244"/>
                </a:lnTo>
                <a:lnTo>
                  <a:pt x="235800" y="301244"/>
                </a:lnTo>
                <a:lnTo>
                  <a:pt x="241363" y="309981"/>
                </a:lnTo>
                <a:lnTo>
                  <a:pt x="244132" y="309981"/>
                </a:lnTo>
                <a:lnTo>
                  <a:pt x="238175" y="301244"/>
                </a:lnTo>
                <a:lnTo>
                  <a:pt x="241363" y="300850"/>
                </a:lnTo>
                <a:lnTo>
                  <a:pt x="244132" y="299250"/>
                </a:lnTo>
                <a:lnTo>
                  <a:pt x="244132" y="292493"/>
                </a:lnTo>
                <a:lnTo>
                  <a:pt x="244132" y="292100"/>
                </a:lnTo>
                <a:close/>
              </a:path>
              <a:path w="252729" h="318134">
                <a:moveTo>
                  <a:pt x="252488" y="81622"/>
                </a:moveTo>
                <a:lnTo>
                  <a:pt x="246875" y="37553"/>
                </a:lnTo>
                <a:lnTo>
                  <a:pt x="233807" y="0"/>
                </a:lnTo>
                <a:lnTo>
                  <a:pt x="208330" y="11315"/>
                </a:lnTo>
                <a:lnTo>
                  <a:pt x="182257" y="19570"/>
                </a:lnTo>
                <a:lnTo>
                  <a:pt x="155143" y="24701"/>
                </a:lnTo>
                <a:lnTo>
                  <a:pt x="126542" y="26631"/>
                </a:lnTo>
                <a:lnTo>
                  <a:pt x="97764" y="24866"/>
                </a:lnTo>
                <a:lnTo>
                  <a:pt x="70612" y="19723"/>
                </a:lnTo>
                <a:lnTo>
                  <a:pt x="44513" y="11366"/>
                </a:lnTo>
                <a:lnTo>
                  <a:pt x="18872" y="0"/>
                </a:lnTo>
                <a:lnTo>
                  <a:pt x="5740" y="37376"/>
                </a:lnTo>
                <a:lnTo>
                  <a:pt x="0" y="81470"/>
                </a:lnTo>
                <a:lnTo>
                  <a:pt x="1993" y="128536"/>
                </a:lnTo>
                <a:lnTo>
                  <a:pt x="12115" y="174866"/>
                </a:lnTo>
                <a:lnTo>
                  <a:pt x="29489" y="216662"/>
                </a:lnTo>
                <a:lnTo>
                  <a:pt x="53936" y="255295"/>
                </a:lnTo>
                <a:lnTo>
                  <a:pt x="85979" y="289369"/>
                </a:lnTo>
                <a:lnTo>
                  <a:pt x="126136" y="317538"/>
                </a:lnTo>
                <a:lnTo>
                  <a:pt x="166471" y="289433"/>
                </a:lnTo>
                <a:lnTo>
                  <a:pt x="198501" y="255435"/>
                </a:lnTo>
                <a:lnTo>
                  <a:pt x="222846" y="216827"/>
                </a:lnTo>
                <a:lnTo>
                  <a:pt x="240169" y="174866"/>
                </a:lnTo>
                <a:lnTo>
                  <a:pt x="250342" y="128600"/>
                </a:lnTo>
                <a:lnTo>
                  <a:pt x="252488" y="8162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1576977" y="6525094"/>
            <a:ext cx="36195" cy="35560"/>
          </a:xfrm>
          <a:custGeom>
            <a:avLst/>
            <a:gdLst/>
            <a:ahLst/>
            <a:cxnLst/>
            <a:rect l="l" t="t" r="r" b="b"/>
            <a:pathLst>
              <a:path w="36195" h="35559">
                <a:moveTo>
                  <a:pt x="27012" y="9537"/>
                </a:moveTo>
                <a:lnTo>
                  <a:pt x="25425" y="7543"/>
                </a:lnTo>
                <a:lnTo>
                  <a:pt x="24231" y="7543"/>
                </a:lnTo>
                <a:lnTo>
                  <a:pt x="24231" y="10325"/>
                </a:lnTo>
                <a:lnTo>
                  <a:pt x="24231" y="16687"/>
                </a:lnTo>
                <a:lnTo>
                  <a:pt x="20269" y="16294"/>
                </a:lnTo>
                <a:lnTo>
                  <a:pt x="13906" y="16294"/>
                </a:lnTo>
                <a:lnTo>
                  <a:pt x="13906" y="9931"/>
                </a:lnTo>
                <a:lnTo>
                  <a:pt x="21856" y="9931"/>
                </a:lnTo>
                <a:lnTo>
                  <a:pt x="24231" y="10325"/>
                </a:lnTo>
                <a:lnTo>
                  <a:pt x="24231" y="7543"/>
                </a:lnTo>
                <a:lnTo>
                  <a:pt x="11125" y="7543"/>
                </a:lnTo>
                <a:lnTo>
                  <a:pt x="11125" y="27813"/>
                </a:lnTo>
                <a:lnTo>
                  <a:pt x="13512" y="27813"/>
                </a:lnTo>
                <a:lnTo>
                  <a:pt x="13512" y="19075"/>
                </a:lnTo>
                <a:lnTo>
                  <a:pt x="17881" y="19075"/>
                </a:lnTo>
                <a:lnTo>
                  <a:pt x="23444" y="27813"/>
                </a:lnTo>
                <a:lnTo>
                  <a:pt x="26225" y="27813"/>
                </a:lnTo>
                <a:lnTo>
                  <a:pt x="20269" y="19075"/>
                </a:lnTo>
                <a:lnTo>
                  <a:pt x="24231" y="18275"/>
                </a:lnTo>
                <a:lnTo>
                  <a:pt x="27012" y="16687"/>
                </a:lnTo>
                <a:lnTo>
                  <a:pt x="27012" y="9931"/>
                </a:lnTo>
                <a:lnTo>
                  <a:pt x="27012" y="9537"/>
                </a:lnTo>
                <a:close/>
              </a:path>
              <a:path w="36195" h="35559">
                <a:moveTo>
                  <a:pt x="35750" y="7950"/>
                </a:moveTo>
                <a:lnTo>
                  <a:pt x="32969" y="5168"/>
                </a:lnTo>
                <a:lnTo>
                  <a:pt x="32969" y="26225"/>
                </a:lnTo>
                <a:lnTo>
                  <a:pt x="26619" y="32588"/>
                </a:lnTo>
                <a:lnTo>
                  <a:pt x="9131" y="32588"/>
                </a:lnTo>
                <a:lnTo>
                  <a:pt x="3175" y="26225"/>
                </a:lnTo>
                <a:lnTo>
                  <a:pt x="3175" y="9144"/>
                </a:lnTo>
                <a:lnTo>
                  <a:pt x="9537" y="3175"/>
                </a:lnTo>
                <a:lnTo>
                  <a:pt x="26619" y="3175"/>
                </a:lnTo>
                <a:lnTo>
                  <a:pt x="32575" y="9537"/>
                </a:lnTo>
                <a:lnTo>
                  <a:pt x="32575" y="17881"/>
                </a:lnTo>
                <a:lnTo>
                  <a:pt x="32969" y="26225"/>
                </a:lnTo>
                <a:lnTo>
                  <a:pt x="32969" y="5168"/>
                </a:lnTo>
                <a:lnTo>
                  <a:pt x="30988" y="3175"/>
                </a:lnTo>
                <a:lnTo>
                  <a:pt x="27813" y="0"/>
                </a:lnTo>
                <a:lnTo>
                  <a:pt x="7950" y="0"/>
                </a:lnTo>
                <a:lnTo>
                  <a:pt x="0" y="7950"/>
                </a:lnTo>
                <a:lnTo>
                  <a:pt x="0" y="27419"/>
                </a:lnTo>
                <a:lnTo>
                  <a:pt x="7950" y="35369"/>
                </a:lnTo>
                <a:lnTo>
                  <a:pt x="27419" y="35369"/>
                </a:lnTo>
                <a:lnTo>
                  <a:pt x="30200" y="32588"/>
                </a:lnTo>
                <a:lnTo>
                  <a:pt x="35356" y="27419"/>
                </a:lnTo>
                <a:lnTo>
                  <a:pt x="35356" y="17487"/>
                </a:lnTo>
                <a:lnTo>
                  <a:pt x="35750" y="7950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1295685" y="6243510"/>
            <a:ext cx="317500" cy="318135"/>
          </a:xfrm>
          <a:custGeom>
            <a:avLst/>
            <a:gdLst/>
            <a:ahLst/>
            <a:cxnLst/>
            <a:rect l="l" t="t" r="r" b="b"/>
            <a:pathLst>
              <a:path w="317500" h="318134">
                <a:moveTo>
                  <a:pt x="317055" y="87642"/>
                </a:moveTo>
                <a:lnTo>
                  <a:pt x="228854" y="87642"/>
                </a:lnTo>
                <a:lnTo>
                  <a:pt x="228854" y="0"/>
                </a:lnTo>
                <a:lnTo>
                  <a:pt x="88201" y="0"/>
                </a:lnTo>
                <a:lnTo>
                  <a:pt x="88201" y="87642"/>
                </a:lnTo>
                <a:lnTo>
                  <a:pt x="0" y="87642"/>
                </a:lnTo>
                <a:lnTo>
                  <a:pt x="0" y="228638"/>
                </a:lnTo>
                <a:lnTo>
                  <a:pt x="88201" y="228638"/>
                </a:lnTo>
                <a:lnTo>
                  <a:pt x="88201" y="317550"/>
                </a:lnTo>
                <a:lnTo>
                  <a:pt x="228854" y="317550"/>
                </a:lnTo>
                <a:lnTo>
                  <a:pt x="228854" y="228638"/>
                </a:lnTo>
                <a:lnTo>
                  <a:pt x="317055" y="228638"/>
                </a:lnTo>
                <a:lnTo>
                  <a:pt x="317055" y="8764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292640" y="2722878"/>
            <a:ext cx="7292975" cy="139636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880"/>
              </a:lnSpc>
              <a:spcBef>
                <a:spcPts val="100"/>
              </a:spcBef>
            </a:pPr>
            <a:r>
              <a:rPr dirty="0" sz="2400">
                <a:solidFill>
                  <a:srgbClr val="0099D7"/>
                </a:solidFill>
              </a:rPr>
              <a:t>What</a:t>
            </a:r>
            <a:r>
              <a:rPr dirty="0" sz="2400" spc="-30">
                <a:solidFill>
                  <a:srgbClr val="0099D7"/>
                </a:solidFill>
              </a:rPr>
              <a:t> </a:t>
            </a:r>
            <a:r>
              <a:rPr dirty="0" sz="2400">
                <a:solidFill>
                  <a:srgbClr val="0099D7"/>
                </a:solidFill>
              </a:rPr>
              <a:t>about</a:t>
            </a:r>
            <a:r>
              <a:rPr dirty="0" sz="2400" spc="-25">
                <a:solidFill>
                  <a:srgbClr val="0099D7"/>
                </a:solidFill>
              </a:rPr>
              <a:t> </a:t>
            </a:r>
            <a:r>
              <a:rPr dirty="0" sz="2400">
                <a:solidFill>
                  <a:srgbClr val="0099D7"/>
                </a:solidFill>
              </a:rPr>
              <a:t>specialty</a:t>
            </a:r>
            <a:r>
              <a:rPr dirty="0" sz="2400" spc="-35">
                <a:solidFill>
                  <a:srgbClr val="0099D7"/>
                </a:solidFill>
              </a:rPr>
              <a:t> </a:t>
            </a:r>
            <a:r>
              <a:rPr dirty="0" sz="2400" spc="-10">
                <a:solidFill>
                  <a:srgbClr val="0099D7"/>
                </a:solidFill>
              </a:rPr>
              <a:t>drugs?</a:t>
            </a:r>
            <a:endParaRPr sz="2400"/>
          </a:p>
          <a:p>
            <a:pPr marL="12700" marR="5080">
              <a:lnSpc>
                <a:spcPts val="2640"/>
              </a:lnSpc>
              <a:spcBef>
                <a:spcPts val="85"/>
              </a:spcBef>
            </a:pPr>
            <a:r>
              <a:rPr dirty="0" sz="2200">
                <a:solidFill>
                  <a:srgbClr val="003358"/>
                </a:solidFill>
              </a:rPr>
              <a:t>Specialty</a:t>
            </a:r>
            <a:r>
              <a:rPr dirty="0" sz="2200" spc="-35">
                <a:solidFill>
                  <a:srgbClr val="003358"/>
                </a:solidFill>
              </a:rPr>
              <a:t> </a:t>
            </a:r>
            <a:r>
              <a:rPr dirty="0" sz="2200">
                <a:solidFill>
                  <a:srgbClr val="003358"/>
                </a:solidFill>
              </a:rPr>
              <a:t>drugs</a:t>
            </a:r>
            <a:r>
              <a:rPr dirty="0" sz="2200" spc="-25">
                <a:solidFill>
                  <a:srgbClr val="003358"/>
                </a:solidFill>
              </a:rPr>
              <a:t> </a:t>
            </a:r>
            <a:r>
              <a:rPr dirty="0" sz="2200">
                <a:solidFill>
                  <a:srgbClr val="003358"/>
                </a:solidFill>
              </a:rPr>
              <a:t>are</a:t>
            </a:r>
            <a:r>
              <a:rPr dirty="0" sz="2200" spc="-50">
                <a:solidFill>
                  <a:srgbClr val="003358"/>
                </a:solidFill>
              </a:rPr>
              <a:t> </a:t>
            </a:r>
            <a:r>
              <a:rPr dirty="0" sz="2200">
                <a:solidFill>
                  <a:srgbClr val="003358"/>
                </a:solidFill>
              </a:rPr>
              <a:t>tier</a:t>
            </a:r>
            <a:r>
              <a:rPr dirty="0" sz="2200" spc="-50">
                <a:solidFill>
                  <a:srgbClr val="003358"/>
                </a:solidFill>
              </a:rPr>
              <a:t> </a:t>
            </a:r>
            <a:r>
              <a:rPr dirty="0" sz="2200">
                <a:solidFill>
                  <a:srgbClr val="003358"/>
                </a:solidFill>
              </a:rPr>
              <a:t>4</a:t>
            </a:r>
            <a:r>
              <a:rPr dirty="0" sz="2200" spc="-50">
                <a:solidFill>
                  <a:srgbClr val="003358"/>
                </a:solidFill>
              </a:rPr>
              <a:t> </a:t>
            </a:r>
            <a:r>
              <a:rPr dirty="0" sz="2200">
                <a:solidFill>
                  <a:srgbClr val="003358"/>
                </a:solidFill>
              </a:rPr>
              <a:t>drugs</a:t>
            </a:r>
            <a:r>
              <a:rPr dirty="0" sz="2200" spc="-25">
                <a:solidFill>
                  <a:srgbClr val="003358"/>
                </a:solidFill>
              </a:rPr>
              <a:t> </a:t>
            </a:r>
            <a:r>
              <a:rPr dirty="0" sz="2200">
                <a:solidFill>
                  <a:srgbClr val="003358"/>
                </a:solidFill>
              </a:rPr>
              <a:t>with</a:t>
            </a:r>
            <a:r>
              <a:rPr dirty="0" sz="2200" spc="-45">
                <a:solidFill>
                  <a:srgbClr val="003358"/>
                </a:solidFill>
              </a:rPr>
              <a:t> </a:t>
            </a:r>
            <a:r>
              <a:rPr dirty="0" sz="2200" spc="-55">
                <a:solidFill>
                  <a:srgbClr val="003358"/>
                </a:solidFill>
              </a:rPr>
              <a:t>MPDP.</a:t>
            </a:r>
            <a:r>
              <a:rPr dirty="0" sz="2200" spc="-35">
                <a:solidFill>
                  <a:srgbClr val="003358"/>
                </a:solidFill>
              </a:rPr>
              <a:t> </a:t>
            </a:r>
            <a:r>
              <a:rPr dirty="0" sz="2200" spc="-10">
                <a:solidFill>
                  <a:srgbClr val="003358"/>
                </a:solidFill>
              </a:rPr>
              <a:t>Depending </a:t>
            </a:r>
            <a:r>
              <a:rPr dirty="0" sz="2200">
                <a:solidFill>
                  <a:srgbClr val="003358"/>
                </a:solidFill>
              </a:rPr>
              <a:t>on</a:t>
            </a:r>
            <a:r>
              <a:rPr dirty="0" sz="2200" spc="-35">
                <a:solidFill>
                  <a:srgbClr val="003358"/>
                </a:solidFill>
              </a:rPr>
              <a:t> </a:t>
            </a:r>
            <a:r>
              <a:rPr dirty="0" sz="2200">
                <a:solidFill>
                  <a:srgbClr val="003358"/>
                </a:solidFill>
              </a:rPr>
              <a:t>how</a:t>
            </a:r>
            <a:r>
              <a:rPr dirty="0" sz="2200" spc="-30">
                <a:solidFill>
                  <a:srgbClr val="003358"/>
                </a:solidFill>
              </a:rPr>
              <a:t> </a:t>
            </a:r>
            <a:r>
              <a:rPr dirty="0" sz="2200">
                <a:solidFill>
                  <a:srgbClr val="003358"/>
                </a:solidFill>
              </a:rPr>
              <a:t>the</a:t>
            </a:r>
            <a:r>
              <a:rPr dirty="0" sz="2200" spc="-35">
                <a:solidFill>
                  <a:srgbClr val="003358"/>
                </a:solidFill>
              </a:rPr>
              <a:t> </a:t>
            </a:r>
            <a:r>
              <a:rPr dirty="0" sz="2200">
                <a:solidFill>
                  <a:srgbClr val="003358"/>
                </a:solidFill>
              </a:rPr>
              <a:t>drug</a:t>
            </a:r>
            <a:r>
              <a:rPr dirty="0" sz="2200" spc="-35">
                <a:solidFill>
                  <a:srgbClr val="003358"/>
                </a:solidFill>
              </a:rPr>
              <a:t> </a:t>
            </a:r>
            <a:r>
              <a:rPr dirty="0" sz="2200">
                <a:solidFill>
                  <a:srgbClr val="003358"/>
                </a:solidFill>
              </a:rPr>
              <a:t>is</a:t>
            </a:r>
            <a:r>
              <a:rPr dirty="0" sz="2200" spc="-45">
                <a:solidFill>
                  <a:srgbClr val="003358"/>
                </a:solidFill>
              </a:rPr>
              <a:t> </a:t>
            </a:r>
            <a:r>
              <a:rPr dirty="0" sz="2200">
                <a:solidFill>
                  <a:srgbClr val="003358"/>
                </a:solidFill>
              </a:rPr>
              <a:t>dispensed,</a:t>
            </a:r>
            <a:r>
              <a:rPr dirty="0" sz="2200" spc="-15">
                <a:solidFill>
                  <a:srgbClr val="003358"/>
                </a:solidFill>
              </a:rPr>
              <a:t> </a:t>
            </a:r>
            <a:r>
              <a:rPr dirty="0" sz="2200">
                <a:solidFill>
                  <a:srgbClr val="003358"/>
                </a:solidFill>
              </a:rPr>
              <a:t>you</a:t>
            </a:r>
            <a:r>
              <a:rPr dirty="0" sz="2200" spc="-15">
                <a:solidFill>
                  <a:srgbClr val="003358"/>
                </a:solidFill>
              </a:rPr>
              <a:t> </a:t>
            </a:r>
            <a:r>
              <a:rPr dirty="0" sz="2200">
                <a:solidFill>
                  <a:srgbClr val="003358"/>
                </a:solidFill>
              </a:rPr>
              <a:t>can</a:t>
            </a:r>
            <a:r>
              <a:rPr dirty="0" sz="2200" spc="-35">
                <a:solidFill>
                  <a:srgbClr val="003358"/>
                </a:solidFill>
              </a:rPr>
              <a:t> </a:t>
            </a:r>
            <a:r>
              <a:rPr dirty="0" sz="2200">
                <a:solidFill>
                  <a:srgbClr val="003358"/>
                </a:solidFill>
              </a:rPr>
              <a:t>buy</a:t>
            </a:r>
            <a:r>
              <a:rPr dirty="0" sz="2200" spc="-30">
                <a:solidFill>
                  <a:srgbClr val="003358"/>
                </a:solidFill>
              </a:rPr>
              <a:t> </a:t>
            </a:r>
            <a:r>
              <a:rPr dirty="0" sz="2200" spc="-10">
                <a:solidFill>
                  <a:srgbClr val="003358"/>
                </a:solidFill>
              </a:rPr>
              <a:t>specialty </a:t>
            </a:r>
            <a:r>
              <a:rPr dirty="0" sz="2200">
                <a:solidFill>
                  <a:srgbClr val="003358"/>
                </a:solidFill>
              </a:rPr>
              <a:t>drugs</a:t>
            </a:r>
            <a:r>
              <a:rPr dirty="0" sz="2200" spc="-45">
                <a:solidFill>
                  <a:srgbClr val="003358"/>
                </a:solidFill>
              </a:rPr>
              <a:t> </a:t>
            </a:r>
            <a:r>
              <a:rPr dirty="0" sz="2200">
                <a:solidFill>
                  <a:srgbClr val="003358"/>
                </a:solidFill>
              </a:rPr>
              <a:t>via</a:t>
            </a:r>
            <a:r>
              <a:rPr dirty="0" sz="2200" spc="-40">
                <a:solidFill>
                  <a:srgbClr val="003358"/>
                </a:solidFill>
              </a:rPr>
              <a:t> </a:t>
            </a:r>
            <a:r>
              <a:rPr dirty="0" sz="2200">
                <a:solidFill>
                  <a:srgbClr val="003358"/>
                </a:solidFill>
              </a:rPr>
              <a:t>retail</a:t>
            </a:r>
            <a:r>
              <a:rPr dirty="0" sz="2200" spc="-50">
                <a:solidFill>
                  <a:srgbClr val="003358"/>
                </a:solidFill>
              </a:rPr>
              <a:t> </a:t>
            </a:r>
            <a:r>
              <a:rPr dirty="0" sz="2200">
                <a:solidFill>
                  <a:srgbClr val="003358"/>
                </a:solidFill>
              </a:rPr>
              <a:t>pharmacies</a:t>
            </a:r>
            <a:r>
              <a:rPr dirty="0" sz="2200" spc="-40">
                <a:solidFill>
                  <a:srgbClr val="003358"/>
                </a:solidFill>
              </a:rPr>
              <a:t> </a:t>
            </a:r>
            <a:r>
              <a:rPr dirty="0" sz="2200">
                <a:solidFill>
                  <a:srgbClr val="003358"/>
                </a:solidFill>
              </a:rPr>
              <a:t>or</a:t>
            </a:r>
            <a:r>
              <a:rPr dirty="0" sz="2200" spc="-45">
                <a:solidFill>
                  <a:srgbClr val="003358"/>
                </a:solidFill>
              </a:rPr>
              <a:t> </a:t>
            </a:r>
            <a:r>
              <a:rPr dirty="0" sz="2200">
                <a:solidFill>
                  <a:srgbClr val="003358"/>
                </a:solidFill>
              </a:rPr>
              <a:t>mail</a:t>
            </a:r>
            <a:r>
              <a:rPr dirty="0" sz="2200" spc="-60">
                <a:solidFill>
                  <a:srgbClr val="003358"/>
                </a:solidFill>
              </a:rPr>
              <a:t> </a:t>
            </a:r>
            <a:r>
              <a:rPr dirty="0" sz="2200" spc="-10">
                <a:solidFill>
                  <a:srgbClr val="003358"/>
                </a:solidFill>
              </a:rPr>
              <a:t>service.</a:t>
            </a:r>
            <a:endParaRPr sz="2200"/>
          </a:p>
        </p:txBody>
      </p:sp>
      <p:grpSp>
        <p:nvGrpSpPr>
          <p:cNvPr id="9" name="object 9" descr=""/>
          <p:cNvGrpSpPr/>
          <p:nvPr/>
        </p:nvGrpSpPr>
        <p:grpSpPr>
          <a:xfrm>
            <a:off x="1435435" y="2656268"/>
            <a:ext cx="1545590" cy="1545590"/>
            <a:chOff x="1435435" y="2656268"/>
            <a:chExt cx="1545590" cy="1545590"/>
          </a:xfrm>
        </p:grpSpPr>
        <p:sp>
          <p:nvSpPr>
            <p:cNvPr id="10" name="object 10" descr=""/>
            <p:cNvSpPr/>
            <p:nvPr/>
          </p:nvSpPr>
          <p:spPr>
            <a:xfrm>
              <a:off x="1435435" y="2656268"/>
              <a:ext cx="1545590" cy="1545590"/>
            </a:xfrm>
            <a:custGeom>
              <a:avLst/>
              <a:gdLst/>
              <a:ahLst/>
              <a:cxnLst/>
              <a:rect l="l" t="t" r="r" b="b"/>
              <a:pathLst>
                <a:path w="1545589" h="1545589">
                  <a:moveTo>
                    <a:pt x="772731" y="0"/>
                  </a:moveTo>
                  <a:lnTo>
                    <a:pt x="723862" y="1520"/>
                  </a:lnTo>
                  <a:lnTo>
                    <a:pt x="675801" y="6020"/>
                  </a:lnTo>
                  <a:lnTo>
                    <a:pt x="628638" y="13410"/>
                  </a:lnTo>
                  <a:lnTo>
                    <a:pt x="582463" y="23599"/>
                  </a:lnTo>
                  <a:lnTo>
                    <a:pt x="537368" y="36497"/>
                  </a:lnTo>
                  <a:lnTo>
                    <a:pt x="493443" y="52013"/>
                  </a:lnTo>
                  <a:lnTo>
                    <a:pt x="450779" y="70056"/>
                  </a:lnTo>
                  <a:lnTo>
                    <a:pt x="409465" y="90537"/>
                  </a:lnTo>
                  <a:lnTo>
                    <a:pt x="369592" y="113363"/>
                  </a:lnTo>
                  <a:lnTo>
                    <a:pt x="331252" y="138446"/>
                  </a:lnTo>
                  <a:lnTo>
                    <a:pt x="294533" y="165695"/>
                  </a:lnTo>
                  <a:lnTo>
                    <a:pt x="259528" y="195018"/>
                  </a:lnTo>
                  <a:lnTo>
                    <a:pt x="226326" y="226326"/>
                  </a:lnTo>
                  <a:lnTo>
                    <a:pt x="195018" y="259528"/>
                  </a:lnTo>
                  <a:lnTo>
                    <a:pt x="165695" y="294533"/>
                  </a:lnTo>
                  <a:lnTo>
                    <a:pt x="138446" y="331252"/>
                  </a:lnTo>
                  <a:lnTo>
                    <a:pt x="113363" y="369592"/>
                  </a:lnTo>
                  <a:lnTo>
                    <a:pt x="90537" y="409465"/>
                  </a:lnTo>
                  <a:lnTo>
                    <a:pt x="70056" y="450779"/>
                  </a:lnTo>
                  <a:lnTo>
                    <a:pt x="52013" y="493443"/>
                  </a:lnTo>
                  <a:lnTo>
                    <a:pt x="36497" y="537368"/>
                  </a:lnTo>
                  <a:lnTo>
                    <a:pt x="23599" y="582463"/>
                  </a:lnTo>
                  <a:lnTo>
                    <a:pt x="13410" y="628638"/>
                  </a:lnTo>
                  <a:lnTo>
                    <a:pt x="6020" y="675801"/>
                  </a:lnTo>
                  <a:lnTo>
                    <a:pt x="1520" y="723862"/>
                  </a:lnTo>
                  <a:lnTo>
                    <a:pt x="0" y="772731"/>
                  </a:lnTo>
                  <a:lnTo>
                    <a:pt x="1520" y="821600"/>
                  </a:lnTo>
                  <a:lnTo>
                    <a:pt x="6020" y="869661"/>
                  </a:lnTo>
                  <a:lnTo>
                    <a:pt x="13410" y="916824"/>
                  </a:lnTo>
                  <a:lnTo>
                    <a:pt x="23599" y="962999"/>
                  </a:lnTo>
                  <a:lnTo>
                    <a:pt x="36497" y="1008094"/>
                  </a:lnTo>
                  <a:lnTo>
                    <a:pt x="52013" y="1052019"/>
                  </a:lnTo>
                  <a:lnTo>
                    <a:pt x="70056" y="1094683"/>
                  </a:lnTo>
                  <a:lnTo>
                    <a:pt x="90537" y="1135997"/>
                  </a:lnTo>
                  <a:lnTo>
                    <a:pt x="113363" y="1175870"/>
                  </a:lnTo>
                  <a:lnTo>
                    <a:pt x="138446" y="1214210"/>
                  </a:lnTo>
                  <a:lnTo>
                    <a:pt x="165695" y="1250929"/>
                  </a:lnTo>
                  <a:lnTo>
                    <a:pt x="195018" y="1285934"/>
                  </a:lnTo>
                  <a:lnTo>
                    <a:pt x="226326" y="1319136"/>
                  </a:lnTo>
                  <a:lnTo>
                    <a:pt x="259528" y="1350444"/>
                  </a:lnTo>
                  <a:lnTo>
                    <a:pt x="294533" y="1379767"/>
                  </a:lnTo>
                  <a:lnTo>
                    <a:pt x="331252" y="1407016"/>
                  </a:lnTo>
                  <a:lnTo>
                    <a:pt x="369592" y="1432099"/>
                  </a:lnTo>
                  <a:lnTo>
                    <a:pt x="409465" y="1454925"/>
                  </a:lnTo>
                  <a:lnTo>
                    <a:pt x="450779" y="1475406"/>
                  </a:lnTo>
                  <a:lnTo>
                    <a:pt x="493443" y="1493449"/>
                  </a:lnTo>
                  <a:lnTo>
                    <a:pt x="537368" y="1508965"/>
                  </a:lnTo>
                  <a:lnTo>
                    <a:pt x="582463" y="1521863"/>
                  </a:lnTo>
                  <a:lnTo>
                    <a:pt x="628638" y="1532052"/>
                  </a:lnTo>
                  <a:lnTo>
                    <a:pt x="675801" y="1539442"/>
                  </a:lnTo>
                  <a:lnTo>
                    <a:pt x="723862" y="1543942"/>
                  </a:lnTo>
                  <a:lnTo>
                    <a:pt x="772731" y="1545463"/>
                  </a:lnTo>
                  <a:lnTo>
                    <a:pt x="821600" y="1543942"/>
                  </a:lnTo>
                  <a:lnTo>
                    <a:pt x="869661" y="1539442"/>
                  </a:lnTo>
                  <a:lnTo>
                    <a:pt x="916824" y="1532052"/>
                  </a:lnTo>
                  <a:lnTo>
                    <a:pt x="962999" y="1521863"/>
                  </a:lnTo>
                  <a:lnTo>
                    <a:pt x="1008094" y="1508965"/>
                  </a:lnTo>
                  <a:lnTo>
                    <a:pt x="1052019" y="1493449"/>
                  </a:lnTo>
                  <a:lnTo>
                    <a:pt x="1094683" y="1475406"/>
                  </a:lnTo>
                  <a:lnTo>
                    <a:pt x="1135997" y="1454925"/>
                  </a:lnTo>
                  <a:lnTo>
                    <a:pt x="1175870" y="1432099"/>
                  </a:lnTo>
                  <a:lnTo>
                    <a:pt x="1214210" y="1407016"/>
                  </a:lnTo>
                  <a:lnTo>
                    <a:pt x="1250929" y="1379767"/>
                  </a:lnTo>
                  <a:lnTo>
                    <a:pt x="1285934" y="1350444"/>
                  </a:lnTo>
                  <a:lnTo>
                    <a:pt x="1319136" y="1319136"/>
                  </a:lnTo>
                  <a:lnTo>
                    <a:pt x="1350444" y="1285934"/>
                  </a:lnTo>
                  <a:lnTo>
                    <a:pt x="1379767" y="1250929"/>
                  </a:lnTo>
                  <a:lnTo>
                    <a:pt x="1407016" y="1214210"/>
                  </a:lnTo>
                  <a:lnTo>
                    <a:pt x="1432099" y="1175870"/>
                  </a:lnTo>
                  <a:lnTo>
                    <a:pt x="1454925" y="1135997"/>
                  </a:lnTo>
                  <a:lnTo>
                    <a:pt x="1475406" y="1094683"/>
                  </a:lnTo>
                  <a:lnTo>
                    <a:pt x="1493449" y="1052019"/>
                  </a:lnTo>
                  <a:lnTo>
                    <a:pt x="1508965" y="1008094"/>
                  </a:lnTo>
                  <a:lnTo>
                    <a:pt x="1521863" y="962999"/>
                  </a:lnTo>
                  <a:lnTo>
                    <a:pt x="1532052" y="916824"/>
                  </a:lnTo>
                  <a:lnTo>
                    <a:pt x="1539442" y="869661"/>
                  </a:lnTo>
                  <a:lnTo>
                    <a:pt x="1543942" y="821600"/>
                  </a:lnTo>
                  <a:lnTo>
                    <a:pt x="1545463" y="772731"/>
                  </a:lnTo>
                  <a:lnTo>
                    <a:pt x="1543942" y="723862"/>
                  </a:lnTo>
                  <a:lnTo>
                    <a:pt x="1539442" y="675801"/>
                  </a:lnTo>
                  <a:lnTo>
                    <a:pt x="1532052" y="628638"/>
                  </a:lnTo>
                  <a:lnTo>
                    <a:pt x="1521863" y="582463"/>
                  </a:lnTo>
                  <a:lnTo>
                    <a:pt x="1508965" y="537368"/>
                  </a:lnTo>
                  <a:lnTo>
                    <a:pt x="1493449" y="493443"/>
                  </a:lnTo>
                  <a:lnTo>
                    <a:pt x="1475406" y="450779"/>
                  </a:lnTo>
                  <a:lnTo>
                    <a:pt x="1454925" y="409465"/>
                  </a:lnTo>
                  <a:lnTo>
                    <a:pt x="1432099" y="369592"/>
                  </a:lnTo>
                  <a:lnTo>
                    <a:pt x="1407016" y="331252"/>
                  </a:lnTo>
                  <a:lnTo>
                    <a:pt x="1379767" y="294533"/>
                  </a:lnTo>
                  <a:lnTo>
                    <a:pt x="1350444" y="259528"/>
                  </a:lnTo>
                  <a:lnTo>
                    <a:pt x="1319136" y="226326"/>
                  </a:lnTo>
                  <a:lnTo>
                    <a:pt x="1285934" y="195018"/>
                  </a:lnTo>
                  <a:lnTo>
                    <a:pt x="1250929" y="165695"/>
                  </a:lnTo>
                  <a:lnTo>
                    <a:pt x="1214210" y="138446"/>
                  </a:lnTo>
                  <a:lnTo>
                    <a:pt x="1175870" y="113363"/>
                  </a:lnTo>
                  <a:lnTo>
                    <a:pt x="1135997" y="90537"/>
                  </a:lnTo>
                  <a:lnTo>
                    <a:pt x="1094683" y="70056"/>
                  </a:lnTo>
                  <a:lnTo>
                    <a:pt x="1052019" y="52013"/>
                  </a:lnTo>
                  <a:lnTo>
                    <a:pt x="1008094" y="36497"/>
                  </a:lnTo>
                  <a:lnTo>
                    <a:pt x="962999" y="23599"/>
                  </a:lnTo>
                  <a:lnTo>
                    <a:pt x="916824" y="13410"/>
                  </a:lnTo>
                  <a:lnTo>
                    <a:pt x="869661" y="6020"/>
                  </a:lnTo>
                  <a:lnTo>
                    <a:pt x="821600" y="1520"/>
                  </a:lnTo>
                  <a:lnTo>
                    <a:pt x="772731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907387" y="2972282"/>
              <a:ext cx="599440" cy="913765"/>
            </a:xfrm>
            <a:custGeom>
              <a:avLst/>
              <a:gdLst/>
              <a:ahLst/>
              <a:cxnLst/>
              <a:rect l="l" t="t" r="r" b="b"/>
              <a:pathLst>
                <a:path w="599439" h="913764">
                  <a:moveTo>
                    <a:pt x="280703" y="913473"/>
                  </a:moveTo>
                  <a:lnTo>
                    <a:pt x="241978" y="905280"/>
                  </a:lnTo>
                  <a:lnTo>
                    <a:pt x="209910" y="882996"/>
                  </a:lnTo>
                  <a:lnTo>
                    <a:pt x="188058" y="850066"/>
                  </a:lnTo>
                  <a:lnTo>
                    <a:pt x="179983" y="809934"/>
                  </a:lnTo>
                  <a:lnTo>
                    <a:pt x="188058" y="770768"/>
                  </a:lnTo>
                  <a:lnTo>
                    <a:pt x="209910" y="738334"/>
                  </a:lnTo>
                  <a:lnTo>
                    <a:pt x="241978" y="716233"/>
                  </a:lnTo>
                  <a:lnTo>
                    <a:pt x="280703" y="708065"/>
                  </a:lnTo>
                  <a:lnTo>
                    <a:pt x="320124" y="716233"/>
                  </a:lnTo>
                  <a:lnTo>
                    <a:pt x="352114" y="738334"/>
                  </a:lnTo>
                  <a:lnTo>
                    <a:pt x="373579" y="770768"/>
                  </a:lnTo>
                  <a:lnTo>
                    <a:pt x="381422" y="809934"/>
                  </a:lnTo>
                  <a:lnTo>
                    <a:pt x="373579" y="850066"/>
                  </a:lnTo>
                  <a:lnTo>
                    <a:pt x="352114" y="882996"/>
                  </a:lnTo>
                  <a:lnTo>
                    <a:pt x="320124" y="905280"/>
                  </a:lnTo>
                  <a:lnTo>
                    <a:pt x="280703" y="913473"/>
                  </a:lnTo>
                  <a:close/>
                </a:path>
                <a:path w="599439" h="913764">
                  <a:moveTo>
                    <a:pt x="79263" y="297249"/>
                  </a:moveTo>
                  <a:lnTo>
                    <a:pt x="48769" y="292552"/>
                  </a:lnTo>
                  <a:lnTo>
                    <a:pt x="23537" y="278462"/>
                  </a:lnTo>
                  <a:lnTo>
                    <a:pt x="6355" y="254978"/>
                  </a:lnTo>
                  <a:lnTo>
                    <a:pt x="0" y="222100"/>
                  </a:lnTo>
                  <a:lnTo>
                    <a:pt x="4914" y="182146"/>
                  </a:lnTo>
                  <a:lnTo>
                    <a:pt x="18952" y="144062"/>
                  </a:lnTo>
                  <a:lnTo>
                    <a:pt x="41103" y="108603"/>
                  </a:lnTo>
                  <a:lnTo>
                    <a:pt x="70348" y="76525"/>
                  </a:lnTo>
                  <a:lnTo>
                    <a:pt x="105668" y="48584"/>
                  </a:lnTo>
                  <a:lnTo>
                    <a:pt x="146043" y="25537"/>
                  </a:lnTo>
                  <a:lnTo>
                    <a:pt x="190454" y="8138"/>
                  </a:lnTo>
                  <a:lnTo>
                    <a:pt x="225565" y="0"/>
                  </a:lnTo>
                  <a:lnTo>
                    <a:pt x="365025" y="0"/>
                  </a:lnTo>
                  <a:lnTo>
                    <a:pt x="423888" y="13557"/>
                  </a:lnTo>
                  <a:lnTo>
                    <a:pt x="464917" y="29811"/>
                  </a:lnTo>
                  <a:lnTo>
                    <a:pt x="502162" y="51135"/>
                  </a:lnTo>
                  <a:lnTo>
                    <a:pt x="534701" y="77720"/>
                  </a:lnTo>
                  <a:lnTo>
                    <a:pt x="561613" y="109755"/>
                  </a:lnTo>
                  <a:lnTo>
                    <a:pt x="574496" y="133591"/>
                  </a:lnTo>
                  <a:lnTo>
                    <a:pt x="293912" y="133591"/>
                  </a:lnTo>
                  <a:lnTo>
                    <a:pt x="249152" y="139203"/>
                  </a:lnTo>
                  <a:lnTo>
                    <a:pt x="217261" y="154244"/>
                  </a:lnTo>
                  <a:lnTo>
                    <a:pt x="194965" y="176021"/>
                  </a:lnTo>
                  <a:lnTo>
                    <a:pt x="178989" y="201838"/>
                  </a:lnTo>
                  <a:lnTo>
                    <a:pt x="166056" y="229002"/>
                  </a:lnTo>
                  <a:lnTo>
                    <a:pt x="152892" y="254819"/>
                  </a:lnTo>
                  <a:lnTo>
                    <a:pt x="136222" y="276595"/>
                  </a:lnTo>
                  <a:lnTo>
                    <a:pt x="112771" y="291637"/>
                  </a:lnTo>
                  <a:lnTo>
                    <a:pt x="79263" y="297249"/>
                  </a:lnTo>
                  <a:close/>
                </a:path>
                <a:path w="599439" h="913764">
                  <a:moveTo>
                    <a:pt x="275749" y="627906"/>
                  </a:moveTo>
                  <a:lnTo>
                    <a:pt x="241333" y="620495"/>
                  </a:lnTo>
                  <a:lnTo>
                    <a:pt x="217134" y="601186"/>
                  </a:lnTo>
                  <a:lnTo>
                    <a:pt x="202841" y="574362"/>
                  </a:lnTo>
                  <a:lnTo>
                    <a:pt x="198145" y="544407"/>
                  </a:lnTo>
                  <a:lnTo>
                    <a:pt x="204156" y="503071"/>
                  </a:lnTo>
                  <a:lnTo>
                    <a:pt x="220469" y="467427"/>
                  </a:lnTo>
                  <a:lnTo>
                    <a:pt x="244509" y="436252"/>
                  </a:lnTo>
                  <a:lnTo>
                    <a:pt x="273702" y="408323"/>
                  </a:lnTo>
                  <a:lnTo>
                    <a:pt x="305470" y="382418"/>
                  </a:lnTo>
                  <a:lnTo>
                    <a:pt x="337238" y="357315"/>
                  </a:lnTo>
                  <a:lnTo>
                    <a:pt x="366430" y="331791"/>
                  </a:lnTo>
                  <a:lnTo>
                    <a:pt x="390470" y="304624"/>
                  </a:lnTo>
                  <a:lnTo>
                    <a:pt x="406784" y="274591"/>
                  </a:lnTo>
                  <a:lnTo>
                    <a:pt x="412794" y="240470"/>
                  </a:lnTo>
                  <a:lnTo>
                    <a:pt x="404667" y="195589"/>
                  </a:lnTo>
                  <a:lnTo>
                    <a:pt x="381216" y="161980"/>
                  </a:lnTo>
                  <a:lnTo>
                    <a:pt x="343833" y="140897"/>
                  </a:lnTo>
                  <a:lnTo>
                    <a:pt x="293912" y="133591"/>
                  </a:lnTo>
                  <a:lnTo>
                    <a:pt x="574496" y="133591"/>
                  </a:lnTo>
                  <a:lnTo>
                    <a:pt x="581977" y="147432"/>
                  </a:lnTo>
                  <a:lnTo>
                    <a:pt x="594870" y="190940"/>
                  </a:lnTo>
                  <a:lnTo>
                    <a:pt x="599373" y="240470"/>
                  </a:lnTo>
                  <a:lnTo>
                    <a:pt x="591420" y="296708"/>
                  </a:lnTo>
                  <a:lnTo>
                    <a:pt x="570117" y="344687"/>
                  </a:lnTo>
                  <a:lnTo>
                    <a:pt x="539293" y="385543"/>
                  </a:lnTo>
                  <a:lnTo>
                    <a:pt x="502781" y="420410"/>
                  </a:lnTo>
                  <a:lnTo>
                    <a:pt x="464411" y="450425"/>
                  </a:lnTo>
                  <a:lnTo>
                    <a:pt x="428015" y="476720"/>
                  </a:lnTo>
                  <a:lnTo>
                    <a:pt x="397424" y="500433"/>
                  </a:lnTo>
                  <a:lnTo>
                    <a:pt x="376469" y="522697"/>
                  </a:lnTo>
                  <a:lnTo>
                    <a:pt x="359570" y="557454"/>
                  </a:lnTo>
                  <a:lnTo>
                    <a:pt x="345303" y="591584"/>
                  </a:lnTo>
                  <a:lnTo>
                    <a:pt x="321439" y="617573"/>
                  </a:lnTo>
                  <a:lnTo>
                    <a:pt x="275749" y="62790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22</a:t>
            </a:fld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914400" y="2094313"/>
            <a:ext cx="10423525" cy="2665095"/>
          </a:xfrm>
          <a:custGeom>
            <a:avLst/>
            <a:gdLst/>
            <a:ahLst/>
            <a:cxnLst/>
            <a:rect l="l" t="t" r="r" b="b"/>
            <a:pathLst>
              <a:path w="10423525" h="2665095">
                <a:moveTo>
                  <a:pt x="10133114" y="0"/>
                </a:moveTo>
                <a:lnTo>
                  <a:pt x="290398" y="0"/>
                </a:lnTo>
                <a:lnTo>
                  <a:pt x="243292" y="3800"/>
                </a:lnTo>
                <a:lnTo>
                  <a:pt x="198607" y="14804"/>
                </a:lnTo>
                <a:lnTo>
                  <a:pt x="156940" y="32412"/>
                </a:lnTo>
                <a:lnTo>
                  <a:pt x="118890" y="56028"/>
                </a:lnTo>
                <a:lnTo>
                  <a:pt x="85053" y="85053"/>
                </a:lnTo>
                <a:lnTo>
                  <a:pt x="56028" y="118890"/>
                </a:lnTo>
                <a:lnTo>
                  <a:pt x="32412" y="156940"/>
                </a:lnTo>
                <a:lnTo>
                  <a:pt x="14804" y="198607"/>
                </a:lnTo>
                <a:lnTo>
                  <a:pt x="3800" y="243292"/>
                </a:lnTo>
                <a:lnTo>
                  <a:pt x="0" y="290398"/>
                </a:lnTo>
                <a:lnTo>
                  <a:pt x="0" y="2374328"/>
                </a:lnTo>
                <a:lnTo>
                  <a:pt x="3800" y="2421434"/>
                </a:lnTo>
                <a:lnTo>
                  <a:pt x="14804" y="2466119"/>
                </a:lnTo>
                <a:lnTo>
                  <a:pt x="32412" y="2507785"/>
                </a:lnTo>
                <a:lnTo>
                  <a:pt x="56028" y="2545836"/>
                </a:lnTo>
                <a:lnTo>
                  <a:pt x="85053" y="2579673"/>
                </a:lnTo>
                <a:lnTo>
                  <a:pt x="118890" y="2608698"/>
                </a:lnTo>
                <a:lnTo>
                  <a:pt x="156940" y="2632314"/>
                </a:lnTo>
                <a:lnTo>
                  <a:pt x="198607" y="2649922"/>
                </a:lnTo>
                <a:lnTo>
                  <a:pt x="243292" y="2660926"/>
                </a:lnTo>
                <a:lnTo>
                  <a:pt x="290398" y="2664726"/>
                </a:lnTo>
                <a:lnTo>
                  <a:pt x="10133114" y="2664726"/>
                </a:lnTo>
                <a:lnTo>
                  <a:pt x="10180219" y="2660926"/>
                </a:lnTo>
                <a:lnTo>
                  <a:pt x="10224904" y="2649922"/>
                </a:lnTo>
                <a:lnTo>
                  <a:pt x="10266571" y="2632314"/>
                </a:lnTo>
                <a:lnTo>
                  <a:pt x="10304622" y="2608698"/>
                </a:lnTo>
                <a:lnTo>
                  <a:pt x="10338458" y="2579673"/>
                </a:lnTo>
                <a:lnTo>
                  <a:pt x="10367483" y="2545836"/>
                </a:lnTo>
                <a:lnTo>
                  <a:pt x="10391099" y="2507785"/>
                </a:lnTo>
                <a:lnTo>
                  <a:pt x="10408708" y="2466119"/>
                </a:lnTo>
                <a:lnTo>
                  <a:pt x="10419711" y="2421434"/>
                </a:lnTo>
                <a:lnTo>
                  <a:pt x="10423512" y="2374328"/>
                </a:lnTo>
                <a:lnTo>
                  <a:pt x="10423512" y="290398"/>
                </a:lnTo>
                <a:lnTo>
                  <a:pt x="10419711" y="243292"/>
                </a:lnTo>
                <a:lnTo>
                  <a:pt x="10408708" y="198607"/>
                </a:lnTo>
                <a:lnTo>
                  <a:pt x="10391099" y="156940"/>
                </a:lnTo>
                <a:lnTo>
                  <a:pt x="10367483" y="118890"/>
                </a:lnTo>
                <a:lnTo>
                  <a:pt x="10338458" y="85053"/>
                </a:lnTo>
                <a:lnTo>
                  <a:pt x="10304622" y="56028"/>
                </a:lnTo>
                <a:lnTo>
                  <a:pt x="10266571" y="32412"/>
                </a:lnTo>
                <a:lnTo>
                  <a:pt x="10224904" y="14804"/>
                </a:lnTo>
                <a:lnTo>
                  <a:pt x="10180219" y="3800"/>
                </a:lnTo>
                <a:lnTo>
                  <a:pt x="10133114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0"/>
            <a:ext cx="226060" cy="6858000"/>
          </a:xfrm>
          <a:custGeom>
            <a:avLst/>
            <a:gdLst/>
            <a:ahLst/>
            <a:cxnLst/>
            <a:rect l="l" t="t" r="r" b="b"/>
            <a:pathLst>
              <a:path w="226060" h="6858000">
                <a:moveTo>
                  <a:pt x="225628" y="0"/>
                </a:moveTo>
                <a:lnTo>
                  <a:pt x="0" y="0"/>
                </a:lnTo>
                <a:lnTo>
                  <a:pt x="0" y="6858000"/>
                </a:lnTo>
                <a:lnTo>
                  <a:pt x="225628" y="6858000"/>
                </a:lnTo>
                <a:lnTo>
                  <a:pt x="225628" y="0"/>
                </a:lnTo>
                <a:close/>
              </a:path>
            </a:pathLst>
          </a:custGeom>
          <a:solidFill>
            <a:srgbClr val="0033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660213" y="6242926"/>
            <a:ext cx="252729" cy="318135"/>
          </a:xfrm>
          <a:custGeom>
            <a:avLst/>
            <a:gdLst/>
            <a:ahLst/>
            <a:cxnLst/>
            <a:rect l="l" t="t" r="r" b="b"/>
            <a:pathLst>
              <a:path w="252729" h="318134">
                <a:moveTo>
                  <a:pt x="244132" y="292100"/>
                </a:moveTo>
                <a:lnTo>
                  <a:pt x="242544" y="290118"/>
                </a:lnTo>
                <a:lnTo>
                  <a:pt x="241363" y="290118"/>
                </a:lnTo>
                <a:lnTo>
                  <a:pt x="241363" y="292900"/>
                </a:lnTo>
                <a:lnTo>
                  <a:pt x="241363" y="299250"/>
                </a:lnTo>
                <a:lnTo>
                  <a:pt x="237388" y="298856"/>
                </a:lnTo>
                <a:lnTo>
                  <a:pt x="231025" y="298856"/>
                </a:lnTo>
                <a:lnTo>
                  <a:pt x="231025" y="292493"/>
                </a:lnTo>
                <a:lnTo>
                  <a:pt x="238975" y="292493"/>
                </a:lnTo>
                <a:lnTo>
                  <a:pt x="241363" y="292900"/>
                </a:lnTo>
                <a:lnTo>
                  <a:pt x="241363" y="290118"/>
                </a:lnTo>
                <a:lnTo>
                  <a:pt x="229044" y="290118"/>
                </a:lnTo>
                <a:lnTo>
                  <a:pt x="229044" y="309981"/>
                </a:lnTo>
                <a:lnTo>
                  <a:pt x="231419" y="309981"/>
                </a:lnTo>
                <a:lnTo>
                  <a:pt x="231419" y="301244"/>
                </a:lnTo>
                <a:lnTo>
                  <a:pt x="235800" y="301244"/>
                </a:lnTo>
                <a:lnTo>
                  <a:pt x="241363" y="309981"/>
                </a:lnTo>
                <a:lnTo>
                  <a:pt x="244132" y="309981"/>
                </a:lnTo>
                <a:lnTo>
                  <a:pt x="238175" y="301244"/>
                </a:lnTo>
                <a:lnTo>
                  <a:pt x="241363" y="300850"/>
                </a:lnTo>
                <a:lnTo>
                  <a:pt x="244132" y="299250"/>
                </a:lnTo>
                <a:lnTo>
                  <a:pt x="244132" y="292493"/>
                </a:lnTo>
                <a:lnTo>
                  <a:pt x="244132" y="292100"/>
                </a:lnTo>
                <a:close/>
              </a:path>
              <a:path w="252729" h="318134">
                <a:moveTo>
                  <a:pt x="252476" y="290512"/>
                </a:moveTo>
                <a:lnTo>
                  <a:pt x="249694" y="287870"/>
                </a:lnTo>
                <a:lnTo>
                  <a:pt x="249694" y="308394"/>
                </a:lnTo>
                <a:lnTo>
                  <a:pt x="243738" y="314756"/>
                </a:lnTo>
                <a:lnTo>
                  <a:pt x="226656" y="314756"/>
                </a:lnTo>
                <a:lnTo>
                  <a:pt x="220294" y="308787"/>
                </a:lnTo>
                <a:lnTo>
                  <a:pt x="220294" y="291706"/>
                </a:lnTo>
                <a:lnTo>
                  <a:pt x="226263" y="285737"/>
                </a:lnTo>
                <a:lnTo>
                  <a:pt x="243344" y="285737"/>
                </a:lnTo>
                <a:lnTo>
                  <a:pt x="249301" y="291706"/>
                </a:lnTo>
                <a:lnTo>
                  <a:pt x="249301" y="300050"/>
                </a:lnTo>
                <a:lnTo>
                  <a:pt x="249694" y="308394"/>
                </a:lnTo>
                <a:lnTo>
                  <a:pt x="249694" y="287870"/>
                </a:lnTo>
                <a:lnTo>
                  <a:pt x="247459" y="285737"/>
                </a:lnTo>
                <a:lnTo>
                  <a:pt x="244538" y="282956"/>
                </a:lnTo>
                <a:lnTo>
                  <a:pt x="225463" y="282956"/>
                </a:lnTo>
                <a:lnTo>
                  <a:pt x="217512" y="290512"/>
                </a:lnTo>
                <a:lnTo>
                  <a:pt x="217512" y="309587"/>
                </a:lnTo>
                <a:lnTo>
                  <a:pt x="225463" y="317538"/>
                </a:lnTo>
                <a:lnTo>
                  <a:pt x="244538" y="317538"/>
                </a:lnTo>
                <a:lnTo>
                  <a:pt x="247180" y="314756"/>
                </a:lnTo>
                <a:lnTo>
                  <a:pt x="252082" y="309587"/>
                </a:lnTo>
                <a:lnTo>
                  <a:pt x="252082" y="300050"/>
                </a:lnTo>
                <a:lnTo>
                  <a:pt x="252476" y="290512"/>
                </a:lnTo>
                <a:close/>
              </a:path>
              <a:path w="252729" h="318134">
                <a:moveTo>
                  <a:pt x="252488" y="81622"/>
                </a:moveTo>
                <a:lnTo>
                  <a:pt x="246875" y="37553"/>
                </a:lnTo>
                <a:lnTo>
                  <a:pt x="233807" y="0"/>
                </a:lnTo>
                <a:lnTo>
                  <a:pt x="208330" y="11315"/>
                </a:lnTo>
                <a:lnTo>
                  <a:pt x="182257" y="19570"/>
                </a:lnTo>
                <a:lnTo>
                  <a:pt x="155143" y="24701"/>
                </a:lnTo>
                <a:lnTo>
                  <a:pt x="126542" y="26631"/>
                </a:lnTo>
                <a:lnTo>
                  <a:pt x="97764" y="24866"/>
                </a:lnTo>
                <a:lnTo>
                  <a:pt x="70612" y="19723"/>
                </a:lnTo>
                <a:lnTo>
                  <a:pt x="44513" y="11366"/>
                </a:lnTo>
                <a:lnTo>
                  <a:pt x="18872" y="0"/>
                </a:lnTo>
                <a:lnTo>
                  <a:pt x="5740" y="37376"/>
                </a:lnTo>
                <a:lnTo>
                  <a:pt x="0" y="81470"/>
                </a:lnTo>
                <a:lnTo>
                  <a:pt x="1993" y="128536"/>
                </a:lnTo>
                <a:lnTo>
                  <a:pt x="12115" y="174866"/>
                </a:lnTo>
                <a:lnTo>
                  <a:pt x="29489" y="216662"/>
                </a:lnTo>
                <a:lnTo>
                  <a:pt x="53936" y="255295"/>
                </a:lnTo>
                <a:lnTo>
                  <a:pt x="85979" y="289369"/>
                </a:lnTo>
                <a:lnTo>
                  <a:pt x="126136" y="317538"/>
                </a:lnTo>
                <a:lnTo>
                  <a:pt x="166471" y="289433"/>
                </a:lnTo>
                <a:lnTo>
                  <a:pt x="198501" y="255435"/>
                </a:lnTo>
                <a:lnTo>
                  <a:pt x="222846" y="216827"/>
                </a:lnTo>
                <a:lnTo>
                  <a:pt x="240169" y="174866"/>
                </a:lnTo>
                <a:lnTo>
                  <a:pt x="250342" y="128600"/>
                </a:lnTo>
                <a:lnTo>
                  <a:pt x="252488" y="8162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1576977" y="6525094"/>
            <a:ext cx="36195" cy="35560"/>
          </a:xfrm>
          <a:custGeom>
            <a:avLst/>
            <a:gdLst/>
            <a:ahLst/>
            <a:cxnLst/>
            <a:rect l="l" t="t" r="r" b="b"/>
            <a:pathLst>
              <a:path w="36195" h="35559">
                <a:moveTo>
                  <a:pt x="27012" y="9537"/>
                </a:moveTo>
                <a:lnTo>
                  <a:pt x="25425" y="7543"/>
                </a:lnTo>
                <a:lnTo>
                  <a:pt x="24231" y="7543"/>
                </a:lnTo>
                <a:lnTo>
                  <a:pt x="24231" y="10325"/>
                </a:lnTo>
                <a:lnTo>
                  <a:pt x="24231" y="16687"/>
                </a:lnTo>
                <a:lnTo>
                  <a:pt x="20269" y="16294"/>
                </a:lnTo>
                <a:lnTo>
                  <a:pt x="13906" y="16294"/>
                </a:lnTo>
                <a:lnTo>
                  <a:pt x="13906" y="9931"/>
                </a:lnTo>
                <a:lnTo>
                  <a:pt x="21856" y="9931"/>
                </a:lnTo>
                <a:lnTo>
                  <a:pt x="24231" y="10325"/>
                </a:lnTo>
                <a:lnTo>
                  <a:pt x="24231" y="7543"/>
                </a:lnTo>
                <a:lnTo>
                  <a:pt x="11125" y="7543"/>
                </a:lnTo>
                <a:lnTo>
                  <a:pt x="11125" y="27813"/>
                </a:lnTo>
                <a:lnTo>
                  <a:pt x="13512" y="27813"/>
                </a:lnTo>
                <a:lnTo>
                  <a:pt x="13512" y="19075"/>
                </a:lnTo>
                <a:lnTo>
                  <a:pt x="17881" y="19075"/>
                </a:lnTo>
                <a:lnTo>
                  <a:pt x="23444" y="27813"/>
                </a:lnTo>
                <a:lnTo>
                  <a:pt x="26225" y="27813"/>
                </a:lnTo>
                <a:lnTo>
                  <a:pt x="20269" y="19075"/>
                </a:lnTo>
                <a:lnTo>
                  <a:pt x="24231" y="18275"/>
                </a:lnTo>
                <a:lnTo>
                  <a:pt x="27012" y="16687"/>
                </a:lnTo>
                <a:lnTo>
                  <a:pt x="27012" y="9931"/>
                </a:lnTo>
                <a:lnTo>
                  <a:pt x="27012" y="9537"/>
                </a:lnTo>
                <a:close/>
              </a:path>
              <a:path w="36195" h="35559">
                <a:moveTo>
                  <a:pt x="35750" y="7950"/>
                </a:moveTo>
                <a:lnTo>
                  <a:pt x="32969" y="5168"/>
                </a:lnTo>
                <a:lnTo>
                  <a:pt x="32969" y="26225"/>
                </a:lnTo>
                <a:lnTo>
                  <a:pt x="26619" y="32588"/>
                </a:lnTo>
                <a:lnTo>
                  <a:pt x="9131" y="32588"/>
                </a:lnTo>
                <a:lnTo>
                  <a:pt x="3175" y="26225"/>
                </a:lnTo>
                <a:lnTo>
                  <a:pt x="3175" y="9144"/>
                </a:lnTo>
                <a:lnTo>
                  <a:pt x="9537" y="3175"/>
                </a:lnTo>
                <a:lnTo>
                  <a:pt x="26619" y="3175"/>
                </a:lnTo>
                <a:lnTo>
                  <a:pt x="32575" y="9537"/>
                </a:lnTo>
                <a:lnTo>
                  <a:pt x="32575" y="17881"/>
                </a:lnTo>
                <a:lnTo>
                  <a:pt x="32969" y="26225"/>
                </a:lnTo>
                <a:lnTo>
                  <a:pt x="32969" y="5168"/>
                </a:lnTo>
                <a:lnTo>
                  <a:pt x="30988" y="3175"/>
                </a:lnTo>
                <a:lnTo>
                  <a:pt x="27813" y="0"/>
                </a:lnTo>
                <a:lnTo>
                  <a:pt x="7950" y="0"/>
                </a:lnTo>
                <a:lnTo>
                  <a:pt x="0" y="7950"/>
                </a:lnTo>
                <a:lnTo>
                  <a:pt x="0" y="27419"/>
                </a:lnTo>
                <a:lnTo>
                  <a:pt x="7950" y="35369"/>
                </a:lnTo>
                <a:lnTo>
                  <a:pt x="27419" y="35369"/>
                </a:lnTo>
                <a:lnTo>
                  <a:pt x="30200" y="32588"/>
                </a:lnTo>
                <a:lnTo>
                  <a:pt x="35356" y="27419"/>
                </a:lnTo>
                <a:lnTo>
                  <a:pt x="35356" y="17487"/>
                </a:lnTo>
                <a:lnTo>
                  <a:pt x="35750" y="7950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1295685" y="6243510"/>
            <a:ext cx="317500" cy="318135"/>
          </a:xfrm>
          <a:custGeom>
            <a:avLst/>
            <a:gdLst/>
            <a:ahLst/>
            <a:cxnLst/>
            <a:rect l="l" t="t" r="r" b="b"/>
            <a:pathLst>
              <a:path w="317500" h="318134">
                <a:moveTo>
                  <a:pt x="317055" y="87642"/>
                </a:moveTo>
                <a:lnTo>
                  <a:pt x="228854" y="87642"/>
                </a:lnTo>
                <a:lnTo>
                  <a:pt x="228854" y="0"/>
                </a:lnTo>
                <a:lnTo>
                  <a:pt x="88201" y="0"/>
                </a:lnTo>
                <a:lnTo>
                  <a:pt x="88201" y="87642"/>
                </a:lnTo>
                <a:lnTo>
                  <a:pt x="0" y="87642"/>
                </a:lnTo>
                <a:lnTo>
                  <a:pt x="0" y="228638"/>
                </a:lnTo>
                <a:lnTo>
                  <a:pt x="88201" y="228638"/>
                </a:lnTo>
                <a:lnTo>
                  <a:pt x="88201" y="317550"/>
                </a:lnTo>
                <a:lnTo>
                  <a:pt x="228854" y="317550"/>
                </a:lnTo>
                <a:lnTo>
                  <a:pt x="228854" y="228638"/>
                </a:lnTo>
                <a:lnTo>
                  <a:pt x="317055" y="228638"/>
                </a:lnTo>
                <a:lnTo>
                  <a:pt x="317055" y="8764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605258" y="2572476"/>
            <a:ext cx="300291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solidFill>
                  <a:srgbClr val="003358"/>
                </a:solidFill>
                <a:latin typeface="Arial"/>
                <a:cs typeface="Arial"/>
              </a:rPr>
              <a:t>What</a:t>
            </a:r>
            <a:r>
              <a:rPr dirty="0" sz="32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003358"/>
                </a:solidFill>
                <a:latin typeface="Arial"/>
                <a:cs typeface="Arial"/>
              </a:rPr>
              <a:t>you’ll</a:t>
            </a:r>
            <a:r>
              <a:rPr dirty="0" sz="32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3200" spc="-25" b="1">
                <a:solidFill>
                  <a:srgbClr val="003358"/>
                </a:solidFill>
                <a:latin typeface="Arial"/>
                <a:cs typeface="Arial"/>
              </a:rPr>
              <a:t>pay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624907" y="3246203"/>
            <a:ext cx="6993890" cy="94106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0099D7"/>
                </a:solidFill>
                <a:latin typeface="Arial"/>
                <a:cs typeface="Arial"/>
              </a:rPr>
              <a:t>MPDP</a:t>
            </a:r>
            <a:r>
              <a:rPr dirty="0" sz="2000" spc="-6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99D7"/>
                </a:solidFill>
                <a:latin typeface="Arial"/>
                <a:cs typeface="Arial"/>
              </a:rPr>
              <a:t>is</a:t>
            </a:r>
            <a:r>
              <a:rPr dirty="0" sz="2000" spc="-4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99D7"/>
                </a:solidFill>
                <a:latin typeface="Arial"/>
                <a:cs typeface="Arial"/>
              </a:rPr>
              <a:t>included</a:t>
            </a:r>
            <a:r>
              <a:rPr dirty="0" sz="2000" spc="-2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99D7"/>
                </a:solidFill>
                <a:latin typeface="Arial"/>
                <a:cs typeface="Arial"/>
              </a:rPr>
              <a:t>as</a:t>
            </a:r>
            <a:r>
              <a:rPr dirty="0" sz="2000" spc="-3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99D7"/>
                </a:solidFill>
                <a:latin typeface="Arial"/>
                <a:cs typeface="Arial"/>
              </a:rPr>
              <a:t>part</a:t>
            </a:r>
            <a:r>
              <a:rPr dirty="0" sz="2000" spc="-4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99D7"/>
                </a:solidFill>
                <a:latin typeface="Arial"/>
                <a:cs typeface="Arial"/>
              </a:rPr>
              <a:t>of</a:t>
            </a:r>
            <a:r>
              <a:rPr dirty="0" sz="2000" spc="-2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99D7"/>
                </a:solidFill>
                <a:latin typeface="Arial"/>
                <a:cs typeface="Arial"/>
              </a:rPr>
              <a:t>your</a:t>
            </a:r>
            <a:r>
              <a:rPr dirty="0" sz="2000" spc="-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99D7"/>
                </a:solidFill>
                <a:latin typeface="Arial"/>
                <a:cs typeface="Arial"/>
              </a:rPr>
              <a:t>current</a:t>
            </a:r>
            <a:r>
              <a:rPr dirty="0" sz="2000" spc="-4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99D7"/>
                </a:solidFill>
                <a:latin typeface="Arial"/>
                <a:cs typeface="Arial"/>
              </a:rPr>
              <a:t>FEP</a:t>
            </a:r>
            <a:r>
              <a:rPr dirty="0" sz="2000" spc="-6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0099D7"/>
                </a:solidFill>
                <a:latin typeface="Arial"/>
                <a:cs typeface="Arial"/>
              </a:rPr>
              <a:t>premium. </a:t>
            </a:r>
            <a:r>
              <a:rPr dirty="0" sz="2000" spc="-40" b="1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20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will</a:t>
            </a:r>
            <a:r>
              <a:rPr dirty="0" sz="2000" spc="-7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pay</a:t>
            </a:r>
            <a:r>
              <a:rPr dirty="0" sz="20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2000" spc="-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FEP</a:t>
            </a:r>
            <a:r>
              <a:rPr dirty="0" sz="2000" spc="-6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premium</a:t>
            </a:r>
            <a:r>
              <a:rPr dirty="0" sz="20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plus</a:t>
            </a:r>
            <a:r>
              <a:rPr dirty="0" sz="2000" spc="-3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2000" spc="-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Medicare</a:t>
            </a:r>
            <a:r>
              <a:rPr dirty="0" sz="2000" spc="-5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Part</a:t>
            </a:r>
            <a:r>
              <a:rPr dirty="0" sz="20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50" b="1">
                <a:solidFill>
                  <a:srgbClr val="003358"/>
                </a:solidFill>
                <a:latin typeface="Arial"/>
                <a:cs typeface="Arial"/>
              </a:rPr>
              <a:t>B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premium</a:t>
            </a:r>
            <a:r>
              <a:rPr dirty="0" sz="2000" spc="-5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if</a:t>
            </a:r>
            <a:r>
              <a:rPr dirty="0" sz="20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2000" spc="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have</a:t>
            </a:r>
            <a:r>
              <a:rPr dirty="0" sz="2000" spc="-2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Part</a:t>
            </a:r>
            <a:r>
              <a:rPr dirty="0" sz="2000" spc="-5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25" b="1">
                <a:solidFill>
                  <a:srgbClr val="003358"/>
                </a:solidFill>
                <a:latin typeface="Arial"/>
                <a:cs typeface="Arial"/>
              </a:rPr>
              <a:t>B.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9132434" y="2577057"/>
            <a:ext cx="1514475" cy="1556385"/>
          </a:xfrm>
          <a:custGeom>
            <a:avLst/>
            <a:gdLst/>
            <a:ahLst/>
            <a:cxnLst/>
            <a:rect l="l" t="t" r="r" b="b"/>
            <a:pathLst>
              <a:path w="1514475" h="1556385">
                <a:moveTo>
                  <a:pt x="1245428" y="1555764"/>
                </a:moveTo>
                <a:lnTo>
                  <a:pt x="173974" y="1555764"/>
                </a:lnTo>
                <a:lnTo>
                  <a:pt x="131246" y="1553074"/>
                </a:lnTo>
                <a:lnTo>
                  <a:pt x="93322" y="1544486"/>
                </a:lnTo>
                <a:lnTo>
                  <a:pt x="34794" y="1506312"/>
                </a:lnTo>
                <a:lnTo>
                  <a:pt x="6051" y="1446195"/>
                </a:lnTo>
                <a:lnTo>
                  <a:pt x="99" y="1379472"/>
                </a:lnTo>
                <a:lnTo>
                  <a:pt x="0" y="621078"/>
                </a:lnTo>
                <a:lnTo>
                  <a:pt x="4219" y="590472"/>
                </a:lnTo>
                <a:lnTo>
                  <a:pt x="26698" y="529824"/>
                </a:lnTo>
                <a:lnTo>
                  <a:pt x="71770" y="476998"/>
                </a:lnTo>
                <a:lnTo>
                  <a:pt x="140851" y="447990"/>
                </a:lnTo>
                <a:lnTo>
                  <a:pt x="181916" y="444032"/>
                </a:lnTo>
                <a:lnTo>
                  <a:pt x="443634" y="444032"/>
                </a:lnTo>
                <a:lnTo>
                  <a:pt x="928114" y="10286"/>
                </a:lnTo>
                <a:lnTo>
                  <a:pt x="943963" y="2878"/>
                </a:lnTo>
                <a:lnTo>
                  <a:pt x="957898" y="0"/>
                </a:lnTo>
                <a:lnTo>
                  <a:pt x="972258" y="2642"/>
                </a:lnTo>
                <a:lnTo>
                  <a:pt x="989383" y="11796"/>
                </a:lnTo>
                <a:lnTo>
                  <a:pt x="1140152" y="162418"/>
                </a:lnTo>
                <a:lnTo>
                  <a:pt x="891807" y="162418"/>
                </a:lnTo>
                <a:lnTo>
                  <a:pt x="477829" y="533121"/>
                </a:lnTo>
                <a:lnTo>
                  <a:pt x="181916" y="533121"/>
                </a:lnTo>
                <a:lnTo>
                  <a:pt x="160849" y="535622"/>
                </a:lnTo>
                <a:lnTo>
                  <a:pt x="137902" y="543503"/>
                </a:lnTo>
                <a:lnTo>
                  <a:pt x="116445" y="557328"/>
                </a:lnTo>
                <a:lnTo>
                  <a:pt x="99846" y="577666"/>
                </a:lnTo>
                <a:lnTo>
                  <a:pt x="1343591" y="577666"/>
                </a:lnTo>
                <a:lnTo>
                  <a:pt x="1331281" y="592011"/>
                </a:lnTo>
                <a:lnTo>
                  <a:pt x="1368617" y="613776"/>
                </a:lnTo>
                <a:lnTo>
                  <a:pt x="1400025" y="649939"/>
                </a:lnTo>
                <a:lnTo>
                  <a:pt x="1407563" y="666378"/>
                </a:lnTo>
                <a:lnTo>
                  <a:pt x="89256" y="666378"/>
                </a:lnTo>
                <a:lnTo>
                  <a:pt x="89379" y="1379472"/>
                </a:lnTo>
                <a:lnTo>
                  <a:pt x="90347" y="1403178"/>
                </a:lnTo>
                <a:lnTo>
                  <a:pt x="90379" y="1403962"/>
                </a:lnTo>
                <a:lnTo>
                  <a:pt x="93416" y="1424678"/>
                </a:lnTo>
                <a:lnTo>
                  <a:pt x="123909" y="1461012"/>
                </a:lnTo>
                <a:lnTo>
                  <a:pt x="144156" y="1465076"/>
                </a:lnTo>
                <a:lnTo>
                  <a:pt x="143566" y="1465076"/>
                </a:lnTo>
                <a:lnTo>
                  <a:pt x="174352" y="1466674"/>
                </a:lnTo>
                <a:lnTo>
                  <a:pt x="1407092" y="1466674"/>
                </a:lnTo>
                <a:lnTo>
                  <a:pt x="1399706" y="1482565"/>
                </a:lnTo>
                <a:lnTo>
                  <a:pt x="1378556" y="1509332"/>
                </a:lnTo>
                <a:lnTo>
                  <a:pt x="1351107" y="1530283"/>
                </a:lnTo>
                <a:lnTo>
                  <a:pt x="1319225" y="1544722"/>
                </a:lnTo>
                <a:lnTo>
                  <a:pt x="1283727" y="1553074"/>
                </a:lnTo>
                <a:lnTo>
                  <a:pt x="1245428" y="1555764"/>
                </a:lnTo>
                <a:close/>
              </a:path>
              <a:path w="1514475" h="1556385">
                <a:moveTo>
                  <a:pt x="957992" y="221308"/>
                </a:moveTo>
                <a:lnTo>
                  <a:pt x="933663" y="216778"/>
                </a:lnTo>
                <a:lnTo>
                  <a:pt x="913412" y="204320"/>
                </a:lnTo>
                <a:lnTo>
                  <a:pt x="898904" y="185634"/>
                </a:lnTo>
                <a:lnTo>
                  <a:pt x="891807" y="162418"/>
                </a:lnTo>
                <a:lnTo>
                  <a:pt x="1140152" y="162418"/>
                </a:lnTo>
                <a:lnTo>
                  <a:pt x="1148465" y="170723"/>
                </a:lnTo>
                <a:lnTo>
                  <a:pt x="1022666" y="170723"/>
                </a:lnTo>
                <a:lnTo>
                  <a:pt x="1013943" y="190730"/>
                </a:lnTo>
                <a:lnTo>
                  <a:pt x="999406" y="206774"/>
                </a:lnTo>
                <a:lnTo>
                  <a:pt x="980330" y="217438"/>
                </a:lnTo>
                <a:lnTo>
                  <a:pt x="957992" y="221308"/>
                </a:lnTo>
                <a:close/>
              </a:path>
              <a:path w="1514475" h="1556385">
                <a:moveTo>
                  <a:pt x="1343915" y="577289"/>
                </a:moveTo>
                <a:lnTo>
                  <a:pt x="1226896" y="577289"/>
                </a:lnTo>
                <a:lnTo>
                  <a:pt x="1265912" y="531918"/>
                </a:lnTo>
                <a:lnTo>
                  <a:pt x="1265574" y="531918"/>
                </a:lnTo>
                <a:lnTo>
                  <a:pt x="1241203" y="525701"/>
                </a:lnTo>
                <a:lnTo>
                  <a:pt x="1221270" y="511415"/>
                </a:lnTo>
                <a:lnTo>
                  <a:pt x="1207933" y="490900"/>
                </a:lnTo>
                <a:lnTo>
                  <a:pt x="1203143" y="466304"/>
                </a:lnTo>
                <a:lnTo>
                  <a:pt x="1203069" y="465927"/>
                </a:lnTo>
                <a:lnTo>
                  <a:pt x="1206824" y="444032"/>
                </a:lnTo>
                <a:lnTo>
                  <a:pt x="1206893" y="443631"/>
                </a:lnTo>
                <a:lnTo>
                  <a:pt x="1217488" y="424591"/>
                </a:lnTo>
                <a:lnTo>
                  <a:pt x="1233544" y="410080"/>
                </a:lnTo>
                <a:lnTo>
                  <a:pt x="1253933" y="401295"/>
                </a:lnTo>
                <a:lnTo>
                  <a:pt x="1253669" y="401295"/>
                </a:lnTo>
                <a:lnTo>
                  <a:pt x="1022666" y="170723"/>
                </a:lnTo>
                <a:lnTo>
                  <a:pt x="1148465" y="170723"/>
                </a:lnTo>
                <a:lnTo>
                  <a:pt x="1412217" y="434217"/>
                </a:lnTo>
                <a:lnTo>
                  <a:pt x="1421193" y="447795"/>
                </a:lnTo>
                <a:lnTo>
                  <a:pt x="1424745" y="463850"/>
                </a:lnTo>
                <a:lnTo>
                  <a:pt x="1422694" y="480189"/>
                </a:lnTo>
                <a:lnTo>
                  <a:pt x="1414864" y="494616"/>
                </a:lnTo>
                <a:lnTo>
                  <a:pt x="1343915" y="577289"/>
                </a:lnTo>
                <a:close/>
              </a:path>
              <a:path w="1514475" h="1556385">
                <a:moveTo>
                  <a:pt x="735230" y="577289"/>
                </a:moveTo>
                <a:lnTo>
                  <a:pt x="646352" y="577289"/>
                </a:lnTo>
                <a:lnTo>
                  <a:pt x="650425" y="538154"/>
                </a:lnTo>
                <a:lnTo>
                  <a:pt x="662635" y="498663"/>
                </a:lnTo>
                <a:lnTo>
                  <a:pt x="682970" y="461140"/>
                </a:lnTo>
                <a:lnTo>
                  <a:pt x="711416" y="427909"/>
                </a:lnTo>
                <a:lnTo>
                  <a:pt x="747960" y="401295"/>
                </a:lnTo>
                <a:lnTo>
                  <a:pt x="792588" y="383622"/>
                </a:lnTo>
                <a:lnTo>
                  <a:pt x="845287" y="377215"/>
                </a:lnTo>
                <a:lnTo>
                  <a:pt x="892081" y="382473"/>
                </a:lnTo>
                <a:lnTo>
                  <a:pt x="934780" y="397465"/>
                </a:lnTo>
                <a:lnTo>
                  <a:pt x="972252" y="421015"/>
                </a:lnTo>
                <a:lnTo>
                  <a:pt x="1003366" y="451948"/>
                </a:lnTo>
                <a:lnTo>
                  <a:pt x="1012498" y="466304"/>
                </a:lnTo>
                <a:lnTo>
                  <a:pt x="846044" y="466304"/>
                </a:lnTo>
                <a:lnTo>
                  <a:pt x="800807" y="474302"/>
                </a:lnTo>
                <a:lnTo>
                  <a:pt x="765817" y="496881"/>
                </a:lnTo>
                <a:lnTo>
                  <a:pt x="743237" y="531918"/>
                </a:lnTo>
                <a:lnTo>
                  <a:pt x="735230" y="577289"/>
                </a:lnTo>
                <a:close/>
              </a:path>
              <a:path w="1514475" h="1556385">
                <a:moveTo>
                  <a:pt x="1047249" y="577289"/>
                </a:moveTo>
                <a:lnTo>
                  <a:pt x="958749" y="577289"/>
                </a:lnTo>
                <a:lnTo>
                  <a:pt x="950340" y="531918"/>
                </a:lnTo>
                <a:lnTo>
                  <a:pt x="927500" y="496881"/>
                </a:lnTo>
                <a:lnTo>
                  <a:pt x="892108" y="474302"/>
                </a:lnTo>
                <a:lnTo>
                  <a:pt x="846044" y="466304"/>
                </a:lnTo>
                <a:lnTo>
                  <a:pt x="1012498" y="466304"/>
                </a:lnTo>
                <a:lnTo>
                  <a:pt x="1026991" y="489088"/>
                </a:lnTo>
                <a:lnTo>
                  <a:pt x="1041996" y="531260"/>
                </a:lnTo>
                <a:lnTo>
                  <a:pt x="1047249" y="577289"/>
                </a:lnTo>
                <a:close/>
              </a:path>
              <a:path w="1514475" h="1556385">
                <a:moveTo>
                  <a:pt x="1343591" y="577666"/>
                </a:moveTo>
                <a:lnTo>
                  <a:pt x="294621" y="577666"/>
                </a:lnTo>
                <a:lnTo>
                  <a:pt x="344166" y="533121"/>
                </a:lnTo>
                <a:lnTo>
                  <a:pt x="477829" y="533121"/>
                </a:lnTo>
                <a:lnTo>
                  <a:pt x="428506" y="577289"/>
                </a:lnTo>
                <a:lnTo>
                  <a:pt x="1343915" y="577289"/>
                </a:lnTo>
                <a:lnTo>
                  <a:pt x="1343591" y="577666"/>
                </a:lnTo>
                <a:close/>
              </a:path>
              <a:path w="1514475" h="1556385">
                <a:moveTo>
                  <a:pt x="1407092" y="1466674"/>
                </a:moveTo>
                <a:lnTo>
                  <a:pt x="1245806" y="1466674"/>
                </a:lnTo>
                <a:lnTo>
                  <a:pt x="1271105" y="1465076"/>
                </a:lnTo>
                <a:lnTo>
                  <a:pt x="1290766" y="1460682"/>
                </a:lnTo>
                <a:lnTo>
                  <a:pt x="1324231" y="1435631"/>
                </a:lnTo>
                <a:lnTo>
                  <a:pt x="1336174" y="1379472"/>
                </a:lnTo>
                <a:lnTo>
                  <a:pt x="1336197" y="1266600"/>
                </a:lnTo>
                <a:lnTo>
                  <a:pt x="1202691" y="1266600"/>
                </a:lnTo>
                <a:lnTo>
                  <a:pt x="1164876" y="1263852"/>
                </a:lnTo>
                <a:lnTo>
                  <a:pt x="1097331" y="1239527"/>
                </a:lnTo>
                <a:lnTo>
                  <a:pt x="1048968" y="1186518"/>
                </a:lnTo>
                <a:lnTo>
                  <a:pt x="1027021" y="1111761"/>
                </a:lnTo>
                <a:lnTo>
                  <a:pt x="1024578" y="1068036"/>
                </a:lnTo>
                <a:lnTo>
                  <a:pt x="1024619" y="1066526"/>
                </a:lnTo>
                <a:lnTo>
                  <a:pt x="1027021" y="1023208"/>
                </a:lnTo>
                <a:lnTo>
                  <a:pt x="1034910" y="983005"/>
                </a:lnTo>
                <a:lnTo>
                  <a:pt x="1048968" y="947473"/>
                </a:lnTo>
                <a:lnTo>
                  <a:pt x="1097473" y="893685"/>
                </a:lnTo>
                <a:lnTo>
                  <a:pt x="1166153" y="869207"/>
                </a:lnTo>
                <a:lnTo>
                  <a:pt x="1204960" y="866452"/>
                </a:lnTo>
                <a:lnTo>
                  <a:pt x="1336576" y="866452"/>
                </a:lnTo>
                <a:lnTo>
                  <a:pt x="1336576" y="752448"/>
                </a:lnTo>
                <a:lnTo>
                  <a:pt x="1330950" y="710121"/>
                </a:lnTo>
                <a:lnTo>
                  <a:pt x="1306177" y="677845"/>
                </a:lnTo>
                <a:lnTo>
                  <a:pt x="1249588" y="666378"/>
                </a:lnTo>
                <a:lnTo>
                  <a:pt x="1407563" y="666378"/>
                </a:lnTo>
                <a:lnTo>
                  <a:pt x="1414249" y="680959"/>
                </a:lnTo>
                <a:lnTo>
                  <a:pt x="1422446" y="715447"/>
                </a:lnTo>
                <a:lnTo>
                  <a:pt x="1425076" y="752448"/>
                </a:lnTo>
                <a:lnTo>
                  <a:pt x="1425076" y="866452"/>
                </a:lnTo>
                <a:lnTo>
                  <a:pt x="1459386" y="888707"/>
                </a:lnTo>
                <a:lnTo>
                  <a:pt x="1487668" y="917650"/>
                </a:lnTo>
                <a:lnTo>
                  <a:pt x="1506874" y="954309"/>
                </a:lnTo>
                <a:lnTo>
                  <a:pt x="1507066" y="955542"/>
                </a:lnTo>
                <a:lnTo>
                  <a:pt x="1204960" y="955542"/>
                </a:lnTo>
                <a:lnTo>
                  <a:pt x="1179792" y="956875"/>
                </a:lnTo>
                <a:lnTo>
                  <a:pt x="1136127" y="976304"/>
                </a:lnTo>
                <a:lnTo>
                  <a:pt x="1115598" y="1034274"/>
                </a:lnTo>
                <a:lnTo>
                  <a:pt x="1113813" y="1068036"/>
                </a:lnTo>
                <a:lnTo>
                  <a:pt x="1115651" y="1101173"/>
                </a:lnTo>
                <a:lnTo>
                  <a:pt x="1127694" y="1144798"/>
                </a:lnTo>
                <a:lnTo>
                  <a:pt x="1159954" y="1172320"/>
                </a:lnTo>
                <a:lnTo>
                  <a:pt x="1203069" y="1177888"/>
                </a:lnTo>
                <a:lnTo>
                  <a:pt x="1502915" y="1177888"/>
                </a:lnTo>
                <a:lnTo>
                  <a:pt x="1488236" y="1205681"/>
                </a:lnTo>
                <a:lnTo>
                  <a:pt x="1460237" y="1236229"/>
                </a:lnTo>
                <a:lnTo>
                  <a:pt x="1425076" y="1258673"/>
                </a:lnTo>
                <a:lnTo>
                  <a:pt x="1425076" y="1379472"/>
                </a:lnTo>
                <a:lnTo>
                  <a:pt x="1422434" y="1416856"/>
                </a:lnTo>
                <a:lnTo>
                  <a:pt x="1414155" y="1451480"/>
                </a:lnTo>
                <a:lnTo>
                  <a:pt x="1407092" y="1466674"/>
                </a:lnTo>
                <a:close/>
              </a:path>
              <a:path w="1514475" h="1556385">
                <a:moveTo>
                  <a:pt x="1502915" y="1177888"/>
                </a:moveTo>
                <a:lnTo>
                  <a:pt x="1382717" y="1177888"/>
                </a:lnTo>
                <a:lnTo>
                  <a:pt x="1398442" y="1170769"/>
                </a:lnTo>
                <a:lnTo>
                  <a:pt x="1410940" y="1161986"/>
                </a:lnTo>
                <a:lnTo>
                  <a:pt x="1420106" y="1150018"/>
                </a:lnTo>
                <a:lnTo>
                  <a:pt x="1425832" y="1133343"/>
                </a:lnTo>
                <a:lnTo>
                  <a:pt x="1425832" y="1000087"/>
                </a:lnTo>
                <a:lnTo>
                  <a:pt x="1419007" y="983677"/>
                </a:lnTo>
                <a:lnTo>
                  <a:pt x="1410089" y="970736"/>
                </a:lnTo>
                <a:lnTo>
                  <a:pt x="1397697" y="961334"/>
                </a:lnTo>
                <a:lnTo>
                  <a:pt x="1380447" y="955542"/>
                </a:lnTo>
                <a:lnTo>
                  <a:pt x="1507066" y="955542"/>
                </a:lnTo>
                <a:lnTo>
                  <a:pt x="1513954" y="999709"/>
                </a:lnTo>
                <a:lnTo>
                  <a:pt x="1513954" y="1133721"/>
                </a:lnTo>
                <a:lnTo>
                  <a:pt x="1506874" y="1170391"/>
                </a:lnTo>
                <a:lnTo>
                  <a:pt x="1502915" y="1177888"/>
                </a:lnTo>
                <a:close/>
              </a:path>
              <a:path w="1514475" h="1556385">
                <a:moveTo>
                  <a:pt x="1225005" y="1133343"/>
                </a:moveTo>
                <a:lnTo>
                  <a:pt x="1198909" y="1128106"/>
                </a:lnTo>
                <a:lnTo>
                  <a:pt x="1177635" y="1113808"/>
                </a:lnTo>
                <a:lnTo>
                  <a:pt x="1163310" y="1092574"/>
                </a:lnTo>
                <a:lnTo>
                  <a:pt x="1158063" y="1066526"/>
                </a:lnTo>
                <a:lnTo>
                  <a:pt x="1163278" y="1040638"/>
                </a:lnTo>
                <a:lnTo>
                  <a:pt x="1163310" y="1040479"/>
                </a:lnTo>
                <a:lnTo>
                  <a:pt x="1177539" y="1019386"/>
                </a:lnTo>
                <a:lnTo>
                  <a:pt x="1177635" y="1019245"/>
                </a:lnTo>
                <a:lnTo>
                  <a:pt x="1198909" y="1004947"/>
                </a:lnTo>
                <a:lnTo>
                  <a:pt x="1225005" y="999709"/>
                </a:lnTo>
                <a:lnTo>
                  <a:pt x="1250839" y="1004947"/>
                </a:lnTo>
                <a:lnTo>
                  <a:pt x="1251023" y="1004947"/>
                </a:lnTo>
                <a:lnTo>
                  <a:pt x="1272375" y="1019386"/>
                </a:lnTo>
                <a:lnTo>
                  <a:pt x="1286592" y="1040479"/>
                </a:lnTo>
                <a:lnTo>
                  <a:pt x="1286700" y="1040638"/>
                </a:lnTo>
                <a:lnTo>
                  <a:pt x="1291947" y="1066526"/>
                </a:lnTo>
                <a:lnTo>
                  <a:pt x="1286700" y="1092574"/>
                </a:lnTo>
                <a:lnTo>
                  <a:pt x="1272375" y="1113808"/>
                </a:lnTo>
                <a:lnTo>
                  <a:pt x="1251101" y="1128106"/>
                </a:lnTo>
                <a:lnTo>
                  <a:pt x="1225005" y="1133343"/>
                </a:lnTo>
                <a:close/>
              </a:path>
            </a:pathLst>
          </a:custGeom>
          <a:solidFill>
            <a:srgbClr val="004F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22</a:t>
            </a:fld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226060" cy="6858000"/>
          </a:xfrm>
          <a:custGeom>
            <a:avLst/>
            <a:gdLst/>
            <a:ahLst/>
            <a:cxnLst/>
            <a:rect l="l" t="t" r="r" b="b"/>
            <a:pathLst>
              <a:path w="226060" h="6858000">
                <a:moveTo>
                  <a:pt x="225628" y="0"/>
                </a:moveTo>
                <a:lnTo>
                  <a:pt x="0" y="0"/>
                </a:lnTo>
                <a:lnTo>
                  <a:pt x="0" y="6858000"/>
                </a:lnTo>
                <a:lnTo>
                  <a:pt x="225628" y="6858000"/>
                </a:lnTo>
                <a:lnTo>
                  <a:pt x="225628" y="0"/>
                </a:lnTo>
                <a:close/>
              </a:path>
            </a:pathLst>
          </a:custGeom>
          <a:solidFill>
            <a:srgbClr val="0099D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7449222" y="0"/>
            <a:ext cx="4742815" cy="6858000"/>
            <a:chOff x="7449222" y="0"/>
            <a:chExt cx="4742815" cy="6858000"/>
          </a:xfrm>
        </p:grpSpPr>
        <p:sp>
          <p:nvSpPr>
            <p:cNvPr id="4" name="object 4" descr=""/>
            <p:cNvSpPr/>
            <p:nvPr/>
          </p:nvSpPr>
          <p:spPr>
            <a:xfrm>
              <a:off x="7449222" y="0"/>
              <a:ext cx="4742815" cy="6858000"/>
            </a:xfrm>
            <a:custGeom>
              <a:avLst/>
              <a:gdLst/>
              <a:ahLst/>
              <a:cxnLst/>
              <a:rect l="l" t="t" r="r" b="b"/>
              <a:pathLst>
                <a:path w="4742815" h="6858000">
                  <a:moveTo>
                    <a:pt x="474277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742776" y="6858000"/>
                  </a:lnTo>
                  <a:lnTo>
                    <a:pt x="474277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305616" y="6224638"/>
              <a:ext cx="617220" cy="318135"/>
            </a:xfrm>
            <a:custGeom>
              <a:avLst/>
              <a:gdLst/>
              <a:ahLst/>
              <a:cxnLst/>
              <a:rect l="l" t="t" r="r" b="b"/>
              <a:pathLst>
                <a:path w="617220" h="318134">
                  <a:moveTo>
                    <a:pt x="308305" y="291706"/>
                  </a:moveTo>
                  <a:lnTo>
                    <a:pt x="306717" y="289712"/>
                  </a:lnTo>
                  <a:lnTo>
                    <a:pt x="305523" y="289712"/>
                  </a:lnTo>
                  <a:lnTo>
                    <a:pt x="305523" y="292493"/>
                  </a:lnTo>
                  <a:lnTo>
                    <a:pt x="305523" y="298856"/>
                  </a:lnTo>
                  <a:lnTo>
                    <a:pt x="301548" y="298462"/>
                  </a:lnTo>
                  <a:lnTo>
                    <a:pt x="295186" y="298462"/>
                  </a:lnTo>
                  <a:lnTo>
                    <a:pt x="295186" y="292100"/>
                  </a:lnTo>
                  <a:lnTo>
                    <a:pt x="303136" y="292100"/>
                  </a:lnTo>
                  <a:lnTo>
                    <a:pt x="305523" y="292493"/>
                  </a:lnTo>
                  <a:lnTo>
                    <a:pt x="305523" y="289712"/>
                  </a:lnTo>
                  <a:lnTo>
                    <a:pt x="292417" y="289712"/>
                  </a:lnTo>
                  <a:lnTo>
                    <a:pt x="292417" y="309981"/>
                  </a:lnTo>
                  <a:lnTo>
                    <a:pt x="294792" y="309981"/>
                  </a:lnTo>
                  <a:lnTo>
                    <a:pt x="294792" y="301244"/>
                  </a:lnTo>
                  <a:lnTo>
                    <a:pt x="299161" y="301244"/>
                  </a:lnTo>
                  <a:lnTo>
                    <a:pt x="304723" y="309981"/>
                  </a:lnTo>
                  <a:lnTo>
                    <a:pt x="307505" y="309981"/>
                  </a:lnTo>
                  <a:lnTo>
                    <a:pt x="301548" y="301244"/>
                  </a:lnTo>
                  <a:lnTo>
                    <a:pt x="305523" y="300443"/>
                  </a:lnTo>
                  <a:lnTo>
                    <a:pt x="308305" y="298856"/>
                  </a:lnTo>
                  <a:lnTo>
                    <a:pt x="308305" y="292100"/>
                  </a:lnTo>
                  <a:lnTo>
                    <a:pt x="308305" y="291706"/>
                  </a:lnTo>
                  <a:close/>
                </a:path>
                <a:path w="617220" h="318134">
                  <a:moveTo>
                    <a:pt x="317042" y="290106"/>
                  </a:moveTo>
                  <a:lnTo>
                    <a:pt x="314261" y="287324"/>
                  </a:lnTo>
                  <a:lnTo>
                    <a:pt x="314261" y="308394"/>
                  </a:lnTo>
                  <a:lnTo>
                    <a:pt x="307898" y="314756"/>
                  </a:lnTo>
                  <a:lnTo>
                    <a:pt x="290423" y="314756"/>
                  </a:lnTo>
                  <a:lnTo>
                    <a:pt x="284467" y="308394"/>
                  </a:lnTo>
                  <a:lnTo>
                    <a:pt x="284467" y="291299"/>
                  </a:lnTo>
                  <a:lnTo>
                    <a:pt x="290817" y="285343"/>
                  </a:lnTo>
                  <a:lnTo>
                    <a:pt x="307898" y="285343"/>
                  </a:lnTo>
                  <a:lnTo>
                    <a:pt x="313867" y="291706"/>
                  </a:lnTo>
                  <a:lnTo>
                    <a:pt x="313867" y="300050"/>
                  </a:lnTo>
                  <a:lnTo>
                    <a:pt x="314261" y="308394"/>
                  </a:lnTo>
                  <a:lnTo>
                    <a:pt x="314261" y="287324"/>
                  </a:lnTo>
                  <a:lnTo>
                    <a:pt x="312280" y="285343"/>
                  </a:lnTo>
                  <a:lnTo>
                    <a:pt x="309092" y="282168"/>
                  </a:lnTo>
                  <a:lnTo>
                    <a:pt x="289229" y="282168"/>
                  </a:lnTo>
                  <a:lnTo>
                    <a:pt x="281279" y="290106"/>
                  </a:lnTo>
                  <a:lnTo>
                    <a:pt x="281279" y="309587"/>
                  </a:lnTo>
                  <a:lnTo>
                    <a:pt x="289229" y="317538"/>
                  </a:lnTo>
                  <a:lnTo>
                    <a:pt x="308698" y="317538"/>
                  </a:lnTo>
                  <a:lnTo>
                    <a:pt x="311480" y="314756"/>
                  </a:lnTo>
                  <a:lnTo>
                    <a:pt x="316649" y="309587"/>
                  </a:lnTo>
                  <a:lnTo>
                    <a:pt x="316649" y="299643"/>
                  </a:lnTo>
                  <a:lnTo>
                    <a:pt x="317042" y="290106"/>
                  </a:lnTo>
                  <a:close/>
                </a:path>
                <a:path w="617220" h="318134">
                  <a:moveTo>
                    <a:pt x="317042" y="88226"/>
                  </a:moveTo>
                  <a:lnTo>
                    <a:pt x="228841" y="88226"/>
                  </a:lnTo>
                  <a:lnTo>
                    <a:pt x="228841" y="584"/>
                  </a:lnTo>
                  <a:lnTo>
                    <a:pt x="88201" y="584"/>
                  </a:lnTo>
                  <a:lnTo>
                    <a:pt x="88201" y="88226"/>
                  </a:lnTo>
                  <a:lnTo>
                    <a:pt x="0" y="88226"/>
                  </a:lnTo>
                  <a:lnTo>
                    <a:pt x="0" y="229209"/>
                  </a:lnTo>
                  <a:lnTo>
                    <a:pt x="88201" y="229209"/>
                  </a:lnTo>
                  <a:lnTo>
                    <a:pt x="88201" y="318122"/>
                  </a:lnTo>
                  <a:lnTo>
                    <a:pt x="228841" y="318122"/>
                  </a:lnTo>
                  <a:lnTo>
                    <a:pt x="228841" y="229209"/>
                  </a:lnTo>
                  <a:lnTo>
                    <a:pt x="317042" y="229209"/>
                  </a:lnTo>
                  <a:lnTo>
                    <a:pt x="317042" y="88226"/>
                  </a:lnTo>
                  <a:close/>
                </a:path>
                <a:path w="617220" h="318134">
                  <a:moveTo>
                    <a:pt x="608660" y="292100"/>
                  </a:moveTo>
                  <a:lnTo>
                    <a:pt x="607072" y="290106"/>
                  </a:lnTo>
                  <a:lnTo>
                    <a:pt x="605878" y="290106"/>
                  </a:lnTo>
                  <a:lnTo>
                    <a:pt x="605878" y="292887"/>
                  </a:lnTo>
                  <a:lnTo>
                    <a:pt x="605878" y="299250"/>
                  </a:lnTo>
                  <a:lnTo>
                    <a:pt x="601903" y="298856"/>
                  </a:lnTo>
                  <a:lnTo>
                    <a:pt x="595553" y="298856"/>
                  </a:lnTo>
                  <a:lnTo>
                    <a:pt x="595553" y="292493"/>
                  </a:lnTo>
                  <a:lnTo>
                    <a:pt x="603491" y="292493"/>
                  </a:lnTo>
                  <a:lnTo>
                    <a:pt x="605878" y="292887"/>
                  </a:lnTo>
                  <a:lnTo>
                    <a:pt x="605878" y="290106"/>
                  </a:lnTo>
                  <a:lnTo>
                    <a:pt x="593559" y="290106"/>
                  </a:lnTo>
                  <a:lnTo>
                    <a:pt x="593559" y="309981"/>
                  </a:lnTo>
                  <a:lnTo>
                    <a:pt x="595947" y="309981"/>
                  </a:lnTo>
                  <a:lnTo>
                    <a:pt x="595947" y="301244"/>
                  </a:lnTo>
                  <a:lnTo>
                    <a:pt x="600316" y="301244"/>
                  </a:lnTo>
                  <a:lnTo>
                    <a:pt x="605878" y="309981"/>
                  </a:lnTo>
                  <a:lnTo>
                    <a:pt x="608660" y="309981"/>
                  </a:lnTo>
                  <a:lnTo>
                    <a:pt x="602703" y="301244"/>
                  </a:lnTo>
                  <a:lnTo>
                    <a:pt x="605878" y="300837"/>
                  </a:lnTo>
                  <a:lnTo>
                    <a:pt x="608660" y="299250"/>
                  </a:lnTo>
                  <a:lnTo>
                    <a:pt x="608660" y="292493"/>
                  </a:lnTo>
                  <a:lnTo>
                    <a:pt x="608660" y="292100"/>
                  </a:lnTo>
                  <a:close/>
                </a:path>
                <a:path w="617220" h="318134">
                  <a:moveTo>
                    <a:pt x="617004" y="290512"/>
                  </a:moveTo>
                  <a:lnTo>
                    <a:pt x="614222" y="287870"/>
                  </a:lnTo>
                  <a:lnTo>
                    <a:pt x="614222" y="308394"/>
                  </a:lnTo>
                  <a:lnTo>
                    <a:pt x="608266" y="314756"/>
                  </a:lnTo>
                  <a:lnTo>
                    <a:pt x="591185" y="314756"/>
                  </a:lnTo>
                  <a:lnTo>
                    <a:pt x="584822" y="308787"/>
                  </a:lnTo>
                  <a:lnTo>
                    <a:pt x="584822" y="291706"/>
                  </a:lnTo>
                  <a:lnTo>
                    <a:pt x="590778" y="285737"/>
                  </a:lnTo>
                  <a:lnTo>
                    <a:pt x="607872" y="285737"/>
                  </a:lnTo>
                  <a:lnTo>
                    <a:pt x="613829" y="291706"/>
                  </a:lnTo>
                  <a:lnTo>
                    <a:pt x="613829" y="300050"/>
                  </a:lnTo>
                  <a:lnTo>
                    <a:pt x="614222" y="308394"/>
                  </a:lnTo>
                  <a:lnTo>
                    <a:pt x="614222" y="287870"/>
                  </a:lnTo>
                  <a:lnTo>
                    <a:pt x="611987" y="285737"/>
                  </a:lnTo>
                  <a:lnTo>
                    <a:pt x="609053" y="282956"/>
                  </a:lnTo>
                  <a:lnTo>
                    <a:pt x="589991" y="282956"/>
                  </a:lnTo>
                  <a:lnTo>
                    <a:pt x="582041" y="290512"/>
                  </a:lnTo>
                  <a:lnTo>
                    <a:pt x="582041" y="309587"/>
                  </a:lnTo>
                  <a:lnTo>
                    <a:pt x="589991" y="317538"/>
                  </a:lnTo>
                  <a:lnTo>
                    <a:pt x="609053" y="317538"/>
                  </a:lnTo>
                  <a:lnTo>
                    <a:pt x="611695" y="314756"/>
                  </a:lnTo>
                  <a:lnTo>
                    <a:pt x="616610" y="309587"/>
                  </a:lnTo>
                  <a:lnTo>
                    <a:pt x="616610" y="300050"/>
                  </a:lnTo>
                  <a:lnTo>
                    <a:pt x="617004" y="290512"/>
                  </a:lnTo>
                  <a:close/>
                </a:path>
                <a:path w="617220" h="318134">
                  <a:moveTo>
                    <a:pt x="617004" y="81610"/>
                  </a:moveTo>
                  <a:lnTo>
                    <a:pt x="611390" y="37541"/>
                  </a:lnTo>
                  <a:lnTo>
                    <a:pt x="598335" y="0"/>
                  </a:lnTo>
                  <a:lnTo>
                    <a:pt x="572858" y="11315"/>
                  </a:lnTo>
                  <a:lnTo>
                    <a:pt x="546785" y="19570"/>
                  </a:lnTo>
                  <a:lnTo>
                    <a:pt x="519671" y="24701"/>
                  </a:lnTo>
                  <a:lnTo>
                    <a:pt x="491058" y="26619"/>
                  </a:lnTo>
                  <a:lnTo>
                    <a:pt x="462280" y="24866"/>
                  </a:lnTo>
                  <a:lnTo>
                    <a:pt x="435140" y="19723"/>
                  </a:lnTo>
                  <a:lnTo>
                    <a:pt x="409041" y="11366"/>
                  </a:lnTo>
                  <a:lnTo>
                    <a:pt x="383387" y="0"/>
                  </a:lnTo>
                  <a:lnTo>
                    <a:pt x="370268" y="37376"/>
                  </a:lnTo>
                  <a:lnTo>
                    <a:pt x="364515" y="81470"/>
                  </a:lnTo>
                  <a:lnTo>
                    <a:pt x="366522" y="128536"/>
                  </a:lnTo>
                  <a:lnTo>
                    <a:pt x="376643" y="174866"/>
                  </a:lnTo>
                  <a:lnTo>
                    <a:pt x="394004" y="216662"/>
                  </a:lnTo>
                  <a:lnTo>
                    <a:pt x="418452" y="255282"/>
                  </a:lnTo>
                  <a:lnTo>
                    <a:pt x="450494" y="289369"/>
                  </a:lnTo>
                  <a:lnTo>
                    <a:pt x="490664" y="317538"/>
                  </a:lnTo>
                  <a:lnTo>
                    <a:pt x="530999" y="289433"/>
                  </a:lnTo>
                  <a:lnTo>
                    <a:pt x="563016" y="255435"/>
                  </a:lnTo>
                  <a:lnTo>
                    <a:pt x="587375" y="216827"/>
                  </a:lnTo>
                  <a:lnTo>
                    <a:pt x="604685" y="174866"/>
                  </a:lnTo>
                  <a:lnTo>
                    <a:pt x="614870" y="128587"/>
                  </a:lnTo>
                  <a:lnTo>
                    <a:pt x="617004" y="81610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49235" y="0"/>
              <a:ext cx="4742764" cy="685799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628" y="0"/>
            <a:ext cx="7223759" cy="1960880"/>
          </a:xfrm>
          <a:prstGeom prst="rect"/>
          <a:solidFill>
            <a:srgbClr val="003358"/>
          </a:solidFill>
        </p:spPr>
        <p:txBody>
          <a:bodyPr wrap="square" lIns="0" tIns="2800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205"/>
              </a:spcBef>
            </a:pPr>
            <a:endParaRPr sz="3000">
              <a:latin typeface="Times New Roman"/>
              <a:cs typeface="Times New Roman"/>
            </a:endParaRPr>
          </a:p>
          <a:p>
            <a:pPr marL="688340">
              <a:lnSpc>
                <a:spcPct val="100000"/>
              </a:lnSpc>
            </a:pPr>
            <a:r>
              <a:rPr dirty="0" sz="3000"/>
              <a:t>What</a:t>
            </a:r>
            <a:r>
              <a:rPr dirty="0" sz="3000" spc="-25"/>
              <a:t> </a:t>
            </a:r>
            <a:r>
              <a:rPr dirty="0" sz="3000"/>
              <a:t>is</a:t>
            </a:r>
            <a:r>
              <a:rPr dirty="0" sz="3000" spc="-15"/>
              <a:t> </a:t>
            </a:r>
            <a:r>
              <a:rPr dirty="0" sz="3000"/>
              <a:t>an</a:t>
            </a:r>
            <a:r>
              <a:rPr dirty="0" sz="3000" spc="-15"/>
              <a:t> </a:t>
            </a:r>
            <a:r>
              <a:rPr dirty="0" sz="3000" spc="-10"/>
              <a:t>IRMAA?</a:t>
            </a:r>
            <a:endParaRPr sz="3000"/>
          </a:p>
        </p:txBody>
      </p:sp>
      <p:sp>
        <p:nvSpPr>
          <p:cNvPr id="8" name="object 8" descr=""/>
          <p:cNvSpPr txBox="1"/>
          <p:nvPr/>
        </p:nvSpPr>
        <p:spPr>
          <a:xfrm>
            <a:off x="993139" y="2387600"/>
            <a:ext cx="5072380" cy="30746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7531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If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are</a:t>
            </a:r>
            <a:r>
              <a:rPr dirty="0" sz="20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above</a:t>
            </a:r>
            <a:r>
              <a:rPr dirty="0" sz="20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a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certain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income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level,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will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pay</a:t>
            </a:r>
            <a:r>
              <a:rPr dirty="0" sz="20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an</a:t>
            </a:r>
            <a:r>
              <a:rPr dirty="0" sz="20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Income</a:t>
            </a:r>
            <a:r>
              <a:rPr dirty="0" sz="2000" spc="-5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Related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Monthly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Adjustment</a:t>
            </a:r>
            <a:r>
              <a:rPr dirty="0" sz="2000" spc="-1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Amount</a:t>
            </a:r>
            <a:r>
              <a:rPr dirty="0" sz="20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(IRMAA).</a:t>
            </a:r>
            <a:r>
              <a:rPr dirty="0" sz="2000" spc="-6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003358"/>
                </a:solidFill>
                <a:latin typeface="Arial"/>
                <a:cs typeface="Arial"/>
              </a:rPr>
              <a:t>IRMAA</a:t>
            </a:r>
            <a:r>
              <a:rPr dirty="0" sz="2000" spc="-1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is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a</a:t>
            </a:r>
            <a:r>
              <a:rPr dirty="0" sz="20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cost</a:t>
            </a:r>
            <a:r>
              <a:rPr dirty="0" sz="20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that’s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added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20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monthly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Medicare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Part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B</a:t>
            </a:r>
            <a:r>
              <a:rPr dirty="0" sz="20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and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Part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D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premiums</a:t>
            </a:r>
            <a:r>
              <a:rPr dirty="0" sz="20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based</a:t>
            </a:r>
            <a:r>
              <a:rPr dirty="0" sz="20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on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003358"/>
                </a:solidFill>
                <a:latin typeface="Arial"/>
                <a:cs typeface="Arial"/>
              </a:rPr>
              <a:t>your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annual</a:t>
            </a:r>
            <a:r>
              <a:rPr dirty="0" sz="20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income.</a:t>
            </a:r>
            <a:endParaRPr sz="2000">
              <a:latin typeface="Arial"/>
              <a:cs typeface="Arial"/>
            </a:endParaRPr>
          </a:p>
          <a:p>
            <a:pPr marL="12700" marR="558800">
              <a:lnSpc>
                <a:spcPct val="100000"/>
              </a:lnSpc>
              <a:spcBef>
                <a:spcPts val="1200"/>
              </a:spcBef>
            </a:pP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Most</a:t>
            </a:r>
            <a:r>
              <a:rPr dirty="0" sz="20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FEP</a:t>
            </a:r>
            <a:r>
              <a:rPr dirty="0" sz="20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members</a:t>
            </a:r>
            <a:r>
              <a:rPr dirty="0" sz="20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will</a:t>
            </a:r>
            <a:r>
              <a:rPr dirty="0" sz="2000" spc="-7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not</a:t>
            </a:r>
            <a:r>
              <a:rPr dirty="0" sz="2000" spc="-2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reach</a:t>
            </a:r>
            <a:r>
              <a:rPr dirty="0" sz="2000" spc="-3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25" b="1">
                <a:solidFill>
                  <a:srgbClr val="003358"/>
                </a:solidFill>
                <a:latin typeface="Arial"/>
                <a:cs typeface="Arial"/>
              </a:rPr>
              <a:t>the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threshold</a:t>
            </a:r>
            <a:r>
              <a:rPr dirty="0" sz="20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20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pay</a:t>
            </a:r>
            <a:r>
              <a:rPr dirty="0" sz="2000" spc="-2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3358"/>
                </a:solidFill>
                <a:latin typeface="Arial"/>
                <a:cs typeface="Arial"/>
              </a:rPr>
              <a:t>an</a:t>
            </a:r>
            <a:r>
              <a:rPr dirty="0" sz="20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003358"/>
                </a:solidFill>
                <a:latin typeface="Arial"/>
                <a:cs typeface="Arial"/>
              </a:rPr>
              <a:t>IRMAA.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2000" spc="-110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20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learn</a:t>
            </a:r>
            <a:r>
              <a:rPr dirty="0" sz="20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more,</a:t>
            </a:r>
            <a:r>
              <a:rPr dirty="0" sz="2000" spc="-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visit</a:t>
            </a:r>
            <a:r>
              <a:rPr dirty="0" sz="20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0099D7"/>
                </a:solidFill>
                <a:latin typeface="Arial"/>
                <a:cs typeface="Arial"/>
              </a:rPr>
              <a:t>medicare.gov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11295685" y="6242926"/>
            <a:ext cx="617220" cy="318135"/>
          </a:xfrm>
          <a:custGeom>
            <a:avLst/>
            <a:gdLst/>
            <a:ahLst/>
            <a:cxnLst/>
            <a:rect l="l" t="t" r="r" b="b"/>
            <a:pathLst>
              <a:path w="617220" h="318134">
                <a:moveTo>
                  <a:pt x="308305" y="291706"/>
                </a:moveTo>
                <a:lnTo>
                  <a:pt x="306717" y="289712"/>
                </a:lnTo>
                <a:lnTo>
                  <a:pt x="305523" y="289712"/>
                </a:lnTo>
                <a:lnTo>
                  <a:pt x="305523" y="292493"/>
                </a:lnTo>
                <a:lnTo>
                  <a:pt x="305523" y="298856"/>
                </a:lnTo>
                <a:lnTo>
                  <a:pt x="301561" y="298462"/>
                </a:lnTo>
                <a:lnTo>
                  <a:pt x="295198" y="298462"/>
                </a:lnTo>
                <a:lnTo>
                  <a:pt x="295198" y="292100"/>
                </a:lnTo>
                <a:lnTo>
                  <a:pt x="303149" y="292100"/>
                </a:lnTo>
                <a:lnTo>
                  <a:pt x="305523" y="292493"/>
                </a:lnTo>
                <a:lnTo>
                  <a:pt x="305523" y="289712"/>
                </a:lnTo>
                <a:lnTo>
                  <a:pt x="292417" y="289712"/>
                </a:lnTo>
                <a:lnTo>
                  <a:pt x="292417" y="309981"/>
                </a:lnTo>
                <a:lnTo>
                  <a:pt x="294805" y="309981"/>
                </a:lnTo>
                <a:lnTo>
                  <a:pt x="294805" y="301244"/>
                </a:lnTo>
                <a:lnTo>
                  <a:pt x="299173" y="301244"/>
                </a:lnTo>
                <a:lnTo>
                  <a:pt x="304736" y="309981"/>
                </a:lnTo>
                <a:lnTo>
                  <a:pt x="307517" y="309981"/>
                </a:lnTo>
                <a:lnTo>
                  <a:pt x="301561" y="301244"/>
                </a:lnTo>
                <a:lnTo>
                  <a:pt x="305523" y="300443"/>
                </a:lnTo>
                <a:lnTo>
                  <a:pt x="308305" y="298856"/>
                </a:lnTo>
                <a:lnTo>
                  <a:pt x="308305" y="292100"/>
                </a:lnTo>
                <a:lnTo>
                  <a:pt x="308305" y="291706"/>
                </a:lnTo>
                <a:close/>
              </a:path>
              <a:path w="617220" h="318134">
                <a:moveTo>
                  <a:pt x="317042" y="290118"/>
                </a:moveTo>
                <a:lnTo>
                  <a:pt x="314261" y="287337"/>
                </a:lnTo>
                <a:lnTo>
                  <a:pt x="314261" y="308394"/>
                </a:lnTo>
                <a:lnTo>
                  <a:pt x="307911" y="314756"/>
                </a:lnTo>
                <a:lnTo>
                  <a:pt x="290423" y="314756"/>
                </a:lnTo>
                <a:lnTo>
                  <a:pt x="284467" y="308394"/>
                </a:lnTo>
                <a:lnTo>
                  <a:pt x="284467" y="291312"/>
                </a:lnTo>
                <a:lnTo>
                  <a:pt x="290830" y="285343"/>
                </a:lnTo>
                <a:lnTo>
                  <a:pt x="307911" y="285343"/>
                </a:lnTo>
                <a:lnTo>
                  <a:pt x="313867" y="291706"/>
                </a:lnTo>
                <a:lnTo>
                  <a:pt x="313867" y="300050"/>
                </a:lnTo>
                <a:lnTo>
                  <a:pt x="314261" y="308394"/>
                </a:lnTo>
                <a:lnTo>
                  <a:pt x="314261" y="287337"/>
                </a:lnTo>
                <a:lnTo>
                  <a:pt x="312280" y="285343"/>
                </a:lnTo>
                <a:lnTo>
                  <a:pt x="309105" y="282168"/>
                </a:lnTo>
                <a:lnTo>
                  <a:pt x="289242" y="282168"/>
                </a:lnTo>
                <a:lnTo>
                  <a:pt x="281292" y="290118"/>
                </a:lnTo>
                <a:lnTo>
                  <a:pt x="281292" y="309587"/>
                </a:lnTo>
                <a:lnTo>
                  <a:pt x="289242" y="317538"/>
                </a:lnTo>
                <a:lnTo>
                  <a:pt x="308711" y="317538"/>
                </a:lnTo>
                <a:lnTo>
                  <a:pt x="311492" y="314756"/>
                </a:lnTo>
                <a:lnTo>
                  <a:pt x="316649" y="309587"/>
                </a:lnTo>
                <a:lnTo>
                  <a:pt x="316649" y="299656"/>
                </a:lnTo>
                <a:lnTo>
                  <a:pt x="317042" y="290118"/>
                </a:lnTo>
                <a:close/>
              </a:path>
              <a:path w="617220" h="318134">
                <a:moveTo>
                  <a:pt x="317055" y="88226"/>
                </a:moveTo>
                <a:lnTo>
                  <a:pt x="228854" y="88226"/>
                </a:lnTo>
                <a:lnTo>
                  <a:pt x="228854" y="584"/>
                </a:lnTo>
                <a:lnTo>
                  <a:pt x="88201" y="584"/>
                </a:lnTo>
                <a:lnTo>
                  <a:pt x="88201" y="88226"/>
                </a:lnTo>
                <a:lnTo>
                  <a:pt x="0" y="88226"/>
                </a:lnTo>
                <a:lnTo>
                  <a:pt x="0" y="229222"/>
                </a:lnTo>
                <a:lnTo>
                  <a:pt x="88201" y="229222"/>
                </a:lnTo>
                <a:lnTo>
                  <a:pt x="88201" y="318135"/>
                </a:lnTo>
                <a:lnTo>
                  <a:pt x="228854" y="318135"/>
                </a:lnTo>
                <a:lnTo>
                  <a:pt x="228854" y="229222"/>
                </a:lnTo>
                <a:lnTo>
                  <a:pt x="317055" y="229222"/>
                </a:lnTo>
                <a:lnTo>
                  <a:pt x="317055" y="88226"/>
                </a:lnTo>
                <a:close/>
              </a:path>
              <a:path w="617220" h="318134">
                <a:moveTo>
                  <a:pt x="608660" y="292100"/>
                </a:moveTo>
                <a:lnTo>
                  <a:pt x="607072" y="290118"/>
                </a:lnTo>
                <a:lnTo>
                  <a:pt x="605891" y="290118"/>
                </a:lnTo>
                <a:lnTo>
                  <a:pt x="605891" y="292900"/>
                </a:lnTo>
                <a:lnTo>
                  <a:pt x="605891" y="299250"/>
                </a:lnTo>
                <a:lnTo>
                  <a:pt x="601916" y="298856"/>
                </a:lnTo>
                <a:lnTo>
                  <a:pt x="595553" y="298856"/>
                </a:lnTo>
                <a:lnTo>
                  <a:pt x="595553" y="292493"/>
                </a:lnTo>
                <a:lnTo>
                  <a:pt x="603504" y="292493"/>
                </a:lnTo>
                <a:lnTo>
                  <a:pt x="605891" y="292900"/>
                </a:lnTo>
                <a:lnTo>
                  <a:pt x="605891" y="290118"/>
                </a:lnTo>
                <a:lnTo>
                  <a:pt x="593572" y="290118"/>
                </a:lnTo>
                <a:lnTo>
                  <a:pt x="593572" y="309981"/>
                </a:lnTo>
                <a:lnTo>
                  <a:pt x="595947" y="309981"/>
                </a:lnTo>
                <a:lnTo>
                  <a:pt x="595947" y="301244"/>
                </a:lnTo>
                <a:lnTo>
                  <a:pt x="600329" y="301244"/>
                </a:lnTo>
                <a:lnTo>
                  <a:pt x="605891" y="309981"/>
                </a:lnTo>
                <a:lnTo>
                  <a:pt x="608660" y="309981"/>
                </a:lnTo>
                <a:lnTo>
                  <a:pt x="602703" y="301244"/>
                </a:lnTo>
                <a:lnTo>
                  <a:pt x="605891" y="300850"/>
                </a:lnTo>
                <a:lnTo>
                  <a:pt x="608660" y="299250"/>
                </a:lnTo>
                <a:lnTo>
                  <a:pt x="608660" y="292493"/>
                </a:lnTo>
                <a:lnTo>
                  <a:pt x="608660" y="292100"/>
                </a:lnTo>
                <a:close/>
              </a:path>
              <a:path w="617220" h="318134">
                <a:moveTo>
                  <a:pt x="617004" y="290512"/>
                </a:moveTo>
                <a:lnTo>
                  <a:pt x="614222" y="287870"/>
                </a:lnTo>
                <a:lnTo>
                  <a:pt x="614222" y="308394"/>
                </a:lnTo>
                <a:lnTo>
                  <a:pt x="608266" y="314756"/>
                </a:lnTo>
                <a:lnTo>
                  <a:pt x="591185" y="314756"/>
                </a:lnTo>
                <a:lnTo>
                  <a:pt x="584822" y="308787"/>
                </a:lnTo>
                <a:lnTo>
                  <a:pt x="584822" y="291706"/>
                </a:lnTo>
                <a:lnTo>
                  <a:pt x="590791" y="285737"/>
                </a:lnTo>
                <a:lnTo>
                  <a:pt x="607872" y="285737"/>
                </a:lnTo>
                <a:lnTo>
                  <a:pt x="613829" y="291706"/>
                </a:lnTo>
                <a:lnTo>
                  <a:pt x="613829" y="300050"/>
                </a:lnTo>
                <a:lnTo>
                  <a:pt x="614222" y="308394"/>
                </a:lnTo>
                <a:lnTo>
                  <a:pt x="614222" y="287870"/>
                </a:lnTo>
                <a:lnTo>
                  <a:pt x="611987" y="285737"/>
                </a:lnTo>
                <a:lnTo>
                  <a:pt x="609066" y="282956"/>
                </a:lnTo>
                <a:lnTo>
                  <a:pt x="589991" y="282956"/>
                </a:lnTo>
                <a:lnTo>
                  <a:pt x="582041" y="290512"/>
                </a:lnTo>
                <a:lnTo>
                  <a:pt x="582041" y="309587"/>
                </a:lnTo>
                <a:lnTo>
                  <a:pt x="589991" y="317538"/>
                </a:lnTo>
                <a:lnTo>
                  <a:pt x="609066" y="317538"/>
                </a:lnTo>
                <a:lnTo>
                  <a:pt x="611708" y="314756"/>
                </a:lnTo>
                <a:lnTo>
                  <a:pt x="616610" y="309587"/>
                </a:lnTo>
                <a:lnTo>
                  <a:pt x="616610" y="300050"/>
                </a:lnTo>
                <a:lnTo>
                  <a:pt x="617004" y="290512"/>
                </a:lnTo>
                <a:close/>
              </a:path>
              <a:path w="617220" h="318134">
                <a:moveTo>
                  <a:pt x="617016" y="81622"/>
                </a:moveTo>
                <a:lnTo>
                  <a:pt x="611403" y="37553"/>
                </a:lnTo>
                <a:lnTo>
                  <a:pt x="598335" y="0"/>
                </a:lnTo>
                <a:lnTo>
                  <a:pt x="572858" y="11315"/>
                </a:lnTo>
                <a:lnTo>
                  <a:pt x="546785" y="19570"/>
                </a:lnTo>
                <a:lnTo>
                  <a:pt x="519671" y="24701"/>
                </a:lnTo>
                <a:lnTo>
                  <a:pt x="491070" y="26631"/>
                </a:lnTo>
                <a:lnTo>
                  <a:pt x="462292" y="24866"/>
                </a:lnTo>
                <a:lnTo>
                  <a:pt x="435140" y="19723"/>
                </a:lnTo>
                <a:lnTo>
                  <a:pt x="409041" y="11366"/>
                </a:lnTo>
                <a:lnTo>
                  <a:pt x="383400" y="0"/>
                </a:lnTo>
                <a:lnTo>
                  <a:pt x="370268" y="37376"/>
                </a:lnTo>
                <a:lnTo>
                  <a:pt x="364528" y="81470"/>
                </a:lnTo>
                <a:lnTo>
                  <a:pt x="366522" y="128536"/>
                </a:lnTo>
                <a:lnTo>
                  <a:pt x="376643" y="174866"/>
                </a:lnTo>
                <a:lnTo>
                  <a:pt x="394017" y="216662"/>
                </a:lnTo>
                <a:lnTo>
                  <a:pt x="418465" y="255295"/>
                </a:lnTo>
                <a:lnTo>
                  <a:pt x="450507" y="289369"/>
                </a:lnTo>
                <a:lnTo>
                  <a:pt x="490664" y="317538"/>
                </a:lnTo>
                <a:lnTo>
                  <a:pt x="530999" y="289433"/>
                </a:lnTo>
                <a:lnTo>
                  <a:pt x="563029" y="255435"/>
                </a:lnTo>
                <a:lnTo>
                  <a:pt x="587375" y="216827"/>
                </a:lnTo>
                <a:lnTo>
                  <a:pt x="604697" y="174866"/>
                </a:lnTo>
                <a:lnTo>
                  <a:pt x="614870" y="128600"/>
                </a:lnTo>
                <a:lnTo>
                  <a:pt x="617016" y="8162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22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6858000"/>
            </a:xfrm>
            <a:custGeom>
              <a:avLst/>
              <a:gdLst/>
              <a:ahLst/>
              <a:cxnLst/>
              <a:rect l="l" t="t" r="r" b="b"/>
              <a:pathLst>
                <a:path w="11966575" h="6858000">
                  <a:moveTo>
                    <a:pt x="0" y="6858000"/>
                  </a:moveTo>
                  <a:lnTo>
                    <a:pt x="11966371" y="6858000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70945" y="5967109"/>
              <a:ext cx="862317" cy="86231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01701" y="653676"/>
            <a:ext cx="589661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Quality</a:t>
            </a:r>
            <a:r>
              <a:rPr dirty="0" sz="3600" spc="-10"/>
              <a:t> </a:t>
            </a:r>
            <a:r>
              <a:rPr dirty="0" sz="3600"/>
              <a:t>care</a:t>
            </a:r>
            <a:r>
              <a:rPr dirty="0" sz="3600" spc="-30"/>
              <a:t> </a:t>
            </a:r>
            <a:r>
              <a:rPr dirty="0" sz="3600"/>
              <a:t>in</a:t>
            </a:r>
            <a:r>
              <a:rPr dirty="0" sz="3600" spc="-20"/>
              <a:t> </a:t>
            </a:r>
            <a:r>
              <a:rPr dirty="0" sz="3600"/>
              <a:t>all</a:t>
            </a:r>
            <a:r>
              <a:rPr dirty="0" sz="3600" spc="-15"/>
              <a:t> </a:t>
            </a:r>
            <a:r>
              <a:rPr dirty="0" sz="3600"/>
              <a:t>50</a:t>
            </a:r>
            <a:r>
              <a:rPr dirty="0" sz="3600" spc="-35"/>
              <a:t> </a:t>
            </a:r>
            <a:r>
              <a:rPr dirty="0" sz="3600" spc="-10"/>
              <a:t>states</a:t>
            </a:r>
            <a:endParaRPr sz="3600"/>
          </a:p>
        </p:txBody>
      </p:sp>
      <p:sp>
        <p:nvSpPr>
          <p:cNvPr id="7" name="object 7" descr=""/>
          <p:cNvSpPr txBox="1"/>
          <p:nvPr/>
        </p:nvSpPr>
        <p:spPr>
          <a:xfrm>
            <a:off x="901700" y="1439844"/>
            <a:ext cx="100342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99D7"/>
                </a:solidFill>
                <a:latin typeface="Arial"/>
                <a:cs typeface="Arial"/>
              </a:rPr>
              <a:t>With</a:t>
            </a:r>
            <a:r>
              <a:rPr dirty="0" sz="1800" spc="-3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99D7"/>
                </a:solidFill>
                <a:latin typeface="Arial"/>
                <a:cs typeface="Arial"/>
              </a:rPr>
              <a:t>a</a:t>
            </a:r>
            <a:r>
              <a:rPr dirty="0" sz="1800" spc="-3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99D7"/>
                </a:solidFill>
                <a:latin typeface="Arial"/>
                <a:cs typeface="Arial"/>
              </a:rPr>
              <a:t>large</a:t>
            </a:r>
            <a:r>
              <a:rPr dirty="0" sz="1800" spc="-3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99D7"/>
                </a:solidFill>
                <a:latin typeface="Arial"/>
                <a:cs typeface="Arial"/>
              </a:rPr>
              <a:t>nationwide</a:t>
            </a:r>
            <a:r>
              <a:rPr dirty="0" sz="1800" spc="-6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99D7"/>
                </a:solidFill>
                <a:latin typeface="Arial"/>
                <a:cs typeface="Arial"/>
              </a:rPr>
              <a:t>network</a:t>
            </a:r>
            <a:r>
              <a:rPr dirty="0" sz="1800" spc="-7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99D7"/>
                </a:solidFill>
                <a:latin typeface="Arial"/>
                <a:cs typeface="Arial"/>
              </a:rPr>
              <a:t>of</a:t>
            </a:r>
            <a:r>
              <a:rPr dirty="0" sz="1800" spc="-3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99D7"/>
                </a:solidFill>
                <a:latin typeface="Arial"/>
                <a:cs typeface="Arial"/>
              </a:rPr>
              <a:t>doctors</a:t>
            </a:r>
            <a:r>
              <a:rPr dirty="0" sz="1800" spc="-4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99D7"/>
                </a:solidFill>
                <a:latin typeface="Arial"/>
                <a:cs typeface="Arial"/>
              </a:rPr>
              <a:t>and</a:t>
            </a:r>
            <a:r>
              <a:rPr dirty="0" sz="1800" spc="-2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99D7"/>
                </a:solidFill>
                <a:latin typeface="Arial"/>
                <a:cs typeface="Arial"/>
              </a:rPr>
              <a:t>hospitals,</a:t>
            </a:r>
            <a:r>
              <a:rPr dirty="0" sz="1800" spc="-5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99D7"/>
                </a:solidFill>
                <a:latin typeface="Arial"/>
                <a:cs typeface="Arial"/>
              </a:rPr>
              <a:t>in-</a:t>
            </a:r>
            <a:r>
              <a:rPr dirty="0" sz="1800" b="1">
                <a:solidFill>
                  <a:srgbClr val="0099D7"/>
                </a:solidFill>
                <a:latin typeface="Arial"/>
                <a:cs typeface="Arial"/>
              </a:rPr>
              <a:t>network</a:t>
            </a:r>
            <a:r>
              <a:rPr dirty="0" sz="1800" spc="-7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99D7"/>
                </a:solidFill>
                <a:latin typeface="Arial"/>
                <a:cs typeface="Arial"/>
              </a:rPr>
              <a:t>care</a:t>
            </a:r>
            <a:r>
              <a:rPr dirty="0" sz="1800" spc="-2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99D7"/>
                </a:solidFill>
                <a:latin typeface="Arial"/>
                <a:cs typeface="Arial"/>
              </a:rPr>
              <a:t>is</a:t>
            </a:r>
            <a:r>
              <a:rPr dirty="0" sz="1800" spc="-3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99D7"/>
                </a:solidFill>
                <a:latin typeface="Arial"/>
                <a:cs typeface="Arial"/>
              </a:rPr>
              <a:t>never</a:t>
            </a:r>
            <a:r>
              <a:rPr dirty="0" sz="1800" spc="1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99D7"/>
                </a:solidFill>
                <a:latin typeface="Arial"/>
                <a:cs typeface="Arial"/>
              </a:rPr>
              <a:t>far</a:t>
            </a:r>
            <a:r>
              <a:rPr dirty="0" sz="1800" spc="-3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99D7"/>
                </a:solidFill>
                <a:latin typeface="Arial"/>
                <a:cs typeface="Arial"/>
              </a:rPr>
              <a:t>away: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115061" y="4983498"/>
            <a:ext cx="8741410" cy="516890"/>
          </a:xfrm>
          <a:prstGeom prst="rect">
            <a:avLst/>
          </a:prstGeom>
        </p:spPr>
        <p:txBody>
          <a:bodyPr wrap="square" lIns="0" tIns="793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Members</a:t>
            </a:r>
            <a:r>
              <a:rPr dirty="0" sz="15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5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dirty="0" sz="15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three</a:t>
            </a:r>
            <a:r>
              <a:rPr dirty="0" sz="15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5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dirty="0" sz="15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plans</a:t>
            </a:r>
            <a:r>
              <a:rPr dirty="0" sz="15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dirty="0" sz="1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access</a:t>
            </a:r>
            <a:r>
              <a:rPr dirty="0" sz="15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15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5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same</a:t>
            </a:r>
            <a:r>
              <a:rPr dirty="0" sz="15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network*</a:t>
            </a:r>
            <a:r>
              <a:rPr dirty="0" sz="15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5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Preferred</a:t>
            </a:r>
            <a:r>
              <a:rPr dirty="0" sz="15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doctors</a:t>
            </a:r>
            <a:r>
              <a:rPr dirty="0" sz="15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5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Arial"/>
                <a:cs typeface="Arial"/>
              </a:rPr>
              <a:t>hospitals.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*Members</a:t>
            </a:r>
            <a:r>
              <a:rPr dirty="0" sz="1000" spc="-1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enrolled</a:t>
            </a:r>
            <a:r>
              <a:rPr dirty="0" sz="1000" spc="-2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000" spc="-4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000" spc="-3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FEP</a:t>
            </a:r>
            <a:r>
              <a:rPr dirty="0" sz="1000" spc="-4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Medicare</a:t>
            </a:r>
            <a:r>
              <a:rPr dirty="0" sz="1000" spc="-1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Prescription</a:t>
            </a:r>
            <a:r>
              <a:rPr dirty="0" sz="1000" spc="-3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Drug</a:t>
            </a:r>
            <a:r>
              <a:rPr dirty="0" sz="1000" spc="-4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Program</a:t>
            </a:r>
            <a:r>
              <a:rPr dirty="0" sz="1000" spc="-2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dirty="0" sz="1000" spc="-5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000" spc="-3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larger</a:t>
            </a:r>
            <a:r>
              <a:rPr dirty="0" sz="1000" spc="-3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FFFFFF"/>
                </a:solidFill>
                <a:latin typeface="Arial"/>
                <a:cs typeface="Arial"/>
              </a:rPr>
              <a:t>pharmacy</a:t>
            </a:r>
            <a:r>
              <a:rPr dirty="0" sz="1000" spc="-3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FFFFFF"/>
                </a:solidFill>
                <a:latin typeface="Arial"/>
                <a:cs typeface="Arial"/>
              </a:rPr>
              <a:t>network.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688223" y="2482810"/>
            <a:ext cx="3518535" cy="1473200"/>
          </a:xfrm>
          <a:prstGeom prst="rect">
            <a:avLst/>
          </a:prstGeom>
        </p:spPr>
        <p:txBody>
          <a:bodyPr wrap="square" lIns="0" tIns="13208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40"/>
              </a:spcBef>
              <a:tabLst>
                <a:tab pos="635000" algn="l"/>
              </a:tabLst>
            </a:pPr>
            <a:r>
              <a:rPr dirty="0" sz="6000" spc="-5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60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6000" spc="-10" b="1">
                <a:solidFill>
                  <a:srgbClr val="FFFFFF"/>
                </a:solidFill>
                <a:latin typeface="Arial"/>
                <a:cs typeface="Arial"/>
              </a:rPr>
              <a:t>Million+</a:t>
            </a:r>
            <a:endParaRPr sz="6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dirty="0" sz="2400" b="1">
                <a:solidFill>
                  <a:srgbClr val="0099D7"/>
                </a:solidFill>
                <a:latin typeface="Arial"/>
                <a:cs typeface="Arial"/>
              </a:rPr>
              <a:t>doctors</a:t>
            </a:r>
            <a:r>
              <a:rPr dirty="0" sz="2400" spc="-3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99D7"/>
                </a:solidFill>
                <a:latin typeface="Arial"/>
                <a:cs typeface="Arial"/>
              </a:rPr>
              <a:t>&amp;</a:t>
            </a:r>
            <a:r>
              <a:rPr dirty="0" sz="2400" spc="-2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99D7"/>
                </a:solidFill>
                <a:latin typeface="Arial"/>
                <a:cs typeface="Arial"/>
              </a:rPr>
              <a:t>hospitals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666626" y="2087061"/>
            <a:ext cx="5316855" cy="2619375"/>
            <a:chOff x="666626" y="2087061"/>
            <a:chExt cx="5316855" cy="2619375"/>
          </a:xfrm>
        </p:grpSpPr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626" y="2969450"/>
              <a:ext cx="675861" cy="675855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9785" y="3058610"/>
              <a:ext cx="675855" cy="67585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5455" y="3056839"/>
              <a:ext cx="675861" cy="675855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1131" y="3056839"/>
              <a:ext cx="675861" cy="675855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07431" y="3056839"/>
              <a:ext cx="675855" cy="675855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8697" y="4030158"/>
              <a:ext cx="675854" cy="67585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4364" y="4030158"/>
              <a:ext cx="675861" cy="675851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0040" y="4030158"/>
              <a:ext cx="675861" cy="675851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5715" y="4030158"/>
              <a:ext cx="675855" cy="675851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8697" y="2087061"/>
              <a:ext cx="675854" cy="675861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4364" y="2087061"/>
              <a:ext cx="675861" cy="675861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0040" y="2087061"/>
              <a:ext cx="675861" cy="675861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5715" y="2087061"/>
              <a:ext cx="675855" cy="675861"/>
            </a:xfrm>
            <a:prstGeom prst="rect">
              <a:avLst/>
            </a:prstGeom>
          </p:spPr>
        </p:pic>
      </p:grpSp>
      <p:sp>
        <p:nvSpPr>
          <p:cNvPr id="24" name="object 24" descr=""/>
          <p:cNvSpPr txBox="1"/>
          <p:nvPr/>
        </p:nvSpPr>
        <p:spPr>
          <a:xfrm>
            <a:off x="7663391" y="2482810"/>
            <a:ext cx="2801620" cy="1473200"/>
          </a:xfrm>
          <a:prstGeom prst="rect">
            <a:avLst/>
          </a:prstGeom>
        </p:spPr>
        <p:txBody>
          <a:bodyPr wrap="square" lIns="0" tIns="1320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dirty="0" sz="6000" spc="-10" b="1">
                <a:solidFill>
                  <a:srgbClr val="FFFFFF"/>
                </a:solidFill>
                <a:latin typeface="Arial"/>
                <a:cs typeface="Arial"/>
              </a:rPr>
              <a:t>55,000+</a:t>
            </a:r>
            <a:endParaRPr sz="6000">
              <a:latin typeface="Arial"/>
              <a:cs typeface="Arial"/>
            </a:endParaRPr>
          </a:p>
          <a:p>
            <a:pPr marL="147320">
              <a:lnSpc>
                <a:spcPct val="100000"/>
              </a:lnSpc>
              <a:spcBef>
                <a:spcPts val="375"/>
              </a:spcBef>
            </a:pPr>
            <a:r>
              <a:rPr dirty="0" sz="2400" b="1">
                <a:solidFill>
                  <a:srgbClr val="0099D7"/>
                </a:solidFill>
                <a:latin typeface="Arial"/>
                <a:cs typeface="Arial"/>
              </a:rPr>
              <a:t>retail</a:t>
            </a:r>
            <a:r>
              <a:rPr dirty="0" sz="2400" spc="-5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99D7"/>
                </a:solidFill>
                <a:latin typeface="Arial"/>
                <a:cs typeface="Arial"/>
              </a:rPr>
              <a:t>pharmacies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5" name="object 2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51521" y="3069171"/>
            <a:ext cx="453148" cy="509790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50427" y="3069171"/>
            <a:ext cx="453147" cy="509790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49335" y="3069171"/>
            <a:ext cx="453145" cy="509790"/>
          </a:xfrm>
          <a:prstGeom prst="rect">
            <a:avLst/>
          </a:prstGeom>
        </p:spPr>
      </p:pic>
      <p:grpSp>
        <p:nvGrpSpPr>
          <p:cNvPr id="28" name="object 28" descr=""/>
          <p:cNvGrpSpPr/>
          <p:nvPr/>
        </p:nvGrpSpPr>
        <p:grpSpPr>
          <a:xfrm>
            <a:off x="6752615" y="2214156"/>
            <a:ext cx="4448810" cy="2398395"/>
            <a:chOff x="6752615" y="2214156"/>
            <a:chExt cx="4448810" cy="2398395"/>
          </a:xfrm>
        </p:grpSpPr>
        <p:pic>
          <p:nvPicPr>
            <p:cNvPr id="29" name="object 2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52615" y="3069171"/>
              <a:ext cx="453146" cy="509790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48251" y="3069171"/>
              <a:ext cx="453148" cy="509790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71309" y="2214156"/>
              <a:ext cx="453146" cy="509787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70215" y="2214156"/>
              <a:ext cx="453148" cy="509787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69122" y="2214156"/>
              <a:ext cx="453146" cy="509787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68039" y="2214156"/>
              <a:ext cx="453135" cy="509787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71309" y="4102328"/>
              <a:ext cx="453146" cy="509790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70215" y="4102328"/>
              <a:ext cx="453148" cy="509790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69122" y="4102328"/>
              <a:ext cx="453146" cy="509790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68039" y="4102328"/>
              <a:ext cx="453135" cy="509790"/>
            </a:xfrm>
            <a:prstGeom prst="rect">
              <a:avLst/>
            </a:prstGeom>
          </p:spPr>
        </p:pic>
      </p:grpSp>
      <p:sp>
        <p:nvSpPr>
          <p:cNvPr id="39" name="object 3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4460">
              <a:lnSpc>
                <a:spcPts val="1425"/>
              </a:lnSpc>
            </a:pPr>
            <a:fld id="{81D60167-4931-47E6-BA6A-407CBD079E47}" type="slidenum">
              <a:rPr dirty="0" spc="-50">
                <a:solidFill>
                  <a:srgbClr val="7E7E7E"/>
                </a:solidFill>
              </a:rPr>
              <a:t>2</a:t>
            </a:fld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966284" y="0"/>
            <a:ext cx="7226300" cy="1960880"/>
          </a:xfrm>
          <a:custGeom>
            <a:avLst/>
            <a:gdLst/>
            <a:ahLst/>
            <a:cxnLst/>
            <a:rect l="l" t="t" r="r" b="b"/>
            <a:pathLst>
              <a:path w="7226300" h="1960880">
                <a:moveTo>
                  <a:pt x="0" y="1960638"/>
                </a:moveTo>
                <a:lnTo>
                  <a:pt x="7225715" y="1960638"/>
                </a:lnTo>
                <a:lnTo>
                  <a:pt x="7225715" y="0"/>
                </a:lnTo>
                <a:lnTo>
                  <a:pt x="0" y="0"/>
                </a:lnTo>
                <a:lnTo>
                  <a:pt x="0" y="1960638"/>
                </a:lnTo>
                <a:close/>
              </a:path>
            </a:pathLst>
          </a:custGeom>
          <a:solidFill>
            <a:srgbClr val="0033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0"/>
            <a:ext cx="226060" cy="6858000"/>
          </a:xfrm>
          <a:custGeom>
            <a:avLst/>
            <a:gdLst/>
            <a:ahLst/>
            <a:cxnLst/>
            <a:rect l="l" t="t" r="r" b="b"/>
            <a:pathLst>
              <a:path w="226060" h="6858000">
                <a:moveTo>
                  <a:pt x="225628" y="0"/>
                </a:moveTo>
                <a:lnTo>
                  <a:pt x="0" y="0"/>
                </a:lnTo>
                <a:lnTo>
                  <a:pt x="0" y="6858000"/>
                </a:lnTo>
                <a:lnTo>
                  <a:pt x="225628" y="6858000"/>
                </a:lnTo>
                <a:lnTo>
                  <a:pt x="225628" y="0"/>
                </a:lnTo>
                <a:close/>
              </a:path>
            </a:pathLst>
          </a:custGeom>
          <a:solidFill>
            <a:srgbClr val="0099D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660213" y="6242926"/>
            <a:ext cx="252729" cy="318135"/>
          </a:xfrm>
          <a:custGeom>
            <a:avLst/>
            <a:gdLst/>
            <a:ahLst/>
            <a:cxnLst/>
            <a:rect l="l" t="t" r="r" b="b"/>
            <a:pathLst>
              <a:path w="252729" h="318134">
                <a:moveTo>
                  <a:pt x="244132" y="292100"/>
                </a:moveTo>
                <a:lnTo>
                  <a:pt x="242544" y="290118"/>
                </a:lnTo>
                <a:lnTo>
                  <a:pt x="241363" y="290118"/>
                </a:lnTo>
                <a:lnTo>
                  <a:pt x="241363" y="292900"/>
                </a:lnTo>
                <a:lnTo>
                  <a:pt x="241363" y="299250"/>
                </a:lnTo>
                <a:lnTo>
                  <a:pt x="237388" y="298856"/>
                </a:lnTo>
                <a:lnTo>
                  <a:pt x="231025" y="298856"/>
                </a:lnTo>
                <a:lnTo>
                  <a:pt x="231025" y="292493"/>
                </a:lnTo>
                <a:lnTo>
                  <a:pt x="238975" y="292493"/>
                </a:lnTo>
                <a:lnTo>
                  <a:pt x="241363" y="292900"/>
                </a:lnTo>
                <a:lnTo>
                  <a:pt x="241363" y="290118"/>
                </a:lnTo>
                <a:lnTo>
                  <a:pt x="229044" y="290118"/>
                </a:lnTo>
                <a:lnTo>
                  <a:pt x="229044" y="309981"/>
                </a:lnTo>
                <a:lnTo>
                  <a:pt x="231419" y="309981"/>
                </a:lnTo>
                <a:lnTo>
                  <a:pt x="231419" y="301244"/>
                </a:lnTo>
                <a:lnTo>
                  <a:pt x="235800" y="301244"/>
                </a:lnTo>
                <a:lnTo>
                  <a:pt x="241363" y="309981"/>
                </a:lnTo>
                <a:lnTo>
                  <a:pt x="244132" y="309981"/>
                </a:lnTo>
                <a:lnTo>
                  <a:pt x="238175" y="301244"/>
                </a:lnTo>
                <a:lnTo>
                  <a:pt x="241363" y="300850"/>
                </a:lnTo>
                <a:lnTo>
                  <a:pt x="244132" y="299250"/>
                </a:lnTo>
                <a:lnTo>
                  <a:pt x="244132" y="292493"/>
                </a:lnTo>
                <a:lnTo>
                  <a:pt x="244132" y="292100"/>
                </a:lnTo>
                <a:close/>
              </a:path>
              <a:path w="252729" h="318134">
                <a:moveTo>
                  <a:pt x="252476" y="290512"/>
                </a:moveTo>
                <a:lnTo>
                  <a:pt x="249694" y="287870"/>
                </a:lnTo>
                <a:lnTo>
                  <a:pt x="249694" y="308394"/>
                </a:lnTo>
                <a:lnTo>
                  <a:pt x="243738" y="314756"/>
                </a:lnTo>
                <a:lnTo>
                  <a:pt x="226656" y="314756"/>
                </a:lnTo>
                <a:lnTo>
                  <a:pt x="220294" y="308787"/>
                </a:lnTo>
                <a:lnTo>
                  <a:pt x="220294" y="291706"/>
                </a:lnTo>
                <a:lnTo>
                  <a:pt x="226263" y="285737"/>
                </a:lnTo>
                <a:lnTo>
                  <a:pt x="243344" y="285737"/>
                </a:lnTo>
                <a:lnTo>
                  <a:pt x="249301" y="291706"/>
                </a:lnTo>
                <a:lnTo>
                  <a:pt x="249301" y="300050"/>
                </a:lnTo>
                <a:lnTo>
                  <a:pt x="249694" y="308394"/>
                </a:lnTo>
                <a:lnTo>
                  <a:pt x="249694" y="287870"/>
                </a:lnTo>
                <a:lnTo>
                  <a:pt x="247459" y="285737"/>
                </a:lnTo>
                <a:lnTo>
                  <a:pt x="244538" y="282956"/>
                </a:lnTo>
                <a:lnTo>
                  <a:pt x="225463" y="282956"/>
                </a:lnTo>
                <a:lnTo>
                  <a:pt x="217512" y="290512"/>
                </a:lnTo>
                <a:lnTo>
                  <a:pt x="217512" y="309587"/>
                </a:lnTo>
                <a:lnTo>
                  <a:pt x="225463" y="317538"/>
                </a:lnTo>
                <a:lnTo>
                  <a:pt x="244538" y="317538"/>
                </a:lnTo>
                <a:lnTo>
                  <a:pt x="247180" y="314756"/>
                </a:lnTo>
                <a:lnTo>
                  <a:pt x="252082" y="309587"/>
                </a:lnTo>
                <a:lnTo>
                  <a:pt x="252082" y="300050"/>
                </a:lnTo>
                <a:lnTo>
                  <a:pt x="252476" y="290512"/>
                </a:lnTo>
                <a:close/>
              </a:path>
              <a:path w="252729" h="318134">
                <a:moveTo>
                  <a:pt x="252488" y="81622"/>
                </a:moveTo>
                <a:lnTo>
                  <a:pt x="246875" y="37553"/>
                </a:lnTo>
                <a:lnTo>
                  <a:pt x="233807" y="0"/>
                </a:lnTo>
                <a:lnTo>
                  <a:pt x="208330" y="11315"/>
                </a:lnTo>
                <a:lnTo>
                  <a:pt x="182257" y="19570"/>
                </a:lnTo>
                <a:lnTo>
                  <a:pt x="155143" y="24701"/>
                </a:lnTo>
                <a:lnTo>
                  <a:pt x="126542" y="26631"/>
                </a:lnTo>
                <a:lnTo>
                  <a:pt x="97764" y="24866"/>
                </a:lnTo>
                <a:lnTo>
                  <a:pt x="70612" y="19723"/>
                </a:lnTo>
                <a:lnTo>
                  <a:pt x="44513" y="11366"/>
                </a:lnTo>
                <a:lnTo>
                  <a:pt x="18872" y="0"/>
                </a:lnTo>
                <a:lnTo>
                  <a:pt x="5740" y="37376"/>
                </a:lnTo>
                <a:lnTo>
                  <a:pt x="0" y="81470"/>
                </a:lnTo>
                <a:lnTo>
                  <a:pt x="1993" y="128536"/>
                </a:lnTo>
                <a:lnTo>
                  <a:pt x="12115" y="174866"/>
                </a:lnTo>
                <a:lnTo>
                  <a:pt x="29489" y="216662"/>
                </a:lnTo>
                <a:lnTo>
                  <a:pt x="53936" y="255295"/>
                </a:lnTo>
                <a:lnTo>
                  <a:pt x="85979" y="289369"/>
                </a:lnTo>
                <a:lnTo>
                  <a:pt x="126136" y="317538"/>
                </a:lnTo>
                <a:lnTo>
                  <a:pt x="166471" y="289433"/>
                </a:lnTo>
                <a:lnTo>
                  <a:pt x="198501" y="255435"/>
                </a:lnTo>
                <a:lnTo>
                  <a:pt x="222846" y="216827"/>
                </a:lnTo>
                <a:lnTo>
                  <a:pt x="240169" y="174866"/>
                </a:lnTo>
                <a:lnTo>
                  <a:pt x="250342" y="128600"/>
                </a:lnTo>
                <a:lnTo>
                  <a:pt x="252488" y="8162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1576982" y="6525086"/>
            <a:ext cx="36195" cy="35560"/>
          </a:xfrm>
          <a:custGeom>
            <a:avLst/>
            <a:gdLst/>
            <a:ahLst/>
            <a:cxnLst/>
            <a:rect l="l" t="t" r="r" b="b"/>
            <a:pathLst>
              <a:path w="36195" h="35559">
                <a:moveTo>
                  <a:pt x="27413" y="35370"/>
                </a:moveTo>
                <a:lnTo>
                  <a:pt x="7946" y="35370"/>
                </a:lnTo>
                <a:lnTo>
                  <a:pt x="0" y="27421"/>
                </a:lnTo>
                <a:lnTo>
                  <a:pt x="0" y="7948"/>
                </a:lnTo>
                <a:lnTo>
                  <a:pt x="7946" y="0"/>
                </a:lnTo>
                <a:lnTo>
                  <a:pt x="27811" y="0"/>
                </a:lnTo>
                <a:lnTo>
                  <a:pt x="30989" y="3179"/>
                </a:lnTo>
                <a:lnTo>
                  <a:pt x="9535" y="3179"/>
                </a:lnTo>
                <a:lnTo>
                  <a:pt x="3178" y="9140"/>
                </a:lnTo>
                <a:lnTo>
                  <a:pt x="3178" y="26229"/>
                </a:lnTo>
                <a:lnTo>
                  <a:pt x="9137" y="32588"/>
                </a:lnTo>
                <a:lnTo>
                  <a:pt x="30195" y="32588"/>
                </a:lnTo>
                <a:lnTo>
                  <a:pt x="27413" y="35370"/>
                </a:lnTo>
                <a:close/>
              </a:path>
              <a:path w="36195" h="35559">
                <a:moveTo>
                  <a:pt x="30195" y="32588"/>
                </a:moveTo>
                <a:lnTo>
                  <a:pt x="26619" y="32588"/>
                </a:lnTo>
                <a:lnTo>
                  <a:pt x="32976" y="26229"/>
                </a:lnTo>
                <a:lnTo>
                  <a:pt x="32578" y="17883"/>
                </a:lnTo>
                <a:lnTo>
                  <a:pt x="32578" y="9538"/>
                </a:lnTo>
                <a:lnTo>
                  <a:pt x="26619" y="3179"/>
                </a:lnTo>
                <a:lnTo>
                  <a:pt x="30989" y="3179"/>
                </a:lnTo>
                <a:lnTo>
                  <a:pt x="35757" y="7948"/>
                </a:lnTo>
                <a:lnTo>
                  <a:pt x="35359" y="17486"/>
                </a:lnTo>
                <a:lnTo>
                  <a:pt x="35359" y="27421"/>
                </a:lnTo>
                <a:lnTo>
                  <a:pt x="30195" y="32588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520" y="0"/>
            <a:ext cx="4742776" cy="6858000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11588108" y="6532636"/>
            <a:ext cx="16510" cy="20320"/>
          </a:xfrm>
          <a:custGeom>
            <a:avLst/>
            <a:gdLst/>
            <a:ahLst/>
            <a:cxnLst/>
            <a:rect l="l" t="t" r="r" b="b"/>
            <a:pathLst>
              <a:path w="16509" h="20320">
                <a:moveTo>
                  <a:pt x="2383" y="20268"/>
                </a:moveTo>
                <a:lnTo>
                  <a:pt x="0" y="20268"/>
                </a:lnTo>
                <a:lnTo>
                  <a:pt x="0" y="0"/>
                </a:lnTo>
                <a:lnTo>
                  <a:pt x="14302" y="0"/>
                </a:lnTo>
                <a:lnTo>
                  <a:pt x="15892" y="1987"/>
                </a:lnTo>
                <a:lnTo>
                  <a:pt x="15892" y="2384"/>
                </a:lnTo>
                <a:lnTo>
                  <a:pt x="2781" y="2384"/>
                </a:lnTo>
                <a:lnTo>
                  <a:pt x="2781" y="8743"/>
                </a:lnTo>
                <a:lnTo>
                  <a:pt x="9137" y="8743"/>
                </a:lnTo>
                <a:lnTo>
                  <a:pt x="13111" y="9140"/>
                </a:lnTo>
                <a:lnTo>
                  <a:pt x="15892" y="9140"/>
                </a:lnTo>
                <a:lnTo>
                  <a:pt x="13111" y="10730"/>
                </a:lnTo>
                <a:lnTo>
                  <a:pt x="9137" y="11525"/>
                </a:lnTo>
                <a:lnTo>
                  <a:pt x="2383" y="11525"/>
                </a:lnTo>
                <a:lnTo>
                  <a:pt x="2383" y="20268"/>
                </a:lnTo>
                <a:close/>
              </a:path>
              <a:path w="16509" h="20320">
                <a:moveTo>
                  <a:pt x="15892" y="9140"/>
                </a:moveTo>
                <a:lnTo>
                  <a:pt x="13111" y="9140"/>
                </a:lnTo>
                <a:lnTo>
                  <a:pt x="13111" y="2781"/>
                </a:lnTo>
                <a:lnTo>
                  <a:pt x="10727" y="2384"/>
                </a:lnTo>
                <a:lnTo>
                  <a:pt x="15892" y="2384"/>
                </a:lnTo>
                <a:lnTo>
                  <a:pt x="15892" y="9140"/>
                </a:lnTo>
                <a:close/>
              </a:path>
              <a:path w="16509" h="20320">
                <a:moveTo>
                  <a:pt x="15097" y="20268"/>
                </a:moveTo>
                <a:lnTo>
                  <a:pt x="12316" y="20268"/>
                </a:lnTo>
                <a:lnTo>
                  <a:pt x="6754" y="11525"/>
                </a:lnTo>
                <a:lnTo>
                  <a:pt x="9137" y="11525"/>
                </a:lnTo>
                <a:lnTo>
                  <a:pt x="15097" y="20268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1295685" y="6243510"/>
            <a:ext cx="317500" cy="318135"/>
          </a:xfrm>
          <a:custGeom>
            <a:avLst/>
            <a:gdLst/>
            <a:ahLst/>
            <a:cxnLst/>
            <a:rect l="l" t="t" r="r" b="b"/>
            <a:pathLst>
              <a:path w="317500" h="318134">
                <a:moveTo>
                  <a:pt x="317055" y="87642"/>
                </a:moveTo>
                <a:lnTo>
                  <a:pt x="228854" y="87642"/>
                </a:lnTo>
                <a:lnTo>
                  <a:pt x="228854" y="0"/>
                </a:lnTo>
                <a:lnTo>
                  <a:pt x="88201" y="0"/>
                </a:lnTo>
                <a:lnTo>
                  <a:pt x="88201" y="87642"/>
                </a:lnTo>
                <a:lnTo>
                  <a:pt x="0" y="87642"/>
                </a:lnTo>
                <a:lnTo>
                  <a:pt x="0" y="228638"/>
                </a:lnTo>
                <a:lnTo>
                  <a:pt x="88201" y="228638"/>
                </a:lnTo>
                <a:lnTo>
                  <a:pt x="88201" y="317550"/>
                </a:lnTo>
                <a:lnTo>
                  <a:pt x="228854" y="317550"/>
                </a:lnTo>
                <a:lnTo>
                  <a:pt x="228854" y="228638"/>
                </a:lnTo>
                <a:lnTo>
                  <a:pt x="317055" y="228638"/>
                </a:lnTo>
                <a:lnTo>
                  <a:pt x="317055" y="8764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1120" rIns="0" bIns="0" rtlCol="0" vert="horz">
            <a:spAutoFit/>
          </a:bodyPr>
          <a:lstStyle/>
          <a:p>
            <a:pPr marL="4751070" marR="5080">
              <a:lnSpc>
                <a:spcPts val="3670"/>
              </a:lnSpc>
              <a:spcBef>
                <a:spcPts val="560"/>
              </a:spcBef>
            </a:pPr>
            <a:r>
              <a:rPr dirty="0"/>
              <a:t>Know</a:t>
            </a:r>
            <a:r>
              <a:rPr dirty="0" spc="-45"/>
              <a:t> </a:t>
            </a:r>
            <a:r>
              <a:rPr dirty="0"/>
              <a:t>if</a:t>
            </a:r>
            <a:r>
              <a:rPr dirty="0" spc="-50"/>
              <a:t> </a:t>
            </a:r>
            <a:r>
              <a:rPr dirty="0"/>
              <a:t>your</a:t>
            </a:r>
            <a:r>
              <a:rPr dirty="0" spc="-50"/>
              <a:t> </a:t>
            </a:r>
            <a:r>
              <a:rPr dirty="0"/>
              <a:t>drug</a:t>
            </a:r>
            <a:r>
              <a:rPr dirty="0" spc="-55"/>
              <a:t> </a:t>
            </a:r>
            <a:r>
              <a:rPr dirty="0" spc="-25"/>
              <a:t>is </a:t>
            </a:r>
            <a:r>
              <a:rPr dirty="0"/>
              <a:t>covered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50"/>
              <a:t> </a:t>
            </a:r>
            <a:r>
              <a:rPr dirty="0"/>
              <a:t>what</a:t>
            </a:r>
            <a:r>
              <a:rPr dirty="0" spc="-35"/>
              <a:t> </a:t>
            </a:r>
            <a:r>
              <a:rPr dirty="0"/>
              <a:t>it</a:t>
            </a:r>
            <a:r>
              <a:rPr dirty="0" spc="-45"/>
              <a:t> </a:t>
            </a:r>
            <a:r>
              <a:rPr dirty="0" spc="-10"/>
              <a:t>costs</a:t>
            </a:r>
          </a:p>
        </p:txBody>
      </p:sp>
      <p:sp>
        <p:nvSpPr>
          <p:cNvPr id="10" name="object 10" descr=""/>
          <p:cNvSpPr/>
          <p:nvPr/>
        </p:nvSpPr>
        <p:spPr>
          <a:xfrm>
            <a:off x="5705553" y="4114116"/>
            <a:ext cx="5902325" cy="1028065"/>
          </a:xfrm>
          <a:custGeom>
            <a:avLst/>
            <a:gdLst/>
            <a:ahLst/>
            <a:cxnLst/>
            <a:rect l="l" t="t" r="r" b="b"/>
            <a:pathLst>
              <a:path w="5902325" h="1028064">
                <a:moveTo>
                  <a:pt x="5730735" y="0"/>
                </a:moveTo>
                <a:lnTo>
                  <a:pt x="171297" y="0"/>
                </a:lnTo>
                <a:lnTo>
                  <a:pt x="125760" y="6119"/>
                </a:lnTo>
                <a:lnTo>
                  <a:pt x="84841" y="23387"/>
                </a:lnTo>
                <a:lnTo>
                  <a:pt x="50172" y="50172"/>
                </a:lnTo>
                <a:lnTo>
                  <a:pt x="23387" y="84841"/>
                </a:lnTo>
                <a:lnTo>
                  <a:pt x="6119" y="125760"/>
                </a:lnTo>
                <a:lnTo>
                  <a:pt x="0" y="171297"/>
                </a:lnTo>
                <a:lnTo>
                  <a:pt x="0" y="856462"/>
                </a:lnTo>
                <a:lnTo>
                  <a:pt x="6119" y="901999"/>
                </a:lnTo>
                <a:lnTo>
                  <a:pt x="23387" y="942918"/>
                </a:lnTo>
                <a:lnTo>
                  <a:pt x="50172" y="977587"/>
                </a:lnTo>
                <a:lnTo>
                  <a:pt x="84841" y="1004372"/>
                </a:lnTo>
                <a:lnTo>
                  <a:pt x="125760" y="1021641"/>
                </a:lnTo>
                <a:lnTo>
                  <a:pt x="171297" y="1027760"/>
                </a:lnTo>
                <a:lnTo>
                  <a:pt x="5730735" y="1027760"/>
                </a:lnTo>
                <a:lnTo>
                  <a:pt x="5776276" y="1021641"/>
                </a:lnTo>
                <a:lnTo>
                  <a:pt x="5817196" y="1004372"/>
                </a:lnTo>
                <a:lnTo>
                  <a:pt x="5851864" y="977587"/>
                </a:lnTo>
                <a:lnTo>
                  <a:pt x="5878647" y="942918"/>
                </a:lnTo>
                <a:lnTo>
                  <a:pt x="5895914" y="901999"/>
                </a:lnTo>
                <a:lnTo>
                  <a:pt x="5902032" y="856462"/>
                </a:lnTo>
                <a:lnTo>
                  <a:pt x="5902032" y="171297"/>
                </a:lnTo>
                <a:lnTo>
                  <a:pt x="5895914" y="125760"/>
                </a:lnTo>
                <a:lnTo>
                  <a:pt x="5878647" y="84841"/>
                </a:lnTo>
                <a:lnTo>
                  <a:pt x="5851864" y="50172"/>
                </a:lnTo>
                <a:lnTo>
                  <a:pt x="5817196" y="23387"/>
                </a:lnTo>
                <a:lnTo>
                  <a:pt x="5776276" y="6119"/>
                </a:lnTo>
                <a:lnTo>
                  <a:pt x="5730735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5731709" y="2553661"/>
            <a:ext cx="5693410" cy="2352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114300">
              <a:lnSpc>
                <a:spcPct val="100000"/>
              </a:lnSpc>
              <a:spcBef>
                <a:spcPts val="105"/>
              </a:spcBef>
            </a:pPr>
            <a:r>
              <a:rPr dirty="0" sz="2000" spc="-45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20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can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use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FEP</a:t>
            </a:r>
            <a:r>
              <a:rPr dirty="0" sz="2000" spc="-5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Prescription</a:t>
            </a:r>
            <a:r>
              <a:rPr dirty="0" sz="2000" spc="-6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Drug</a:t>
            </a:r>
            <a:r>
              <a:rPr dirty="0" sz="2000" spc="-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Cost</a:t>
            </a:r>
            <a:r>
              <a:rPr dirty="0" sz="2000" spc="-9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003358"/>
                </a:solidFill>
                <a:latin typeface="Arial"/>
                <a:cs typeface="Arial"/>
              </a:rPr>
              <a:t>Tool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20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look</a:t>
            </a:r>
            <a:r>
              <a:rPr dirty="0" sz="20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up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20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specific</a:t>
            </a:r>
            <a:r>
              <a:rPr dirty="0" sz="20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drugs</a:t>
            </a:r>
            <a:r>
              <a:rPr dirty="0" sz="20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and</a:t>
            </a:r>
            <a:r>
              <a:rPr dirty="0" sz="20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how</a:t>
            </a:r>
            <a:r>
              <a:rPr dirty="0" sz="20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much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003358"/>
                </a:solidFill>
                <a:latin typeface="Arial"/>
                <a:cs typeface="Arial"/>
              </a:rPr>
              <a:t>they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will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cost.</a:t>
            </a:r>
            <a:r>
              <a:rPr dirty="0" sz="2000" spc="-8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45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can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also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compare</a:t>
            </a:r>
            <a:r>
              <a:rPr dirty="0" sz="2000" spc="-5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costs</a:t>
            </a:r>
            <a:r>
              <a:rPr dirty="0" sz="20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20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003358"/>
                </a:solidFill>
                <a:latin typeface="Arial"/>
                <a:cs typeface="Arial"/>
              </a:rPr>
              <a:t>your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current</a:t>
            </a:r>
            <a:r>
              <a:rPr dirty="0" sz="2000" spc="-6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FEP</a:t>
            </a:r>
            <a:r>
              <a:rPr dirty="0" sz="2000" spc="-6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prescription</a:t>
            </a:r>
            <a:r>
              <a:rPr dirty="0" sz="2000" spc="-5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drug</a:t>
            </a:r>
            <a:r>
              <a:rPr dirty="0" sz="2000" spc="-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benefits.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95"/>
              </a:spcBef>
            </a:pPr>
            <a:endParaRPr sz="2000">
              <a:latin typeface="Arial"/>
              <a:cs typeface="Arial"/>
            </a:endParaRPr>
          </a:p>
          <a:p>
            <a:pPr marL="220979" marR="5080">
              <a:lnSpc>
                <a:spcPct val="100000"/>
              </a:lnSpc>
            </a:pPr>
            <a:r>
              <a:rPr dirty="0" sz="1800" spc="-95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1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use</a:t>
            </a:r>
            <a:r>
              <a:rPr dirty="0" sz="18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1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Drug</a:t>
            </a:r>
            <a:r>
              <a:rPr dirty="0" sz="18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Cost</a:t>
            </a:r>
            <a:r>
              <a:rPr dirty="0" sz="1800" spc="-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40">
                <a:solidFill>
                  <a:srgbClr val="003358"/>
                </a:solidFill>
                <a:latin typeface="Arial"/>
                <a:cs typeface="Arial"/>
              </a:rPr>
              <a:t>Tool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or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1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download</a:t>
            </a:r>
            <a:r>
              <a:rPr dirty="0" sz="1800" spc="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1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full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formulary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for</a:t>
            </a:r>
            <a:r>
              <a:rPr dirty="0" sz="18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1800" spc="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plan,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visit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99D7"/>
                </a:solidFill>
                <a:latin typeface="Arial"/>
                <a:cs typeface="Arial"/>
              </a:rPr>
              <a:t>fepblue.org/medicarerx</a:t>
            </a:r>
            <a:r>
              <a:rPr dirty="0" sz="1800" spc="-1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22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914400" y="2094313"/>
            <a:ext cx="10423525" cy="2665095"/>
          </a:xfrm>
          <a:custGeom>
            <a:avLst/>
            <a:gdLst/>
            <a:ahLst/>
            <a:cxnLst/>
            <a:rect l="l" t="t" r="r" b="b"/>
            <a:pathLst>
              <a:path w="10423525" h="2665095">
                <a:moveTo>
                  <a:pt x="10133114" y="0"/>
                </a:moveTo>
                <a:lnTo>
                  <a:pt x="290398" y="0"/>
                </a:lnTo>
                <a:lnTo>
                  <a:pt x="243292" y="3800"/>
                </a:lnTo>
                <a:lnTo>
                  <a:pt x="198607" y="14804"/>
                </a:lnTo>
                <a:lnTo>
                  <a:pt x="156940" y="32412"/>
                </a:lnTo>
                <a:lnTo>
                  <a:pt x="118890" y="56028"/>
                </a:lnTo>
                <a:lnTo>
                  <a:pt x="85053" y="85053"/>
                </a:lnTo>
                <a:lnTo>
                  <a:pt x="56028" y="118890"/>
                </a:lnTo>
                <a:lnTo>
                  <a:pt x="32412" y="156940"/>
                </a:lnTo>
                <a:lnTo>
                  <a:pt x="14804" y="198607"/>
                </a:lnTo>
                <a:lnTo>
                  <a:pt x="3800" y="243292"/>
                </a:lnTo>
                <a:lnTo>
                  <a:pt x="0" y="290398"/>
                </a:lnTo>
                <a:lnTo>
                  <a:pt x="0" y="2374328"/>
                </a:lnTo>
                <a:lnTo>
                  <a:pt x="3800" y="2421434"/>
                </a:lnTo>
                <a:lnTo>
                  <a:pt x="14804" y="2466119"/>
                </a:lnTo>
                <a:lnTo>
                  <a:pt x="32412" y="2507785"/>
                </a:lnTo>
                <a:lnTo>
                  <a:pt x="56028" y="2545836"/>
                </a:lnTo>
                <a:lnTo>
                  <a:pt x="85053" y="2579673"/>
                </a:lnTo>
                <a:lnTo>
                  <a:pt x="118890" y="2608698"/>
                </a:lnTo>
                <a:lnTo>
                  <a:pt x="156940" y="2632314"/>
                </a:lnTo>
                <a:lnTo>
                  <a:pt x="198607" y="2649922"/>
                </a:lnTo>
                <a:lnTo>
                  <a:pt x="243292" y="2660926"/>
                </a:lnTo>
                <a:lnTo>
                  <a:pt x="290398" y="2664726"/>
                </a:lnTo>
                <a:lnTo>
                  <a:pt x="10133114" y="2664726"/>
                </a:lnTo>
                <a:lnTo>
                  <a:pt x="10180219" y="2660926"/>
                </a:lnTo>
                <a:lnTo>
                  <a:pt x="10224904" y="2649922"/>
                </a:lnTo>
                <a:lnTo>
                  <a:pt x="10266571" y="2632314"/>
                </a:lnTo>
                <a:lnTo>
                  <a:pt x="10304622" y="2608698"/>
                </a:lnTo>
                <a:lnTo>
                  <a:pt x="10338458" y="2579673"/>
                </a:lnTo>
                <a:lnTo>
                  <a:pt x="10367483" y="2545836"/>
                </a:lnTo>
                <a:lnTo>
                  <a:pt x="10391099" y="2507785"/>
                </a:lnTo>
                <a:lnTo>
                  <a:pt x="10408708" y="2466119"/>
                </a:lnTo>
                <a:lnTo>
                  <a:pt x="10419711" y="2421434"/>
                </a:lnTo>
                <a:lnTo>
                  <a:pt x="10423512" y="2374328"/>
                </a:lnTo>
                <a:lnTo>
                  <a:pt x="10423512" y="290398"/>
                </a:lnTo>
                <a:lnTo>
                  <a:pt x="10419711" y="243292"/>
                </a:lnTo>
                <a:lnTo>
                  <a:pt x="10408708" y="198607"/>
                </a:lnTo>
                <a:lnTo>
                  <a:pt x="10391099" y="156940"/>
                </a:lnTo>
                <a:lnTo>
                  <a:pt x="10367483" y="118890"/>
                </a:lnTo>
                <a:lnTo>
                  <a:pt x="10338458" y="85053"/>
                </a:lnTo>
                <a:lnTo>
                  <a:pt x="10304622" y="56028"/>
                </a:lnTo>
                <a:lnTo>
                  <a:pt x="10266571" y="32412"/>
                </a:lnTo>
                <a:lnTo>
                  <a:pt x="10224904" y="14804"/>
                </a:lnTo>
                <a:lnTo>
                  <a:pt x="10180219" y="3800"/>
                </a:lnTo>
                <a:lnTo>
                  <a:pt x="10133114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0"/>
            <a:ext cx="226060" cy="6858000"/>
          </a:xfrm>
          <a:custGeom>
            <a:avLst/>
            <a:gdLst/>
            <a:ahLst/>
            <a:cxnLst/>
            <a:rect l="l" t="t" r="r" b="b"/>
            <a:pathLst>
              <a:path w="226060" h="6858000">
                <a:moveTo>
                  <a:pt x="225628" y="0"/>
                </a:moveTo>
                <a:lnTo>
                  <a:pt x="0" y="0"/>
                </a:lnTo>
                <a:lnTo>
                  <a:pt x="0" y="6858000"/>
                </a:lnTo>
                <a:lnTo>
                  <a:pt x="225628" y="6858000"/>
                </a:lnTo>
                <a:lnTo>
                  <a:pt x="225628" y="0"/>
                </a:lnTo>
                <a:close/>
              </a:path>
            </a:pathLst>
          </a:custGeom>
          <a:solidFill>
            <a:srgbClr val="0033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660213" y="6242926"/>
            <a:ext cx="252729" cy="318135"/>
          </a:xfrm>
          <a:custGeom>
            <a:avLst/>
            <a:gdLst/>
            <a:ahLst/>
            <a:cxnLst/>
            <a:rect l="l" t="t" r="r" b="b"/>
            <a:pathLst>
              <a:path w="252729" h="318134">
                <a:moveTo>
                  <a:pt x="244132" y="292100"/>
                </a:moveTo>
                <a:lnTo>
                  <a:pt x="242544" y="290118"/>
                </a:lnTo>
                <a:lnTo>
                  <a:pt x="241363" y="290118"/>
                </a:lnTo>
                <a:lnTo>
                  <a:pt x="241363" y="292900"/>
                </a:lnTo>
                <a:lnTo>
                  <a:pt x="241363" y="299250"/>
                </a:lnTo>
                <a:lnTo>
                  <a:pt x="237388" y="298856"/>
                </a:lnTo>
                <a:lnTo>
                  <a:pt x="231025" y="298856"/>
                </a:lnTo>
                <a:lnTo>
                  <a:pt x="231025" y="292493"/>
                </a:lnTo>
                <a:lnTo>
                  <a:pt x="238975" y="292493"/>
                </a:lnTo>
                <a:lnTo>
                  <a:pt x="241363" y="292900"/>
                </a:lnTo>
                <a:lnTo>
                  <a:pt x="241363" y="290118"/>
                </a:lnTo>
                <a:lnTo>
                  <a:pt x="229044" y="290118"/>
                </a:lnTo>
                <a:lnTo>
                  <a:pt x="229044" y="309981"/>
                </a:lnTo>
                <a:lnTo>
                  <a:pt x="231419" y="309981"/>
                </a:lnTo>
                <a:lnTo>
                  <a:pt x="231419" y="301244"/>
                </a:lnTo>
                <a:lnTo>
                  <a:pt x="235800" y="301244"/>
                </a:lnTo>
                <a:lnTo>
                  <a:pt x="241363" y="309981"/>
                </a:lnTo>
                <a:lnTo>
                  <a:pt x="244132" y="309981"/>
                </a:lnTo>
                <a:lnTo>
                  <a:pt x="238175" y="301244"/>
                </a:lnTo>
                <a:lnTo>
                  <a:pt x="241363" y="300850"/>
                </a:lnTo>
                <a:lnTo>
                  <a:pt x="244132" y="299250"/>
                </a:lnTo>
                <a:lnTo>
                  <a:pt x="244132" y="292493"/>
                </a:lnTo>
                <a:lnTo>
                  <a:pt x="244132" y="292100"/>
                </a:lnTo>
                <a:close/>
              </a:path>
              <a:path w="252729" h="318134">
                <a:moveTo>
                  <a:pt x="252476" y="290512"/>
                </a:moveTo>
                <a:lnTo>
                  <a:pt x="249694" y="287870"/>
                </a:lnTo>
                <a:lnTo>
                  <a:pt x="249694" y="308394"/>
                </a:lnTo>
                <a:lnTo>
                  <a:pt x="243738" y="314756"/>
                </a:lnTo>
                <a:lnTo>
                  <a:pt x="226656" y="314756"/>
                </a:lnTo>
                <a:lnTo>
                  <a:pt x="220294" y="308787"/>
                </a:lnTo>
                <a:lnTo>
                  <a:pt x="220294" y="291706"/>
                </a:lnTo>
                <a:lnTo>
                  <a:pt x="226263" y="285737"/>
                </a:lnTo>
                <a:lnTo>
                  <a:pt x="243344" y="285737"/>
                </a:lnTo>
                <a:lnTo>
                  <a:pt x="249301" y="291706"/>
                </a:lnTo>
                <a:lnTo>
                  <a:pt x="249301" y="300050"/>
                </a:lnTo>
                <a:lnTo>
                  <a:pt x="249694" y="308394"/>
                </a:lnTo>
                <a:lnTo>
                  <a:pt x="249694" y="287870"/>
                </a:lnTo>
                <a:lnTo>
                  <a:pt x="247459" y="285737"/>
                </a:lnTo>
                <a:lnTo>
                  <a:pt x="244538" y="282956"/>
                </a:lnTo>
                <a:lnTo>
                  <a:pt x="225463" y="282956"/>
                </a:lnTo>
                <a:lnTo>
                  <a:pt x="217512" y="290512"/>
                </a:lnTo>
                <a:lnTo>
                  <a:pt x="217512" y="309587"/>
                </a:lnTo>
                <a:lnTo>
                  <a:pt x="225463" y="317538"/>
                </a:lnTo>
                <a:lnTo>
                  <a:pt x="244538" y="317538"/>
                </a:lnTo>
                <a:lnTo>
                  <a:pt x="247180" y="314756"/>
                </a:lnTo>
                <a:lnTo>
                  <a:pt x="252082" y="309587"/>
                </a:lnTo>
                <a:lnTo>
                  <a:pt x="252082" y="300050"/>
                </a:lnTo>
                <a:lnTo>
                  <a:pt x="252476" y="290512"/>
                </a:lnTo>
                <a:close/>
              </a:path>
              <a:path w="252729" h="318134">
                <a:moveTo>
                  <a:pt x="252488" y="81622"/>
                </a:moveTo>
                <a:lnTo>
                  <a:pt x="246875" y="37553"/>
                </a:lnTo>
                <a:lnTo>
                  <a:pt x="233807" y="0"/>
                </a:lnTo>
                <a:lnTo>
                  <a:pt x="208330" y="11315"/>
                </a:lnTo>
                <a:lnTo>
                  <a:pt x="182257" y="19570"/>
                </a:lnTo>
                <a:lnTo>
                  <a:pt x="155143" y="24701"/>
                </a:lnTo>
                <a:lnTo>
                  <a:pt x="126542" y="26631"/>
                </a:lnTo>
                <a:lnTo>
                  <a:pt x="97764" y="24866"/>
                </a:lnTo>
                <a:lnTo>
                  <a:pt x="70612" y="19723"/>
                </a:lnTo>
                <a:lnTo>
                  <a:pt x="44513" y="11366"/>
                </a:lnTo>
                <a:lnTo>
                  <a:pt x="18872" y="0"/>
                </a:lnTo>
                <a:lnTo>
                  <a:pt x="5740" y="37376"/>
                </a:lnTo>
                <a:lnTo>
                  <a:pt x="0" y="81470"/>
                </a:lnTo>
                <a:lnTo>
                  <a:pt x="1993" y="128536"/>
                </a:lnTo>
                <a:lnTo>
                  <a:pt x="12115" y="174866"/>
                </a:lnTo>
                <a:lnTo>
                  <a:pt x="29489" y="216662"/>
                </a:lnTo>
                <a:lnTo>
                  <a:pt x="53936" y="255295"/>
                </a:lnTo>
                <a:lnTo>
                  <a:pt x="85979" y="289369"/>
                </a:lnTo>
                <a:lnTo>
                  <a:pt x="126136" y="317538"/>
                </a:lnTo>
                <a:lnTo>
                  <a:pt x="166471" y="289433"/>
                </a:lnTo>
                <a:lnTo>
                  <a:pt x="198501" y="255435"/>
                </a:lnTo>
                <a:lnTo>
                  <a:pt x="222846" y="216827"/>
                </a:lnTo>
                <a:lnTo>
                  <a:pt x="240169" y="174866"/>
                </a:lnTo>
                <a:lnTo>
                  <a:pt x="250342" y="128600"/>
                </a:lnTo>
                <a:lnTo>
                  <a:pt x="252488" y="8162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1576977" y="6525094"/>
            <a:ext cx="36195" cy="35560"/>
          </a:xfrm>
          <a:custGeom>
            <a:avLst/>
            <a:gdLst/>
            <a:ahLst/>
            <a:cxnLst/>
            <a:rect l="l" t="t" r="r" b="b"/>
            <a:pathLst>
              <a:path w="36195" h="35559">
                <a:moveTo>
                  <a:pt x="27012" y="9537"/>
                </a:moveTo>
                <a:lnTo>
                  <a:pt x="25425" y="7543"/>
                </a:lnTo>
                <a:lnTo>
                  <a:pt x="24231" y="7543"/>
                </a:lnTo>
                <a:lnTo>
                  <a:pt x="24231" y="10325"/>
                </a:lnTo>
                <a:lnTo>
                  <a:pt x="24231" y="16687"/>
                </a:lnTo>
                <a:lnTo>
                  <a:pt x="20269" y="16294"/>
                </a:lnTo>
                <a:lnTo>
                  <a:pt x="13906" y="16294"/>
                </a:lnTo>
                <a:lnTo>
                  <a:pt x="13906" y="9931"/>
                </a:lnTo>
                <a:lnTo>
                  <a:pt x="21856" y="9931"/>
                </a:lnTo>
                <a:lnTo>
                  <a:pt x="24231" y="10325"/>
                </a:lnTo>
                <a:lnTo>
                  <a:pt x="24231" y="7543"/>
                </a:lnTo>
                <a:lnTo>
                  <a:pt x="11125" y="7543"/>
                </a:lnTo>
                <a:lnTo>
                  <a:pt x="11125" y="27813"/>
                </a:lnTo>
                <a:lnTo>
                  <a:pt x="13512" y="27813"/>
                </a:lnTo>
                <a:lnTo>
                  <a:pt x="13512" y="19075"/>
                </a:lnTo>
                <a:lnTo>
                  <a:pt x="17881" y="19075"/>
                </a:lnTo>
                <a:lnTo>
                  <a:pt x="23444" y="27813"/>
                </a:lnTo>
                <a:lnTo>
                  <a:pt x="26225" y="27813"/>
                </a:lnTo>
                <a:lnTo>
                  <a:pt x="20269" y="19075"/>
                </a:lnTo>
                <a:lnTo>
                  <a:pt x="24231" y="18275"/>
                </a:lnTo>
                <a:lnTo>
                  <a:pt x="27012" y="16687"/>
                </a:lnTo>
                <a:lnTo>
                  <a:pt x="27012" y="9931"/>
                </a:lnTo>
                <a:lnTo>
                  <a:pt x="27012" y="9537"/>
                </a:lnTo>
                <a:close/>
              </a:path>
              <a:path w="36195" h="35559">
                <a:moveTo>
                  <a:pt x="35750" y="7950"/>
                </a:moveTo>
                <a:lnTo>
                  <a:pt x="32969" y="5168"/>
                </a:lnTo>
                <a:lnTo>
                  <a:pt x="32969" y="26225"/>
                </a:lnTo>
                <a:lnTo>
                  <a:pt x="26619" y="32588"/>
                </a:lnTo>
                <a:lnTo>
                  <a:pt x="9131" y="32588"/>
                </a:lnTo>
                <a:lnTo>
                  <a:pt x="3175" y="26225"/>
                </a:lnTo>
                <a:lnTo>
                  <a:pt x="3175" y="9144"/>
                </a:lnTo>
                <a:lnTo>
                  <a:pt x="9537" y="3175"/>
                </a:lnTo>
                <a:lnTo>
                  <a:pt x="26619" y="3175"/>
                </a:lnTo>
                <a:lnTo>
                  <a:pt x="32575" y="9537"/>
                </a:lnTo>
                <a:lnTo>
                  <a:pt x="32575" y="17881"/>
                </a:lnTo>
                <a:lnTo>
                  <a:pt x="32969" y="26225"/>
                </a:lnTo>
                <a:lnTo>
                  <a:pt x="32969" y="5168"/>
                </a:lnTo>
                <a:lnTo>
                  <a:pt x="30988" y="3175"/>
                </a:lnTo>
                <a:lnTo>
                  <a:pt x="27813" y="0"/>
                </a:lnTo>
                <a:lnTo>
                  <a:pt x="7950" y="0"/>
                </a:lnTo>
                <a:lnTo>
                  <a:pt x="0" y="7950"/>
                </a:lnTo>
                <a:lnTo>
                  <a:pt x="0" y="27419"/>
                </a:lnTo>
                <a:lnTo>
                  <a:pt x="7950" y="35369"/>
                </a:lnTo>
                <a:lnTo>
                  <a:pt x="27419" y="35369"/>
                </a:lnTo>
                <a:lnTo>
                  <a:pt x="30200" y="32588"/>
                </a:lnTo>
                <a:lnTo>
                  <a:pt x="35356" y="27419"/>
                </a:lnTo>
                <a:lnTo>
                  <a:pt x="35356" y="17487"/>
                </a:lnTo>
                <a:lnTo>
                  <a:pt x="35750" y="7950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1295685" y="6243510"/>
            <a:ext cx="317500" cy="318135"/>
          </a:xfrm>
          <a:custGeom>
            <a:avLst/>
            <a:gdLst/>
            <a:ahLst/>
            <a:cxnLst/>
            <a:rect l="l" t="t" r="r" b="b"/>
            <a:pathLst>
              <a:path w="317500" h="318134">
                <a:moveTo>
                  <a:pt x="317055" y="87642"/>
                </a:moveTo>
                <a:lnTo>
                  <a:pt x="228854" y="87642"/>
                </a:lnTo>
                <a:lnTo>
                  <a:pt x="228854" y="0"/>
                </a:lnTo>
                <a:lnTo>
                  <a:pt x="88201" y="0"/>
                </a:lnTo>
                <a:lnTo>
                  <a:pt x="88201" y="87642"/>
                </a:lnTo>
                <a:lnTo>
                  <a:pt x="0" y="87642"/>
                </a:lnTo>
                <a:lnTo>
                  <a:pt x="0" y="228638"/>
                </a:lnTo>
                <a:lnTo>
                  <a:pt x="88201" y="228638"/>
                </a:lnTo>
                <a:lnTo>
                  <a:pt x="88201" y="317550"/>
                </a:lnTo>
                <a:lnTo>
                  <a:pt x="228854" y="317550"/>
                </a:lnTo>
                <a:lnTo>
                  <a:pt x="228854" y="228638"/>
                </a:lnTo>
                <a:lnTo>
                  <a:pt x="317055" y="228638"/>
                </a:lnTo>
                <a:lnTo>
                  <a:pt x="317055" y="8764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79858" y="2245550"/>
            <a:ext cx="6909434" cy="23120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 marR="233045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003358"/>
                </a:solidFill>
              </a:rPr>
              <a:t>See</a:t>
            </a:r>
            <a:r>
              <a:rPr dirty="0" sz="3200" spc="-35">
                <a:solidFill>
                  <a:srgbClr val="003358"/>
                </a:solidFill>
              </a:rPr>
              <a:t> </a:t>
            </a:r>
            <a:r>
              <a:rPr dirty="0" sz="3200">
                <a:solidFill>
                  <a:srgbClr val="003358"/>
                </a:solidFill>
              </a:rPr>
              <a:t>your</a:t>
            </a:r>
            <a:r>
              <a:rPr dirty="0" sz="3200" spc="-40">
                <a:solidFill>
                  <a:srgbClr val="003358"/>
                </a:solidFill>
              </a:rPr>
              <a:t> </a:t>
            </a:r>
            <a:r>
              <a:rPr dirty="0" sz="3200" spc="-10">
                <a:solidFill>
                  <a:srgbClr val="003358"/>
                </a:solidFill>
              </a:rPr>
              <a:t>current </a:t>
            </a:r>
            <a:r>
              <a:rPr dirty="0" sz="3200">
                <a:solidFill>
                  <a:srgbClr val="003358"/>
                </a:solidFill>
              </a:rPr>
              <a:t>prescription</a:t>
            </a:r>
            <a:r>
              <a:rPr dirty="0" sz="3200" spc="-80">
                <a:solidFill>
                  <a:srgbClr val="003358"/>
                </a:solidFill>
              </a:rPr>
              <a:t> </a:t>
            </a:r>
            <a:r>
              <a:rPr dirty="0" sz="3200">
                <a:solidFill>
                  <a:srgbClr val="003358"/>
                </a:solidFill>
              </a:rPr>
              <a:t>drug</a:t>
            </a:r>
            <a:r>
              <a:rPr dirty="0" sz="3200" spc="-75">
                <a:solidFill>
                  <a:srgbClr val="003358"/>
                </a:solidFill>
              </a:rPr>
              <a:t> </a:t>
            </a:r>
            <a:r>
              <a:rPr dirty="0" sz="3200" spc="-10">
                <a:solidFill>
                  <a:srgbClr val="003358"/>
                </a:solidFill>
              </a:rPr>
              <a:t>costs</a:t>
            </a:r>
            <a:endParaRPr sz="3200"/>
          </a:p>
          <a:p>
            <a:pPr marL="57150" marR="30480">
              <a:lnSpc>
                <a:spcPct val="100000"/>
              </a:lnSpc>
              <a:spcBef>
                <a:spcPts val="715"/>
              </a:spcBef>
            </a:pPr>
            <a:r>
              <a:rPr dirty="0" sz="2000">
                <a:solidFill>
                  <a:srgbClr val="003358"/>
                </a:solidFill>
              </a:rPr>
              <a:t>If</a:t>
            </a:r>
            <a:r>
              <a:rPr dirty="0" sz="2000" spc="-5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you’re</a:t>
            </a:r>
            <a:r>
              <a:rPr dirty="0" sz="2000" spc="-1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a</a:t>
            </a:r>
            <a:r>
              <a:rPr dirty="0" sz="2000" spc="-5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member</a:t>
            </a:r>
            <a:r>
              <a:rPr dirty="0" sz="2000" spc="-5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and</a:t>
            </a:r>
            <a:r>
              <a:rPr dirty="0" sz="2000" spc="-3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logged</a:t>
            </a:r>
            <a:r>
              <a:rPr dirty="0" sz="2000" spc="-5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in</a:t>
            </a:r>
            <a:r>
              <a:rPr dirty="0" sz="2000" spc="-4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to</a:t>
            </a:r>
            <a:r>
              <a:rPr dirty="0" sz="2000" spc="-5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MyBlue</a:t>
            </a:r>
            <a:r>
              <a:rPr dirty="0" baseline="25641" sz="1950">
                <a:solidFill>
                  <a:srgbClr val="003358"/>
                </a:solidFill>
              </a:rPr>
              <a:t>®</a:t>
            </a:r>
            <a:r>
              <a:rPr dirty="0" sz="2000">
                <a:solidFill>
                  <a:srgbClr val="003358"/>
                </a:solidFill>
              </a:rPr>
              <a:t>,</a:t>
            </a:r>
            <a:r>
              <a:rPr dirty="0" sz="2000" spc="-2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you </a:t>
            </a:r>
            <a:r>
              <a:rPr dirty="0" sz="2000" spc="-25">
                <a:solidFill>
                  <a:srgbClr val="003358"/>
                </a:solidFill>
              </a:rPr>
              <a:t>can </a:t>
            </a:r>
            <a:r>
              <a:rPr dirty="0" sz="2000">
                <a:solidFill>
                  <a:srgbClr val="003358"/>
                </a:solidFill>
              </a:rPr>
              <a:t>access</a:t>
            </a:r>
            <a:r>
              <a:rPr dirty="0" sz="2000" spc="-4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a</a:t>
            </a:r>
            <a:r>
              <a:rPr dirty="0" sz="2000" spc="-1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99D7"/>
                </a:solidFill>
              </a:rPr>
              <a:t>personalized</a:t>
            </a:r>
            <a:r>
              <a:rPr dirty="0" sz="2000" spc="-50">
                <a:solidFill>
                  <a:srgbClr val="0099D7"/>
                </a:solidFill>
              </a:rPr>
              <a:t> </a:t>
            </a:r>
            <a:r>
              <a:rPr dirty="0" sz="2000">
                <a:solidFill>
                  <a:srgbClr val="0099D7"/>
                </a:solidFill>
              </a:rPr>
              <a:t>drug</a:t>
            </a:r>
            <a:r>
              <a:rPr dirty="0" sz="2000" spc="-15">
                <a:solidFill>
                  <a:srgbClr val="0099D7"/>
                </a:solidFill>
              </a:rPr>
              <a:t> </a:t>
            </a:r>
            <a:r>
              <a:rPr dirty="0" sz="2000">
                <a:solidFill>
                  <a:srgbClr val="0099D7"/>
                </a:solidFill>
              </a:rPr>
              <a:t>cost</a:t>
            </a:r>
            <a:r>
              <a:rPr dirty="0" sz="2000" spc="-40">
                <a:solidFill>
                  <a:srgbClr val="0099D7"/>
                </a:solidFill>
              </a:rPr>
              <a:t> </a:t>
            </a:r>
            <a:r>
              <a:rPr dirty="0" sz="2000">
                <a:solidFill>
                  <a:srgbClr val="0099D7"/>
                </a:solidFill>
              </a:rPr>
              <a:t>tool</a:t>
            </a:r>
            <a:r>
              <a:rPr dirty="0" sz="2000" spc="-35">
                <a:solidFill>
                  <a:srgbClr val="0099D7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that</a:t>
            </a:r>
            <a:r>
              <a:rPr dirty="0" sz="2000" spc="-2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shows</a:t>
            </a:r>
            <a:r>
              <a:rPr dirty="0" sz="2000" spc="-6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you</a:t>
            </a:r>
            <a:r>
              <a:rPr dirty="0" sz="2000" spc="15">
                <a:solidFill>
                  <a:srgbClr val="003358"/>
                </a:solidFill>
              </a:rPr>
              <a:t> </a:t>
            </a:r>
            <a:r>
              <a:rPr dirty="0" sz="2000" spc="-25">
                <a:solidFill>
                  <a:srgbClr val="003358"/>
                </a:solidFill>
              </a:rPr>
              <a:t>the </a:t>
            </a:r>
            <a:r>
              <a:rPr dirty="0" sz="2000">
                <a:solidFill>
                  <a:srgbClr val="003358"/>
                </a:solidFill>
              </a:rPr>
              <a:t>cost</a:t>
            </a:r>
            <a:r>
              <a:rPr dirty="0" sz="2000" spc="-4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of</a:t>
            </a:r>
            <a:r>
              <a:rPr dirty="0" sz="2000" spc="-3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your</a:t>
            </a:r>
            <a:r>
              <a:rPr dirty="0" sz="2000" spc="-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current</a:t>
            </a:r>
            <a:r>
              <a:rPr dirty="0" sz="2000" spc="-4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prescription</a:t>
            </a:r>
            <a:r>
              <a:rPr dirty="0" sz="2000" spc="-6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drugs</a:t>
            </a:r>
            <a:r>
              <a:rPr dirty="0" sz="2000" spc="-3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for</a:t>
            </a:r>
            <a:r>
              <a:rPr dirty="0" sz="2000" spc="-4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your </a:t>
            </a:r>
            <a:r>
              <a:rPr dirty="0" sz="2000" spc="-10">
                <a:solidFill>
                  <a:srgbClr val="003358"/>
                </a:solidFill>
              </a:rPr>
              <a:t>specific </a:t>
            </a:r>
            <a:r>
              <a:rPr dirty="0" sz="2000">
                <a:solidFill>
                  <a:srgbClr val="003358"/>
                </a:solidFill>
              </a:rPr>
              <a:t>plan.</a:t>
            </a:r>
            <a:r>
              <a:rPr dirty="0" sz="2000" spc="-4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Get</a:t>
            </a:r>
            <a:r>
              <a:rPr dirty="0" sz="2000" spc="-2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started</a:t>
            </a:r>
            <a:r>
              <a:rPr dirty="0" sz="2000" spc="-4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at</a:t>
            </a:r>
            <a:r>
              <a:rPr dirty="0" sz="2000" spc="-15">
                <a:solidFill>
                  <a:srgbClr val="003358"/>
                </a:solidFill>
              </a:rPr>
              <a:t> </a:t>
            </a:r>
            <a:r>
              <a:rPr dirty="0" sz="2000" spc="-10">
                <a:solidFill>
                  <a:srgbClr val="0099D7"/>
                </a:solidFill>
              </a:rPr>
              <a:t>fepblue.org/myblue</a:t>
            </a:r>
            <a:r>
              <a:rPr dirty="0" sz="2000" spc="-10">
                <a:solidFill>
                  <a:srgbClr val="003358"/>
                </a:solidFill>
              </a:rPr>
              <a:t>.</a:t>
            </a:r>
            <a:endParaRPr sz="2000"/>
          </a:p>
        </p:txBody>
      </p:sp>
      <p:sp>
        <p:nvSpPr>
          <p:cNvPr id="8" name="object 8" descr=""/>
          <p:cNvSpPr/>
          <p:nvPr/>
        </p:nvSpPr>
        <p:spPr>
          <a:xfrm>
            <a:off x="9135930" y="2670133"/>
            <a:ext cx="1599565" cy="1587500"/>
          </a:xfrm>
          <a:custGeom>
            <a:avLst/>
            <a:gdLst/>
            <a:ahLst/>
            <a:cxnLst/>
            <a:rect l="l" t="t" r="r" b="b"/>
            <a:pathLst>
              <a:path w="1599565" h="1587500">
                <a:moveTo>
                  <a:pt x="943176" y="12699"/>
                </a:moveTo>
                <a:lnTo>
                  <a:pt x="655815" y="12699"/>
                </a:lnTo>
                <a:lnTo>
                  <a:pt x="702893" y="0"/>
                </a:lnTo>
                <a:lnTo>
                  <a:pt x="896121" y="0"/>
                </a:lnTo>
                <a:lnTo>
                  <a:pt x="943176" y="12699"/>
                </a:lnTo>
                <a:close/>
              </a:path>
              <a:path w="1599565" h="1587500">
                <a:moveTo>
                  <a:pt x="989443" y="1574799"/>
                </a:moveTo>
                <a:lnTo>
                  <a:pt x="609802" y="1574799"/>
                </a:lnTo>
                <a:lnTo>
                  <a:pt x="564687" y="1562099"/>
                </a:lnTo>
                <a:lnTo>
                  <a:pt x="520677" y="1536699"/>
                </a:lnTo>
                <a:lnTo>
                  <a:pt x="436306" y="1511299"/>
                </a:lnTo>
                <a:lnTo>
                  <a:pt x="396112" y="1485899"/>
                </a:lnTo>
                <a:lnTo>
                  <a:pt x="357358" y="1460499"/>
                </a:lnTo>
                <a:lnTo>
                  <a:pt x="320128" y="1435099"/>
                </a:lnTo>
                <a:lnTo>
                  <a:pt x="284504" y="1409699"/>
                </a:lnTo>
                <a:lnTo>
                  <a:pt x="250572" y="1371599"/>
                </a:lnTo>
                <a:lnTo>
                  <a:pt x="218414" y="1346199"/>
                </a:lnTo>
                <a:lnTo>
                  <a:pt x="188116" y="1308099"/>
                </a:lnTo>
                <a:lnTo>
                  <a:pt x="159759" y="1269999"/>
                </a:lnTo>
                <a:lnTo>
                  <a:pt x="133429" y="1231899"/>
                </a:lnTo>
                <a:lnTo>
                  <a:pt x="109208" y="1193799"/>
                </a:lnTo>
                <a:lnTo>
                  <a:pt x="87182" y="1155699"/>
                </a:lnTo>
                <a:lnTo>
                  <a:pt x="67433" y="1117599"/>
                </a:lnTo>
                <a:lnTo>
                  <a:pt x="50045" y="1066799"/>
                </a:lnTo>
                <a:lnTo>
                  <a:pt x="35102" y="1028699"/>
                </a:lnTo>
                <a:lnTo>
                  <a:pt x="22689" y="977899"/>
                </a:lnTo>
                <a:lnTo>
                  <a:pt x="12888" y="939799"/>
                </a:lnTo>
                <a:lnTo>
                  <a:pt x="5784" y="888999"/>
                </a:lnTo>
                <a:lnTo>
                  <a:pt x="1459" y="838199"/>
                </a:lnTo>
                <a:lnTo>
                  <a:pt x="0" y="787399"/>
                </a:lnTo>
                <a:lnTo>
                  <a:pt x="1459" y="749299"/>
                </a:lnTo>
                <a:lnTo>
                  <a:pt x="5780" y="698499"/>
                </a:lnTo>
                <a:lnTo>
                  <a:pt x="12881" y="647699"/>
                </a:lnTo>
                <a:lnTo>
                  <a:pt x="22677" y="609599"/>
                </a:lnTo>
                <a:lnTo>
                  <a:pt x="35085" y="558799"/>
                </a:lnTo>
                <a:lnTo>
                  <a:pt x="50021" y="507999"/>
                </a:lnTo>
                <a:lnTo>
                  <a:pt x="67401" y="469899"/>
                </a:lnTo>
                <a:lnTo>
                  <a:pt x="87143" y="431799"/>
                </a:lnTo>
                <a:lnTo>
                  <a:pt x="109161" y="393699"/>
                </a:lnTo>
                <a:lnTo>
                  <a:pt x="133372" y="355599"/>
                </a:lnTo>
                <a:lnTo>
                  <a:pt x="159694" y="317499"/>
                </a:lnTo>
                <a:lnTo>
                  <a:pt x="188042" y="279399"/>
                </a:lnTo>
                <a:lnTo>
                  <a:pt x="218332" y="241299"/>
                </a:lnTo>
                <a:lnTo>
                  <a:pt x="250482" y="215899"/>
                </a:lnTo>
                <a:lnTo>
                  <a:pt x="284406" y="177799"/>
                </a:lnTo>
                <a:lnTo>
                  <a:pt x="320022" y="152399"/>
                </a:lnTo>
                <a:lnTo>
                  <a:pt x="357247" y="126999"/>
                </a:lnTo>
                <a:lnTo>
                  <a:pt x="395995" y="101599"/>
                </a:lnTo>
                <a:lnTo>
                  <a:pt x="436185" y="76199"/>
                </a:lnTo>
                <a:lnTo>
                  <a:pt x="477731" y="63499"/>
                </a:lnTo>
                <a:lnTo>
                  <a:pt x="520551" y="38099"/>
                </a:lnTo>
                <a:lnTo>
                  <a:pt x="609677" y="12699"/>
                </a:lnTo>
                <a:lnTo>
                  <a:pt x="989291" y="12699"/>
                </a:lnTo>
                <a:lnTo>
                  <a:pt x="1078371" y="38099"/>
                </a:lnTo>
                <a:lnTo>
                  <a:pt x="1121170" y="63499"/>
                </a:lnTo>
                <a:lnTo>
                  <a:pt x="1162696" y="76199"/>
                </a:lnTo>
                <a:lnTo>
                  <a:pt x="1202866" y="101599"/>
                </a:lnTo>
                <a:lnTo>
                  <a:pt x="752470" y="101599"/>
                </a:lnTo>
                <a:lnTo>
                  <a:pt x="706162" y="114299"/>
                </a:lnTo>
                <a:lnTo>
                  <a:pt x="660808" y="114299"/>
                </a:lnTo>
                <a:lnTo>
                  <a:pt x="573373" y="139699"/>
                </a:lnTo>
                <a:lnTo>
                  <a:pt x="531496" y="152399"/>
                </a:lnTo>
                <a:lnTo>
                  <a:pt x="490985" y="177799"/>
                </a:lnTo>
                <a:lnTo>
                  <a:pt x="451941" y="203199"/>
                </a:lnTo>
                <a:lnTo>
                  <a:pt x="414467" y="215899"/>
                </a:lnTo>
                <a:lnTo>
                  <a:pt x="378666" y="253999"/>
                </a:lnTo>
                <a:lnTo>
                  <a:pt x="344642" y="279399"/>
                </a:lnTo>
                <a:lnTo>
                  <a:pt x="312495" y="304799"/>
                </a:lnTo>
                <a:lnTo>
                  <a:pt x="282330" y="342899"/>
                </a:lnTo>
                <a:lnTo>
                  <a:pt x="254249" y="368299"/>
                </a:lnTo>
                <a:lnTo>
                  <a:pt x="228354" y="406399"/>
                </a:lnTo>
                <a:lnTo>
                  <a:pt x="204749" y="444499"/>
                </a:lnTo>
                <a:lnTo>
                  <a:pt x="183536" y="482599"/>
                </a:lnTo>
                <a:lnTo>
                  <a:pt x="164819" y="520699"/>
                </a:lnTo>
                <a:lnTo>
                  <a:pt x="148699" y="571499"/>
                </a:lnTo>
                <a:lnTo>
                  <a:pt x="135279" y="609599"/>
                </a:lnTo>
                <a:lnTo>
                  <a:pt x="124663" y="660399"/>
                </a:lnTo>
                <a:lnTo>
                  <a:pt x="116953" y="698499"/>
                </a:lnTo>
                <a:lnTo>
                  <a:pt x="112251" y="749299"/>
                </a:lnTo>
                <a:lnTo>
                  <a:pt x="110661" y="787399"/>
                </a:lnTo>
                <a:lnTo>
                  <a:pt x="112251" y="838199"/>
                </a:lnTo>
                <a:lnTo>
                  <a:pt x="116951" y="888999"/>
                </a:lnTo>
                <a:lnTo>
                  <a:pt x="124659" y="927099"/>
                </a:lnTo>
                <a:lnTo>
                  <a:pt x="135272" y="977899"/>
                </a:lnTo>
                <a:lnTo>
                  <a:pt x="148688" y="1015999"/>
                </a:lnTo>
                <a:lnTo>
                  <a:pt x="164803" y="1066799"/>
                </a:lnTo>
                <a:lnTo>
                  <a:pt x="183516" y="1104899"/>
                </a:lnTo>
                <a:lnTo>
                  <a:pt x="204723" y="1142999"/>
                </a:lnTo>
                <a:lnTo>
                  <a:pt x="228323" y="1181099"/>
                </a:lnTo>
                <a:lnTo>
                  <a:pt x="254211" y="1219199"/>
                </a:lnTo>
                <a:lnTo>
                  <a:pt x="282287" y="1244599"/>
                </a:lnTo>
                <a:lnTo>
                  <a:pt x="312446" y="1282699"/>
                </a:lnTo>
                <a:lnTo>
                  <a:pt x="344586" y="1308099"/>
                </a:lnTo>
                <a:lnTo>
                  <a:pt x="378605" y="1333499"/>
                </a:lnTo>
                <a:lnTo>
                  <a:pt x="414400" y="1358899"/>
                </a:lnTo>
                <a:lnTo>
                  <a:pt x="451868" y="1384299"/>
                </a:lnTo>
                <a:lnTo>
                  <a:pt x="490906" y="1409699"/>
                </a:lnTo>
                <a:lnTo>
                  <a:pt x="531413" y="1422399"/>
                </a:lnTo>
                <a:lnTo>
                  <a:pt x="573285" y="1447799"/>
                </a:lnTo>
                <a:lnTo>
                  <a:pt x="660714" y="1473199"/>
                </a:lnTo>
                <a:lnTo>
                  <a:pt x="706065" y="1473199"/>
                </a:lnTo>
                <a:lnTo>
                  <a:pt x="752371" y="1485899"/>
                </a:lnTo>
                <a:lnTo>
                  <a:pt x="1203093" y="1485899"/>
                </a:lnTo>
                <a:lnTo>
                  <a:pt x="1162909" y="1511299"/>
                </a:lnTo>
                <a:lnTo>
                  <a:pt x="1078555" y="1536699"/>
                </a:lnTo>
                <a:lnTo>
                  <a:pt x="1034552" y="1562099"/>
                </a:lnTo>
                <a:lnTo>
                  <a:pt x="989443" y="1574799"/>
                </a:lnTo>
                <a:close/>
              </a:path>
              <a:path w="1599565" h="1587500">
                <a:moveTo>
                  <a:pt x="1203093" y="1485899"/>
                </a:moveTo>
                <a:lnTo>
                  <a:pt x="846674" y="1485899"/>
                </a:lnTo>
                <a:lnTo>
                  <a:pt x="892966" y="1473199"/>
                </a:lnTo>
                <a:lnTo>
                  <a:pt x="938301" y="1473199"/>
                </a:lnTo>
                <a:lnTo>
                  <a:pt x="1025696" y="1447799"/>
                </a:lnTo>
                <a:lnTo>
                  <a:pt x="1067551" y="1422399"/>
                </a:lnTo>
                <a:lnTo>
                  <a:pt x="1108041" y="1409699"/>
                </a:lnTo>
                <a:lnTo>
                  <a:pt x="1147063" y="1384299"/>
                </a:lnTo>
                <a:lnTo>
                  <a:pt x="1184517" y="1358899"/>
                </a:lnTo>
                <a:lnTo>
                  <a:pt x="1220299" y="1333499"/>
                </a:lnTo>
                <a:lnTo>
                  <a:pt x="1254308" y="1308099"/>
                </a:lnTo>
                <a:lnTo>
                  <a:pt x="1286441" y="1282699"/>
                </a:lnTo>
                <a:lnTo>
                  <a:pt x="1316595" y="1244599"/>
                </a:lnTo>
                <a:lnTo>
                  <a:pt x="1344669" y="1219199"/>
                </a:lnTo>
                <a:lnTo>
                  <a:pt x="1370561" y="1181099"/>
                </a:lnTo>
                <a:lnTo>
                  <a:pt x="1394167" y="1142999"/>
                </a:lnTo>
                <a:lnTo>
                  <a:pt x="1415387" y="1104899"/>
                </a:lnTo>
                <a:lnTo>
                  <a:pt x="1434117" y="1066799"/>
                </a:lnTo>
                <a:lnTo>
                  <a:pt x="1450256" y="1015999"/>
                </a:lnTo>
                <a:lnTo>
                  <a:pt x="1463701" y="977899"/>
                </a:lnTo>
                <a:lnTo>
                  <a:pt x="1474349" y="927099"/>
                </a:lnTo>
                <a:lnTo>
                  <a:pt x="1482100" y="888999"/>
                </a:lnTo>
                <a:lnTo>
                  <a:pt x="1486850" y="838199"/>
                </a:lnTo>
                <a:lnTo>
                  <a:pt x="1488497" y="787399"/>
                </a:lnTo>
                <a:lnTo>
                  <a:pt x="1486907" y="749299"/>
                </a:lnTo>
                <a:lnTo>
                  <a:pt x="1482207" y="698499"/>
                </a:lnTo>
                <a:lnTo>
                  <a:pt x="1474499" y="660399"/>
                </a:lnTo>
                <a:lnTo>
                  <a:pt x="1463886" y="609599"/>
                </a:lnTo>
                <a:lnTo>
                  <a:pt x="1450471" y="571499"/>
                </a:lnTo>
                <a:lnTo>
                  <a:pt x="1434355" y="520699"/>
                </a:lnTo>
                <a:lnTo>
                  <a:pt x="1415642" y="482599"/>
                </a:lnTo>
                <a:lnTo>
                  <a:pt x="1394435" y="444499"/>
                </a:lnTo>
                <a:lnTo>
                  <a:pt x="1370835" y="406399"/>
                </a:lnTo>
                <a:lnTo>
                  <a:pt x="1344947" y="368299"/>
                </a:lnTo>
                <a:lnTo>
                  <a:pt x="1316872" y="342899"/>
                </a:lnTo>
                <a:lnTo>
                  <a:pt x="1286712" y="304799"/>
                </a:lnTo>
                <a:lnTo>
                  <a:pt x="1254572" y="279399"/>
                </a:lnTo>
                <a:lnTo>
                  <a:pt x="1220553" y="253999"/>
                </a:lnTo>
                <a:lnTo>
                  <a:pt x="1184758" y="215899"/>
                </a:lnTo>
                <a:lnTo>
                  <a:pt x="1147290" y="203199"/>
                </a:lnTo>
                <a:lnTo>
                  <a:pt x="1108252" y="177799"/>
                </a:lnTo>
                <a:lnTo>
                  <a:pt x="1067745" y="152399"/>
                </a:lnTo>
                <a:lnTo>
                  <a:pt x="1025873" y="139699"/>
                </a:lnTo>
                <a:lnTo>
                  <a:pt x="938444" y="114299"/>
                </a:lnTo>
                <a:lnTo>
                  <a:pt x="893093" y="114299"/>
                </a:lnTo>
                <a:lnTo>
                  <a:pt x="846787" y="101599"/>
                </a:lnTo>
                <a:lnTo>
                  <a:pt x="1202866" y="101599"/>
                </a:lnTo>
                <a:lnTo>
                  <a:pt x="1241598" y="126999"/>
                </a:lnTo>
                <a:lnTo>
                  <a:pt x="1278806" y="152399"/>
                </a:lnTo>
                <a:lnTo>
                  <a:pt x="1314409" y="177799"/>
                </a:lnTo>
                <a:lnTo>
                  <a:pt x="1348323" y="215899"/>
                </a:lnTo>
                <a:lnTo>
                  <a:pt x="1380464" y="241299"/>
                </a:lnTo>
                <a:lnTo>
                  <a:pt x="1410749" y="279399"/>
                </a:lnTo>
                <a:lnTo>
                  <a:pt x="1439095" y="317499"/>
                </a:lnTo>
                <a:lnTo>
                  <a:pt x="1465418" y="355599"/>
                </a:lnTo>
                <a:lnTo>
                  <a:pt x="1489635" y="393699"/>
                </a:lnTo>
                <a:lnTo>
                  <a:pt x="1511663" y="431799"/>
                </a:lnTo>
                <a:lnTo>
                  <a:pt x="1531418" y="469899"/>
                </a:lnTo>
                <a:lnTo>
                  <a:pt x="1548816" y="507999"/>
                </a:lnTo>
                <a:lnTo>
                  <a:pt x="1563775" y="558799"/>
                </a:lnTo>
                <a:lnTo>
                  <a:pt x="1576211" y="609599"/>
                </a:lnTo>
                <a:lnTo>
                  <a:pt x="1586041" y="647699"/>
                </a:lnTo>
                <a:lnTo>
                  <a:pt x="1593182" y="698499"/>
                </a:lnTo>
                <a:lnTo>
                  <a:pt x="1597549" y="749299"/>
                </a:lnTo>
                <a:lnTo>
                  <a:pt x="1599060" y="787399"/>
                </a:lnTo>
                <a:lnTo>
                  <a:pt x="1597601" y="838199"/>
                </a:lnTo>
                <a:lnTo>
                  <a:pt x="1593279" y="888999"/>
                </a:lnTo>
                <a:lnTo>
                  <a:pt x="1586178" y="939799"/>
                </a:lnTo>
                <a:lnTo>
                  <a:pt x="1576382" y="977899"/>
                </a:lnTo>
                <a:lnTo>
                  <a:pt x="1563975" y="1028699"/>
                </a:lnTo>
                <a:lnTo>
                  <a:pt x="1549039" y="1066799"/>
                </a:lnTo>
                <a:lnTo>
                  <a:pt x="1531660" y="1117599"/>
                </a:lnTo>
                <a:lnTo>
                  <a:pt x="1511919" y="1155699"/>
                </a:lnTo>
                <a:lnTo>
                  <a:pt x="1489902" y="1193799"/>
                </a:lnTo>
                <a:lnTo>
                  <a:pt x="1465692" y="1231899"/>
                </a:lnTo>
                <a:lnTo>
                  <a:pt x="1439372" y="1269999"/>
                </a:lnTo>
                <a:lnTo>
                  <a:pt x="1411026" y="1308099"/>
                </a:lnTo>
                <a:lnTo>
                  <a:pt x="1380738" y="1346199"/>
                </a:lnTo>
                <a:lnTo>
                  <a:pt x="1348592" y="1371599"/>
                </a:lnTo>
                <a:lnTo>
                  <a:pt x="1314670" y="1409699"/>
                </a:lnTo>
                <a:lnTo>
                  <a:pt x="1279057" y="1435099"/>
                </a:lnTo>
                <a:lnTo>
                  <a:pt x="1241837" y="1460499"/>
                </a:lnTo>
                <a:lnTo>
                  <a:pt x="1203093" y="1485899"/>
                </a:lnTo>
                <a:close/>
              </a:path>
              <a:path w="1599565" h="1587500">
                <a:moveTo>
                  <a:pt x="1008129" y="1054099"/>
                </a:moveTo>
                <a:lnTo>
                  <a:pt x="843388" y="1054099"/>
                </a:lnTo>
                <a:lnTo>
                  <a:pt x="882291" y="1028699"/>
                </a:lnTo>
                <a:lnTo>
                  <a:pt x="910245" y="1003299"/>
                </a:lnTo>
                <a:lnTo>
                  <a:pt x="920961" y="952499"/>
                </a:lnTo>
                <a:lnTo>
                  <a:pt x="918888" y="927099"/>
                </a:lnTo>
                <a:lnTo>
                  <a:pt x="904374" y="901699"/>
                </a:lnTo>
                <a:lnTo>
                  <a:pt x="864980" y="876299"/>
                </a:lnTo>
                <a:lnTo>
                  <a:pt x="788266" y="850899"/>
                </a:lnTo>
                <a:lnTo>
                  <a:pt x="786290" y="850899"/>
                </a:lnTo>
                <a:lnTo>
                  <a:pt x="714703" y="825499"/>
                </a:lnTo>
                <a:lnTo>
                  <a:pt x="660493" y="800099"/>
                </a:lnTo>
                <a:lnTo>
                  <a:pt x="621341" y="761999"/>
                </a:lnTo>
                <a:lnTo>
                  <a:pt x="594927" y="723899"/>
                </a:lnTo>
                <a:lnTo>
                  <a:pt x="571035" y="660399"/>
                </a:lnTo>
                <a:lnTo>
                  <a:pt x="568919" y="634999"/>
                </a:lnTo>
                <a:lnTo>
                  <a:pt x="574960" y="584199"/>
                </a:lnTo>
                <a:lnTo>
                  <a:pt x="592116" y="533399"/>
                </a:lnTo>
                <a:lnTo>
                  <a:pt x="619087" y="495299"/>
                </a:lnTo>
                <a:lnTo>
                  <a:pt x="654572" y="457199"/>
                </a:lnTo>
                <a:lnTo>
                  <a:pt x="697269" y="431799"/>
                </a:lnTo>
                <a:lnTo>
                  <a:pt x="745879" y="419099"/>
                </a:lnTo>
                <a:lnTo>
                  <a:pt x="745879" y="368299"/>
                </a:lnTo>
                <a:lnTo>
                  <a:pt x="750231" y="342899"/>
                </a:lnTo>
                <a:lnTo>
                  <a:pt x="762095" y="330199"/>
                </a:lnTo>
                <a:lnTo>
                  <a:pt x="779684" y="317499"/>
                </a:lnTo>
                <a:lnTo>
                  <a:pt x="822719" y="317499"/>
                </a:lnTo>
                <a:lnTo>
                  <a:pt x="840274" y="330199"/>
                </a:lnTo>
                <a:lnTo>
                  <a:pt x="852105" y="342899"/>
                </a:lnTo>
                <a:lnTo>
                  <a:pt x="856441" y="368299"/>
                </a:lnTo>
                <a:lnTo>
                  <a:pt x="856441" y="419099"/>
                </a:lnTo>
                <a:lnTo>
                  <a:pt x="907369" y="444499"/>
                </a:lnTo>
                <a:lnTo>
                  <a:pt x="951887" y="469899"/>
                </a:lnTo>
                <a:lnTo>
                  <a:pt x="988327" y="507999"/>
                </a:lnTo>
                <a:lnTo>
                  <a:pt x="995001" y="520699"/>
                </a:lnTo>
                <a:lnTo>
                  <a:pt x="801209" y="520699"/>
                </a:lnTo>
                <a:lnTo>
                  <a:pt x="757632" y="533399"/>
                </a:lnTo>
                <a:lnTo>
                  <a:pt x="718695" y="546099"/>
                </a:lnTo>
                <a:lnTo>
                  <a:pt x="690707" y="584199"/>
                </a:lnTo>
                <a:lnTo>
                  <a:pt x="679976" y="634999"/>
                </a:lnTo>
                <a:lnTo>
                  <a:pt x="682049" y="647699"/>
                </a:lnTo>
                <a:lnTo>
                  <a:pt x="696562" y="685799"/>
                </a:lnTo>
                <a:lnTo>
                  <a:pt x="735956" y="711199"/>
                </a:lnTo>
                <a:lnTo>
                  <a:pt x="812671" y="736599"/>
                </a:lnTo>
                <a:lnTo>
                  <a:pt x="814647" y="736599"/>
                </a:lnTo>
                <a:lnTo>
                  <a:pt x="885946" y="761999"/>
                </a:lnTo>
                <a:lnTo>
                  <a:pt x="939960" y="787399"/>
                </a:lnTo>
                <a:lnTo>
                  <a:pt x="978991" y="825499"/>
                </a:lnTo>
                <a:lnTo>
                  <a:pt x="1005341" y="863599"/>
                </a:lnTo>
                <a:lnTo>
                  <a:pt x="1029206" y="927099"/>
                </a:lnTo>
                <a:lnTo>
                  <a:pt x="1031326" y="952499"/>
                </a:lnTo>
                <a:lnTo>
                  <a:pt x="1025285" y="1003299"/>
                </a:lnTo>
                <a:lnTo>
                  <a:pt x="1008129" y="1054099"/>
                </a:lnTo>
                <a:close/>
              </a:path>
              <a:path w="1599565" h="1587500">
                <a:moveTo>
                  <a:pt x="985481" y="634999"/>
                </a:moveTo>
                <a:lnTo>
                  <a:pt x="943155" y="634999"/>
                </a:lnTo>
                <a:lnTo>
                  <a:pt x="925415" y="622299"/>
                </a:lnTo>
                <a:lnTo>
                  <a:pt x="913057" y="596899"/>
                </a:lnTo>
                <a:lnTo>
                  <a:pt x="894483" y="571499"/>
                </a:lnTo>
                <a:lnTo>
                  <a:pt x="868360" y="546099"/>
                </a:lnTo>
                <a:lnTo>
                  <a:pt x="836623" y="533399"/>
                </a:lnTo>
                <a:lnTo>
                  <a:pt x="801209" y="520699"/>
                </a:lnTo>
                <a:lnTo>
                  <a:pt x="995001" y="520699"/>
                </a:lnTo>
                <a:lnTo>
                  <a:pt x="1015023" y="558799"/>
                </a:lnTo>
                <a:lnTo>
                  <a:pt x="1019369" y="584199"/>
                </a:lnTo>
                <a:lnTo>
                  <a:pt x="1015258" y="596899"/>
                </a:lnTo>
                <a:lnTo>
                  <a:pt x="1003644" y="622299"/>
                </a:lnTo>
                <a:lnTo>
                  <a:pt x="985481" y="634999"/>
                </a:lnTo>
                <a:close/>
              </a:path>
              <a:path w="1599565" h="1587500">
                <a:moveTo>
                  <a:pt x="820561" y="1269999"/>
                </a:moveTo>
                <a:lnTo>
                  <a:pt x="777510" y="1269999"/>
                </a:lnTo>
                <a:lnTo>
                  <a:pt x="759921" y="1257299"/>
                </a:lnTo>
                <a:lnTo>
                  <a:pt x="748057" y="1231899"/>
                </a:lnTo>
                <a:lnTo>
                  <a:pt x="743705" y="1219199"/>
                </a:lnTo>
                <a:lnTo>
                  <a:pt x="743705" y="1168399"/>
                </a:lnTo>
                <a:lnTo>
                  <a:pt x="692930" y="1142999"/>
                </a:lnTo>
                <a:lnTo>
                  <a:pt x="648593" y="1117599"/>
                </a:lnTo>
                <a:lnTo>
                  <a:pt x="612388" y="1079499"/>
                </a:lnTo>
                <a:lnTo>
                  <a:pt x="586012" y="1028699"/>
                </a:lnTo>
                <a:lnTo>
                  <a:pt x="581049" y="1003299"/>
                </a:lnTo>
                <a:lnTo>
                  <a:pt x="584542" y="990599"/>
                </a:lnTo>
                <a:lnTo>
                  <a:pt x="595613" y="965199"/>
                </a:lnTo>
                <a:lnTo>
                  <a:pt x="613381" y="952499"/>
                </a:lnTo>
                <a:lnTo>
                  <a:pt x="655694" y="952499"/>
                </a:lnTo>
                <a:lnTo>
                  <a:pt x="673739" y="965199"/>
                </a:lnTo>
                <a:lnTo>
                  <a:pt x="686596" y="977899"/>
                </a:lnTo>
                <a:lnTo>
                  <a:pt x="687090" y="977899"/>
                </a:lnTo>
                <a:lnTo>
                  <a:pt x="687485" y="990599"/>
                </a:lnTo>
                <a:lnTo>
                  <a:pt x="687880" y="990599"/>
                </a:lnTo>
                <a:lnTo>
                  <a:pt x="706455" y="1015999"/>
                </a:lnTo>
                <a:lnTo>
                  <a:pt x="732589" y="1041399"/>
                </a:lnTo>
                <a:lnTo>
                  <a:pt x="764355" y="1054099"/>
                </a:lnTo>
                <a:lnTo>
                  <a:pt x="1008129" y="1054099"/>
                </a:lnTo>
                <a:lnTo>
                  <a:pt x="981158" y="1092199"/>
                </a:lnTo>
                <a:lnTo>
                  <a:pt x="945673" y="1130299"/>
                </a:lnTo>
                <a:lnTo>
                  <a:pt x="902976" y="1155699"/>
                </a:lnTo>
                <a:lnTo>
                  <a:pt x="854366" y="1168399"/>
                </a:lnTo>
                <a:lnTo>
                  <a:pt x="854366" y="1219199"/>
                </a:lnTo>
                <a:lnTo>
                  <a:pt x="850014" y="1231899"/>
                </a:lnTo>
                <a:lnTo>
                  <a:pt x="838150" y="1257299"/>
                </a:lnTo>
                <a:lnTo>
                  <a:pt x="820561" y="1269999"/>
                </a:lnTo>
                <a:close/>
              </a:path>
              <a:path w="1599565" h="1587500">
                <a:moveTo>
                  <a:pt x="896245" y="1587499"/>
                </a:moveTo>
                <a:lnTo>
                  <a:pt x="703009" y="1587499"/>
                </a:lnTo>
                <a:lnTo>
                  <a:pt x="655937" y="1574799"/>
                </a:lnTo>
                <a:lnTo>
                  <a:pt x="943313" y="1574799"/>
                </a:lnTo>
                <a:lnTo>
                  <a:pt x="896245" y="1587499"/>
                </a:lnTo>
                <a:close/>
              </a:path>
            </a:pathLst>
          </a:custGeom>
          <a:solidFill>
            <a:srgbClr val="0033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22</a:t>
            </a:fld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6858000"/>
            </a:xfrm>
            <a:custGeom>
              <a:avLst/>
              <a:gdLst/>
              <a:ahLst/>
              <a:cxnLst/>
              <a:rect l="l" t="t" r="r" b="b"/>
              <a:pathLst>
                <a:path w="11966575" h="6858000">
                  <a:moveTo>
                    <a:pt x="0" y="6858000"/>
                  </a:moveTo>
                  <a:lnTo>
                    <a:pt x="11966371" y="6858000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295685" y="6242926"/>
              <a:ext cx="617220" cy="318135"/>
            </a:xfrm>
            <a:custGeom>
              <a:avLst/>
              <a:gdLst/>
              <a:ahLst/>
              <a:cxnLst/>
              <a:rect l="l" t="t" r="r" b="b"/>
              <a:pathLst>
                <a:path w="617220" h="318134">
                  <a:moveTo>
                    <a:pt x="308305" y="291706"/>
                  </a:moveTo>
                  <a:lnTo>
                    <a:pt x="306717" y="289712"/>
                  </a:lnTo>
                  <a:lnTo>
                    <a:pt x="305523" y="289712"/>
                  </a:lnTo>
                  <a:lnTo>
                    <a:pt x="305523" y="292493"/>
                  </a:lnTo>
                  <a:lnTo>
                    <a:pt x="305523" y="298856"/>
                  </a:lnTo>
                  <a:lnTo>
                    <a:pt x="301561" y="298462"/>
                  </a:lnTo>
                  <a:lnTo>
                    <a:pt x="295198" y="298462"/>
                  </a:lnTo>
                  <a:lnTo>
                    <a:pt x="295198" y="292100"/>
                  </a:lnTo>
                  <a:lnTo>
                    <a:pt x="303149" y="292100"/>
                  </a:lnTo>
                  <a:lnTo>
                    <a:pt x="305523" y="292493"/>
                  </a:lnTo>
                  <a:lnTo>
                    <a:pt x="305523" y="289712"/>
                  </a:lnTo>
                  <a:lnTo>
                    <a:pt x="292417" y="289712"/>
                  </a:lnTo>
                  <a:lnTo>
                    <a:pt x="292417" y="309981"/>
                  </a:lnTo>
                  <a:lnTo>
                    <a:pt x="294805" y="309981"/>
                  </a:lnTo>
                  <a:lnTo>
                    <a:pt x="294805" y="301244"/>
                  </a:lnTo>
                  <a:lnTo>
                    <a:pt x="299173" y="301244"/>
                  </a:lnTo>
                  <a:lnTo>
                    <a:pt x="304736" y="309981"/>
                  </a:lnTo>
                  <a:lnTo>
                    <a:pt x="307517" y="309981"/>
                  </a:lnTo>
                  <a:lnTo>
                    <a:pt x="301561" y="301244"/>
                  </a:lnTo>
                  <a:lnTo>
                    <a:pt x="305523" y="300443"/>
                  </a:lnTo>
                  <a:lnTo>
                    <a:pt x="308305" y="298856"/>
                  </a:lnTo>
                  <a:lnTo>
                    <a:pt x="308305" y="292100"/>
                  </a:lnTo>
                  <a:lnTo>
                    <a:pt x="308305" y="291706"/>
                  </a:lnTo>
                  <a:close/>
                </a:path>
                <a:path w="617220" h="318134">
                  <a:moveTo>
                    <a:pt x="317042" y="290118"/>
                  </a:moveTo>
                  <a:lnTo>
                    <a:pt x="314261" y="287337"/>
                  </a:lnTo>
                  <a:lnTo>
                    <a:pt x="314261" y="308394"/>
                  </a:lnTo>
                  <a:lnTo>
                    <a:pt x="307911" y="314756"/>
                  </a:lnTo>
                  <a:lnTo>
                    <a:pt x="290423" y="314756"/>
                  </a:lnTo>
                  <a:lnTo>
                    <a:pt x="284467" y="308394"/>
                  </a:lnTo>
                  <a:lnTo>
                    <a:pt x="284467" y="291312"/>
                  </a:lnTo>
                  <a:lnTo>
                    <a:pt x="290830" y="285343"/>
                  </a:lnTo>
                  <a:lnTo>
                    <a:pt x="307911" y="285343"/>
                  </a:lnTo>
                  <a:lnTo>
                    <a:pt x="313867" y="291706"/>
                  </a:lnTo>
                  <a:lnTo>
                    <a:pt x="313867" y="300050"/>
                  </a:lnTo>
                  <a:lnTo>
                    <a:pt x="314261" y="308394"/>
                  </a:lnTo>
                  <a:lnTo>
                    <a:pt x="314261" y="287337"/>
                  </a:lnTo>
                  <a:lnTo>
                    <a:pt x="312280" y="285343"/>
                  </a:lnTo>
                  <a:lnTo>
                    <a:pt x="309105" y="282168"/>
                  </a:lnTo>
                  <a:lnTo>
                    <a:pt x="289242" y="282168"/>
                  </a:lnTo>
                  <a:lnTo>
                    <a:pt x="281292" y="290118"/>
                  </a:lnTo>
                  <a:lnTo>
                    <a:pt x="281292" y="309587"/>
                  </a:lnTo>
                  <a:lnTo>
                    <a:pt x="289242" y="317538"/>
                  </a:lnTo>
                  <a:lnTo>
                    <a:pt x="308711" y="317538"/>
                  </a:lnTo>
                  <a:lnTo>
                    <a:pt x="311492" y="314756"/>
                  </a:lnTo>
                  <a:lnTo>
                    <a:pt x="316649" y="309587"/>
                  </a:lnTo>
                  <a:lnTo>
                    <a:pt x="316649" y="299656"/>
                  </a:lnTo>
                  <a:lnTo>
                    <a:pt x="317042" y="290118"/>
                  </a:lnTo>
                  <a:close/>
                </a:path>
                <a:path w="617220" h="318134">
                  <a:moveTo>
                    <a:pt x="317055" y="88226"/>
                  </a:moveTo>
                  <a:lnTo>
                    <a:pt x="228854" y="88226"/>
                  </a:lnTo>
                  <a:lnTo>
                    <a:pt x="228854" y="584"/>
                  </a:lnTo>
                  <a:lnTo>
                    <a:pt x="88201" y="584"/>
                  </a:lnTo>
                  <a:lnTo>
                    <a:pt x="88201" y="88226"/>
                  </a:lnTo>
                  <a:lnTo>
                    <a:pt x="0" y="88226"/>
                  </a:lnTo>
                  <a:lnTo>
                    <a:pt x="0" y="229222"/>
                  </a:lnTo>
                  <a:lnTo>
                    <a:pt x="88201" y="229222"/>
                  </a:lnTo>
                  <a:lnTo>
                    <a:pt x="88201" y="318135"/>
                  </a:lnTo>
                  <a:lnTo>
                    <a:pt x="228854" y="318135"/>
                  </a:lnTo>
                  <a:lnTo>
                    <a:pt x="228854" y="229222"/>
                  </a:lnTo>
                  <a:lnTo>
                    <a:pt x="317055" y="229222"/>
                  </a:lnTo>
                  <a:lnTo>
                    <a:pt x="317055" y="88226"/>
                  </a:lnTo>
                  <a:close/>
                </a:path>
                <a:path w="617220" h="318134">
                  <a:moveTo>
                    <a:pt x="608660" y="292100"/>
                  </a:moveTo>
                  <a:lnTo>
                    <a:pt x="607072" y="290118"/>
                  </a:lnTo>
                  <a:lnTo>
                    <a:pt x="605891" y="290118"/>
                  </a:lnTo>
                  <a:lnTo>
                    <a:pt x="605891" y="292900"/>
                  </a:lnTo>
                  <a:lnTo>
                    <a:pt x="605891" y="299250"/>
                  </a:lnTo>
                  <a:lnTo>
                    <a:pt x="601916" y="298856"/>
                  </a:lnTo>
                  <a:lnTo>
                    <a:pt x="595553" y="298856"/>
                  </a:lnTo>
                  <a:lnTo>
                    <a:pt x="595553" y="292493"/>
                  </a:lnTo>
                  <a:lnTo>
                    <a:pt x="603504" y="292493"/>
                  </a:lnTo>
                  <a:lnTo>
                    <a:pt x="605891" y="292900"/>
                  </a:lnTo>
                  <a:lnTo>
                    <a:pt x="605891" y="290118"/>
                  </a:lnTo>
                  <a:lnTo>
                    <a:pt x="593572" y="290118"/>
                  </a:lnTo>
                  <a:lnTo>
                    <a:pt x="593572" y="309981"/>
                  </a:lnTo>
                  <a:lnTo>
                    <a:pt x="595947" y="309981"/>
                  </a:lnTo>
                  <a:lnTo>
                    <a:pt x="595947" y="301244"/>
                  </a:lnTo>
                  <a:lnTo>
                    <a:pt x="600329" y="301244"/>
                  </a:lnTo>
                  <a:lnTo>
                    <a:pt x="605891" y="309981"/>
                  </a:lnTo>
                  <a:lnTo>
                    <a:pt x="608660" y="309981"/>
                  </a:lnTo>
                  <a:lnTo>
                    <a:pt x="602703" y="301244"/>
                  </a:lnTo>
                  <a:lnTo>
                    <a:pt x="605891" y="300850"/>
                  </a:lnTo>
                  <a:lnTo>
                    <a:pt x="608660" y="299250"/>
                  </a:lnTo>
                  <a:lnTo>
                    <a:pt x="608660" y="292493"/>
                  </a:lnTo>
                  <a:lnTo>
                    <a:pt x="608660" y="292100"/>
                  </a:lnTo>
                  <a:close/>
                </a:path>
                <a:path w="617220" h="318134">
                  <a:moveTo>
                    <a:pt x="617004" y="290512"/>
                  </a:moveTo>
                  <a:lnTo>
                    <a:pt x="614222" y="287870"/>
                  </a:lnTo>
                  <a:lnTo>
                    <a:pt x="614222" y="308394"/>
                  </a:lnTo>
                  <a:lnTo>
                    <a:pt x="608266" y="314756"/>
                  </a:lnTo>
                  <a:lnTo>
                    <a:pt x="591185" y="314756"/>
                  </a:lnTo>
                  <a:lnTo>
                    <a:pt x="584822" y="308787"/>
                  </a:lnTo>
                  <a:lnTo>
                    <a:pt x="584822" y="291706"/>
                  </a:lnTo>
                  <a:lnTo>
                    <a:pt x="590791" y="285737"/>
                  </a:lnTo>
                  <a:lnTo>
                    <a:pt x="607872" y="285737"/>
                  </a:lnTo>
                  <a:lnTo>
                    <a:pt x="613829" y="291706"/>
                  </a:lnTo>
                  <a:lnTo>
                    <a:pt x="613829" y="300050"/>
                  </a:lnTo>
                  <a:lnTo>
                    <a:pt x="614222" y="308394"/>
                  </a:lnTo>
                  <a:lnTo>
                    <a:pt x="614222" y="287870"/>
                  </a:lnTo>
                  <a:lnTo>
                    <a:pt x="611987" y="285737"/>
                  </a:lnTo>
                  <a:lnTo>
                    <a:pt x="609066" y="282956"/>
                  </a:lnTo>
                  <a:lnTo>
                    <a:pt x="589991" y="282956"/>
                  </a:lnTo>
                  <a:lnTo>
                    <a:pt x="582041" y="290512"/>
                  </a:lnTo>
                  <a:lnTo>
                    <a:pt x="582041" y="309587"/>
                  </a:lnTo>
                  <a:lnTo>
                    <a:pt x="589991" y="317538"/>
                  </a:lnTo>
                  <a:lnTo>
                    <a:pt x="609066" y="317538"/>
                  </a:lnTo>
                  <a:lnTo>
                    <a:pt x="611708" y="314756"/>
                  </a:lnTo>
                  <a:lnTo>
                    <a:pt x="616610" y="309587"/>
                  </a:lnTo>
                  <a:lnTo>
                    <a:pt x="616610" y="300050"/>
                  </a:lnTo>
                  <a:lnTo>
                    <a:pt x="617004" y="290512"/>
                  </a:lnTo>
                  <a:close/>
                </a:path>
                <a:path w="617220" h="318134">
                  <a:moveTo>
                    <a:pt x="617016" y="81622"/>
                  </a:moveTo>
                  <a:lnTo>
                    <a:pt x="611403" y="37553"/>
                  </a:lnTo>
                  <a:lnTo>
                    <a:pt x="598335" y="0"/>
                  </a:lnTo>
                  <a:lnTo>
                    <a:pt x="572858" y="11315"/>
                  </a:lnTo>
                  <a:lnTo>
                    <a:pt x="546785" y="19570"/>
                  </a:lnTo>
                  <a:lnTo>
                    <a:pt x="519671" y="24701"/>
                  </a:lnTo>
                  <a:lnTo>
                    <a:pt x="491070" y="26631"/>
                  </a:lnTo>
                  <a:lnTo>
                    <a:pt x="462292" y="24866"/>
                  </a:lnTo>
                  <a:lnTo>
                    <a:pt x="435140" y="19723"/>
                  </a:lnTo>
                  <a:lnTo>
                    <a:pt x="409041" y="11366"/>
                  </a:lnTo>
                  <a:lnTo>
                    <a:pt x="383400" y="0"/>
                  </a:lnTo>
                  <a:lnTo>
                    <a:pt x="370268" y="37376"/>
                  </a:lnTo>
                  <a:lnTo>
                    <a:pt x="364528" y="81470"/>
                  </a:lnTo>
                  <a:lnTo>
                    <a:pt x="366522" y="128536"/>
                  </a:lnTo>
                  <a:lnTo>
                    <a:pt x="376643" y="174866"/>
                  </a:lnTo>
                  <a:lnTo>
                    <a:pt x="394017" y="216662"/>
                  </a:lnTo>
                  <a:lnTo>
                    <a:pt x="418465" y="255295"/>
                  </a:lnTo>
                  <a:lnTo>
                    <a:pt x="450507" y="289369"/>
                  </a:lnTo>
                  <a:lnTo>
                    <a:pt x="490664" y="317538"/>
                  </a:lnTo>
                  <a:lnTo>
                    <a:pt x="530999" y="289433"/>
                  </a:lnTo>
                  <a:lnTo>
                    <a:pt x="563029" y="255435"/>
                  </a:lnTo>
                  <a:lnTo>
                    <a:pt x="587375" y="216827"/>
                  </a:lnTo>
                  <a:lnTo>
                    <a:pt x="604697" y="174866"/>
                  </a:lnTo>
                  <a:lnTo>
                    <a:pt x="614870" y="128600"/>
                  </a:lnTo>
                  <a:lnTo>
                    <a:pt x="617016" y="81622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62494" y="2346396"/>
            <a:ext cx="10227945" cy="181102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900">
                <a:solidFill>
                  <a:srgbClr val="0099D7"/>
                </a:solidFill>
              </a:rPr>
              <a:t>What</a:t>
            </a:r>
            <a:r>
              <a:rPr dirty="0" sz="2900" spc="-40">
                <a:solidFill>
                  <a:srgbClr val="0099D7"/>
                </a:solidFill>
              </a:rPr>
              <a:t> </a:t>
            </a:r>
            <a:r>
              <a:rPr dirty="0" sz="2900">
                <a:solidFill>
                  <a:srgbClr val="0099D7"/>
                </a:solidFill>
              </a:rPr>
              <a:t>is</a:t>
            </a:r>
            <a:r>
              <a:rPr dirty="0" sz="2900" spc="-20">
                <a:solidFill>
                  <a:srgbClr val="0099D7"/>
                </a:solidFill>
              </a:rPr>
              <a:t> </a:t>
            </a:r>
            <a:r>
              <a:rPr dirty="0" sz="2900">
                <a:solidFill>
                  <a:srgbClr val="0099D7"/>
                </a:solidFill>
              </a:rPr>
              <a:t>an</a:t>
            </a:r>
            <a:r>
              <a:rPr dirty="0" sz="2900" spc="-20">
                <a:solidFill>
                  <a:srgbClr val="0099D7"/>
                </a:solidFill>
              </a:rPr>
              <a:t> </a:t>
            </a:r>
            <a:r>
              <a:rPr dirty="0" sz="2900" spc="-10">
                <a:solidFill>
                  <a:srgbClr val="0099D7"/>
                </a:solidFill>
              </a:rPr>
              <a:t>out-</a:t>
            </a:r>
            <a:r>
              <a:rPr dirty="0" sz="2900">
                <a:solidFill>
                  <a:srgbClr val="0099D7"/>
                </a:solidFill>
              </a:rPr>
              <a:t>of-pocket</a:t>
            </a:r>
            <a:r>
              <a:rPr dirty="0" sz="2900" spc="-70">
                <a:solidFill>
                  <a:srgbClr val="0099D7"/>
                </a:solidFill>
              </a:rPr>
              <a:t> </a:t>
            </a:r>
            <a:r>
              <a:rPr dirty="0" sz="2900" spc="-10">
                <a:solidFill>
                  <a:srgbClr val="0099D7"/>
                </a:solidFill>
              </a:rPr>
              <a:t>maximum?</a:t>
            </a:r>
            <a:endParaRPr sz="2900"/>
          </a:p>
          <a:p>
            <a:pPr marL="12700" marR="5080">
              <a:lnSpc>
                <a:spcPct val="100000"/>
              </a:lnSpc>
              <a:spcBef>
                <a:spcPts val="15"/>
              </a:spcBef>
            </a:pPr>
            <a:r>
              <a:rPr dirty="0" sz="2200" b="0">
                <a:latin typeface="Arial"/>
                <a:cs typeface="Arial"/>
              </a:rPr>
              <a:t>An</a:t>
            </a:r>
            <a:r>
              <a:rPr dirty="0" sz="2200" spc="-50" b="0">
                <a:latin typeface="Arial"/>
                <a:cs typeface="Arial"/>
              </a:rPr>
              <a:t> </a:t>
            </a:r>
            <a:r>
              <a:rPr dirty="0" sz="2200" spc="-10" b="0">
                <a:latin typeface="Arial"/>
                <a:cs typeface="Arial"/>
              </a:rPr>
              <a:t>out-of-</a:t>
            </a:r>
            <a:r>
              <a:rPr dirty="0" sz="2200" b="0">
                <a:latin typeface="Arial"/>
                <a:cs typeface="Arial"/>
              </a:rPr>
              <a:t>pocket</a:t>
            </a:r>
            <a:r>
              <a:rPr dirty="0" sz="2200" spc="-3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maximum</a:t>
            </a:r>
            <a:r>
              <a:rPr dirty="0" sz="2200" spc="-1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is</a:t>
            </a:r>
            <a:r>
              <a:rPr dirty="0" sz="2200" spc="-5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a</a:t>
            </a:r>
            <a:r>
              <a:rPr dirty="0" sz="2200" spc="-5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cap</a:t>
            </a:r>
            <a:r>
              <a:rPr dirty="0" sz="2200" spc="-4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(or</a:t>
            </a:r>
            <a:r>
              <a:rPr dirty="0" sz="2200" spc="-4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maximum)</a:t>
            </a:r>
            <a:r>
              <a:rPr dirty="0" sz="2200" spc="1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on</a:t>
            </a:r>
            <a:r>
              <a:rPr dirty="0" sz="2200" spc="-5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the</a:t>
            </a:r>
            <a:r>
              <a:rPr dirty="0" sz="2200" spc="-5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amount</a:t>
            </a:r>
            <a:r>
              <a:rPr dirty="0" sz="2200" spc="-2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you’ll</a:t>
            </a:r>
            <a:r>
              <a:rPr dirty="0" sz="2200" spc="-6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pay</a:t>
            </a:r>
            <a:r>
              <a:rPr dirty="0" sz="2200" spc="-40" b="0">
                <a:latin typeface="Arial"/>
                <a:cs typeface="Arial"/>
              </a:rPr>
              <a:t> </a:t>
            </a:r>
            <a:r>
              <a:rPr dirty="0" sz="2200" spc="-25" b="0">
                <a:latin typeface="Arial"/>
                <a:cs typeface="Arial"/>
              </a:rPr>
              <a:t>for </a:t>
            </a:r>
            <a:r>
              <a:rPr dirty="0" sz="2200" b="0">
                <a:latin typeface="Arial"/>
                <a:cs typeface="Arial"/>
              </a:rPr>
              <a:t>your</a:t>
            </a:r>
            <a:r>
              <a:rPr dirty="0" sz="2200" spc="-3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health</a:t>
            </a:r>
            <a:r>
              <a:rPr dirty="0" sz="2200" spc="-4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care</a:t>
            </a:r>
            <a:r>
              <a:rPr dirty="0" sz="2200" spc="-3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costs.</a:t>
            </a:r>
            <a:r>
              <a:rPr dirty="0" sz="2200" spc="-5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In</a:t>
            </a:r>
            <a:r>
              <a:rPr dirty="0" sz="2200" spc="-4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the</a:t>
            </a:r>
            <a:r>
              <a:rPr dirty="0" sz="2200" spc="-4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case</a:t>
            </a:r>
            <a:r>
              <a:rPr dirty="0" sz="2200" spc="-4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of</a:t>
            </a:r>
            <a:r>
              <a:rPr dirty="0" sz="2200" spc="-40" b="0">
                <a:latin typeface="Arial"/>
                <a:cs typeface="Arial"/>
              </a:rPr>
              <a:t> </a:t>
            </a:r>
            <a:r>
              <a:rPr dirty="0" sz="2200" spc="-50" b="0">
                <a:latin typeface="Arial"/>
                <a:cs typeface="Arial"/>
              </a:rPr>
              <a:t>MPDP,</a:t>
            </a:r>
            <a:r>
              <a:rPr dirty="0" sz="2200" spc="-2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it’s</a:t>
            </a:r>
            <a:r>
              <a:rPr dirty="0" sz="2200" spc="-6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a</a:t>
            </a:r>
            <a:r>
              <a:rPr dirty="0" sz="2200" spc="-3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cap</a:t>
            </a:r>
            <a:r>
              <a:rPr dirty="0" sz="2200" spc="-5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on</a:t>
            </a:r>
            <a:r>
              <a:rPr dirty="0" sz="2200" spc="-3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the</a:t>
            </a:r>
            <a:r>
              <a:rPr dirty="0" sz="2200" spc="-4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amount</a:t>
            </a:r>
            <a:r>
              <a:rPr dirty="0" sz="2200" spc="-3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you’ll</a:t>
            </a:r>
            <a:r>
              <a:rPr dirty="0" sz="2200" spc="-3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pay</a:t>
            </a:r>
            <a:r>
              <a:rPr dirty="0" sz="2200" spc="-40" b="0">
                <a:latin typeface="Arial"/>
                <a:cs typeface="Arial"/>
              </a:rPr>
              <a:t> </a:t>
            </a:r>
            <a:r>
              <a:rPr dirty="0" sz="2200" spc="-25" b="0">
                <a:latin typeface="Arial"/>
                <a:cs typeface="Arial"/>
              </a:rPr>
              <a:t>for </a:t>
            </a:r>
            <a:r>
              <a:rPr dirty="0" sz="2200" b="0">
                <a:latin typeface="Arial"/>
                <a:cs typeface="Arial"/>
              </a:rPr>
              <a:t>prescription</a:t>
            </a:r>
            <a:r>
              <a:rPr dirty="0" sz="2200" spc="-6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drugs</a:t>
            </a:r>
            <a:r>
              <a:rPr dirty="0" sz="2200" spc="-5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for</a:t>
            </a:r>
            <a:r>
              <a:rPr dirty="0" sz="2200" spc="-5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the</a:t>
            </a:r>
            <a:r>
              <a:rPr dirty="0" sz="2200" spc="-65" b="0">
                <a:latin typeface="Arial"/>
                <a:cs typeface="Arial"/>
              </a:rPr>
              <a:t> </a:t>
            </a:r>
            <a:r>
              <a:rPr dirty="0" sz="2200" spc="-10" b="0">
                <a:latin typeface="Arial"/>
                <a:cs typeface="Arial"/>
              </a:rPr>
              <a:t>year.</a:t>
            </a:r>
            <a:r>
              <a:rPr dirty="0" sz="2200" spc="-3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Once</a:t>
            </a:r>
            <a:r>
              <a:rPr dirty="0" sz="2200" spc="-6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you</a:t>
            </a:r>
            <a:r>
              <a:rPr dirty="0" sz="2200" spc="-5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reach</a:t>
            </a:r>
            <a:r>
              <a:rPr dirty="0" sz="2200" spc="-6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the</a:t>
            </a:r>
            <a:r>
              <a:rPr dirty="0" sz="2200" spc="-5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maximum</a:t>
            </a:r>
            <a:r>
              <a:rPr dirty="0" sz="2200" spc="-2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for</a:t>
            </a:r>
            <a:r>
              <a:rPr dirty="0" sz="2200" spc="-6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the</a:t>
            </a:r>
            <a:r>
              <a:rPr dirty="0" sz="2200" spc="-60" b="0">
                <a:latin typeface="Arial"/>
                <a:cs typeface="Arial"/>
              </a:rPr>
              <a:t> </a:t>
            </a:r>
            <a:r>
              <a:rPr dirty="0" sz="2200" spc="-10" b="0">
                <a:latin typeface="Arial"/>
                <a:cs typeface="Arial"/>
              </a:rPr>
              <a:t>year,</a:t>
            </a:r>
            <a:r>
              <a:rPr dirty="0" sz="2200" spc="-4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you</a:t>
            </a:r>
            <a:r>
              <a:rPr dirty="0" sz="2200" spc="-50" b="0">
                <a:latin typeface="Arial"/>
                <a:cs typeface="Arial"/>
              </a:rPr>
              <a:t> </a:t>
            </a:r>
            <a:r>
              <a:rPr dirty="0" sz="2200" spc="-25" b="0">
                <a:latin typeface="Arial"/>
                <a:cs typeface="Arial"/>
              </a:rPr>
              <a:t>pay </a:t>
            </a:r>
            <a:r>
              <a:rPr dirty="0" sz="2200"/>
              <a:t>nothing</a:t>
            </a:r>
            <a:r>
              <a:rPr dirty="0" sz="2200" spc="-15"/>
              <a:t> </a:t>
            </a:r>
            <a:r>
              <a:rPr dirty="0" sz="2200" spc="-10" b="0">
                <a:latin typeface="Arial"/>
                <a:cs typeface="Arial"/>
              </a:rPr>
              <a:t>out-of-</a:t>
            </a:r>
            <a:r>
              <a:rPr dirty="0" sz="2200" b="0">
                <a:latin typeface="Arial"/>
                <a:cs typeface="Arial"/>
              </a:rPr>
              <a:t>pocket</a:t>
            </a:r>
            <a:r>
              <a:rPr dirty="0" sz="2200" spc="-3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for</a:t>
            </a:r>
            <a:r>
              <a:rPr dirty="0" sz="2200" spc="-3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your</a:t>
            </a:r>
            <a:r>
              <a:rPr dirty="0" sz="2200" spc="-3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prescriptions</a:t>
            </a:r>
            <a:r>
              <a:rPr dirty="0" sz="2200" spc="-40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for</a:t>
            </a:r>
            <a:r>
              <a:rPr dirty="0" sz="2200" spc="-4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the</a:t>
            </a:r>
            <a:r>
              <a:rPr dirty="0" sz="2200" spc="-4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rest</a:t>
            </a:r>
            <a:r>
              <a:rPr dirty="0" sz="2200" spc="-3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of</a:t>
            </a:r>
            <a:r>
              <a:rPr dirty="0" sz="2200" spc="-45" b="0">
                <a:latin typeface="Arial"/>
                <a:cs typeface="Arial"/>
              </a:rPr>
              <a:t> </a:t>
            </a:r>
            <a:r>
              <a:rPr dirty="0" sz="2200" b="0">
                <a:latin typeface="Arial"/>
                <a:cs typeface="Arial"/>
              </a:rPr>
              <a:t>the</a:t>
            </a:r>
            <a:r>
              <a:rPr dirty="0" sz="2200" spc="-45" b="0">
                <a:latin typeface="Arial"/>
                <a:cs typeface="Arial"/>
              </a:rPr>
              <a:t> </a:t>
            </a:r>
            <a:r>
              <a:rPr dirty="0" sz="2200" spc="-10" b="0">
                <a:latin typeface="Arial"/>
                <a:cs typeface="Arial"/>
              </a:rPr>
              <a:t>year.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22</a:t>
            </a:fld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226060" cy="6858000"/>
          </a:xfrm>
          <a:custGeom>
            <a:avLst/>
            <a:gdLst/>
            <a:ahLst/>
            <a:cxnLst/>
            <a:rect l="l" t="t" r="r" b="b"/>
            <a:pathLst>
              <a:path w="226060" h="6858000">
                <a:moveTo>
                  <a:pt x="225628" y="0"/>
                </a:moveTo>
                <a:lnTo>
                  <a:pt x="0" y="0"/>
                </a:lnTo>
                <a:lnTo>
                  <a:pt x="0" y="6858000"/>
                </a:lnTo>
                <a:lnTo>
                  <a:pt x="225628" y="6858000"/>
                </a:lnTo>
                <a:lnTo>
                  <a:pt x="225628" y="0"/>
                </a:lnTo>
                <a:close/>
              </a:path>
            </a:pathLst>
          </a:custGeom>
          <a:solidFill>
            <a:srgbClr val="0099D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7448295" y="0"/>
            <a:ext cx="4744085" cy="6858000"/>
            <a:chOff x="7448295" y="0"/>
            <a:chExt cx="4744085" cy="6858000"/>
          </a:xfrm>
        </p:grpSpPr>
        <p:sp>
          <p:nvSpPr>
            <p:cNvPr id="4" name="object 4" descr=""/>
            <p:cNvSpPr/>
            <p:nvPr/>
          </p:nvSpPr>
          <p:spPr>
            <a:xfrm>
              <a:off x="7449222" y="0"/>
              <a:ext cx="4742815" cy="6858000"/>
            </a:xfrm>
            <a:custGeom>
              <a:avLst/>
              <a:gdLst/>
              <a:ahLst/>
              <a:cxnLst/>
              <a:rect l="l" t="t" r="r" b="b"/>
              <a:pathLst>
                <a:path w="4742815" h="6858000">
                  <a:moveTo>
                    <a:pt x="474277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742776" y="6858000"/>
                  </a:lnTo>
                  <a:lnTo>
                    <a:pt x="474277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305616" y="6224638"/>
              <a:ext cx="617220" cy="318135"/>
            </a:xfrm>
            <a:custGeom>
              <a:avLst/>
              <a:gdLst/>
              <a:ahLst/>
              <a:cxnLst/>
              <a:rect l="l" t="t" r="r" b="b"/>
              <a:pathLst>
                <a:path w="617220" h="318134">
                  <a:moveTo>
                    <a:pt x="308305" y="291706"/>
                  </a:moveTo>
                  <a:lnTo>
                    <a:pt x="306717" y="289712"/>
                  </a:lnTo>
                  <a:lnTo>
                    <a:pt x="305523" y="289712"/>
                  </a:lnTo>
                  <a:lnTo>
                    <a:pt x="305523" y="292493"/>
                  </a:lnTo>
                  <a:lnTo>
                    <a:pt x="305523" y="298856"/>
                  </a:lnTo>
                  <a:lnTo>
                    <a:pt x="301548" y="298462"/>
                  </a:lnTo>
                  <a:lnTo>
                    <a:pt x="295186" y="298462"/>
                  </a:lnTo>
                  <a:lnTo>
                    <a:pt x="295186" y="292100"/>
                  </a:lnTo>
                  <a:lnTo>
                    <a:pt x="303136" y="292100"/>
                  </a:lnTo>
                  <a:lnTo>
                    <a:pt x="305523" y="292493"/>
                  </a:lnTo>
                  <a:lnTo>
                    <a:pt x="305523" y="289712"/>
                  </a:lnTo>
                  <a:lnTo>
                    <a:pt x="292417" y="289712"/>
                  </a:lnTo>
                  <a:lnTo>
                    <a:pt x="292417" y="309981"/>
                  </a:lnTo>
                  <a:lnTo>
                    <a:pt x="294792" y="309981"/>
                  </a:lnTo>
                  <a:lnTo>
                    <a:pt x="294792" y="301244"/>
                  </a:lnTo>
                  <a:lnTo>
                    <a:pt x="299161" y="301244"/>
                  </a:lnTo>
                  <a:lnTo>
                    <a:pt x="304723" y="309981"/>
                  </a:lnTo>
                  <a:lnTo>
                    <a:pt x="307505" y="309981"/>
                  </a:lnTo>
                  <a:lnTo>
                    <a:pt x="301548" y="301244"/>
                  </a:lnTo>
                  <a:lnTo>
                    <a:pt x="305523" y="300443"/>
                  </a:lnTo>
                  <a:lnTo>
                    <a:pt x="308305" y="298856"/>
                  </a:lnTo>
                  <a:lnTo>
                    <a:pt x="308305" y="292100"/>
                  </a:lnTo>
                  <a:lnTo>
                    <a:pt x="308305" y="291706"/>
                  </a:lnTo>
                  <a:close/>
                </a:path>
                <a:path w="617220" h="318134">
                  <a:moveTo>
                    <a:pt x="317042" y="290106"/>
                  </a:moveTo>
                  <a:lnTo>
                    <a:pt x="314261" y="287324"/>
                  </a:lnTo>
                  <a:lnTo>
                    <a:pt x="314261" y="308394"/>
                  </a:lnTo>
                  <a:lnTo>
                    <a:pt x="307898" y="314756"/>
                  </a:lnTo>
                  <a:lnTo>
                    <a:pt x="290423" y="314756"/>
                  </a:lnTo>
                  <a:lnTo>
                    <a:pt x="284467" y="308394"/>
                  </a:lnTo>
                  <a:lnTo>
                    <a:pt x="284467" y="291299"/>
                  </a:lnTo>
                  <a:lnTo>
                    <a:pt x="290817" y="285343"/>
                  </a:lnTo>
                  <a:lnTo>
                    <a:pt x="307898" y="285343"/>
                  </a:lnTo>
                  <a:lnTo>
                    <a:pt x="313867" y="291706"/>
                  </a:lnTo>
                  <a:lnTo>
                    <a:pt x="313867" y="300050"/>
                  </a:lnTo>
                  <a:lnTo>
                    <a:pt x="314261" y="308394"/>
                  </a:lnTo>
                  <a:lnTo>
                    <a:pt x="314261" y="287324"/>
                  </a:lnTo>
                  <a:lnTo>
                    <a:pt x="312280" y="285343"/>
                  </a:lnTo>
                  <a:lnTo>
                    <a:pt x="309092" y="282168"/>
                  </a:lnTo>
                  <a:lnTo>
                    <a:pt x="289229" y="282168"/>
                  </a:lnTo>
                  <a:lnTo>
                    <a:pt x="281279" y="290106"/>
                  </a:lnTo>
                  <a:lnTo>
                    <a:pt x="281279" y="309587"/>
                  </a:lnTo>
                  <a:lnTo>
                    <a:pt x="289229" y="317538"/>
                  </a:lnTo>
                  <a:lnTo>
                    <a:pt x="308698" y="317538"/>
                  </a:lnTo>
                  <a:lnTo>
                    <a:pt x="311480" y="314756"/>
                  </a:lnTo>
                  <a:lnTo>
                    <a:pt x="316649" y="309587"/>
                  </a:lnTo>
                  <a:lnTo>
                    <a:pt x="316649" y="299643"/>
                  </a:lnTo>
                  <a:lnTo>
                    <a:pt x="317042" y="290106"/>
                  </a:lnTo>
                  <a:close/>
                </a:path>
                <a:path w="617220" h="318134">
                  <a:moveTo>
                    <a:pt x="317042" y="88226"/>
                  </a:moveTo>
                  <a:lnTo>
                    <a:pt x="228841" y="88226"/>
                  </a:lnTo>
                  <a:lnTo>
                    <a:pt x="228841" y="584"/>
                  </a:lnTo>
                  <a:lnTo>
                    <a:pt x="88201" y="584"/>
                  </a:lnTo>
                  <a:lnTo>
                    <a:pt x="88201" y="88226"/>
                  </a:lnTo>
                  <a:lnTo>
                    <a:pt x="0" y="88226"/>
                  </a:lnTo>
                  <a:lnTo>
                    <a:pt x="0" y="229209"/>
                  </a:lnTo>
                  <a:lnTo>
                    <a:pt x="88201" y="229209"/>
                  </a:lnTo>
                  <a:lnTo>
                    <a:pt x="88201" y="318122"/>
                  </a:lnTo>
                  <a:lnTo>
                    <a:pt x="228841" y="318122"/>
                  </a:lnTo>
                  <a:lnTo>
                    <a:pt x="228841" y="229209"/>
                  </a:lnTo>
                  <a:lnTo>
                    <a:pt x="317042" y="229209"/>
                  </a:lnTo>
                  <a:lnTo>
                    <a:pt x="317042" y="88226"/>
                  </a:lnTo>
                  <a:close/>
                </a:path>
                <a:path w="617220" h="318134">
                  <a:moveTo>
                    <a:pt x="608660" y="292100"/>
                  </a:moveTo>
                  <a:lnTo>
                    <a:pt x="607072" y="290106"/>
                  </a:lnTo>
                  <a:lnTo>
                    <a:pt x="605878" y="290106"/>
                  </a:lnTo>
                  <a:lnTo>
                    <a:pt x="605878" y="292887"/>
                  </a:lnTo>
                  <a:lnTo>
                    <a:pt x="605878" y="299250"/>
                  </a:lnTo>
                  <a:lnTo>
                    <a:pt x="601903" y="298856"/>
                  </a:lnTo>
                  <a:lnTo>
                    <a:pt x="595553" y="298856"/>
                  </a:lnTo>
                  <a:lnTo>
                    <a:pt x="595553" y="292493"/>
                  </a:lnTo>
                  <a:lnTo>
                    <a:pt x="603491" y="292493"/>
                  </a:lnTo>
                  <a:lnTo>
                    <a:pt x="605878" y="292887"/>
                  </a:lnTo>
                  <a:lnTo>
                    <a:pt x="605878" y="290106"/>
                  </a:lnTo>
                  <a:lnTo>
                    <a:pt x="593559" y="290106"/>
                  </a:lnTo>
                  <a:lnTo>
                    <a:pt x="593559" y="309981"/>
                  </a:lnTo>
                  <a:lnTo>
                    <a:pt x="595947" y="309981"/>
                  </a:lnTo>
                  <a:lnTo>
                    <a:pt x="595947" y="301244"/>
                  </a:lnTo>
                  <a:lnTo>
                    <a:pt x="600316" y="301244"/>
                  </a:lnTo>
                  <a:lnTo>
                    <a:pt x="605878" y="309981"/>
                  </a:lnTo>
                  <a:lnTo>
                    <a:pt x="608660" y="309981"/>
                  </a:lnTo>
                  <a:lnTo>
                    <a:pt x="602703" y="301244"/>
                  </a:lnTo>
                  <a:lnTo>
                    <a:pt x="605878" y="300837"/>
                  </a:lnTo>
                  <a:lnTo>
                    <a:pt x="608660" y="299250"/>
                  </a:lnTo>
                  <a:lnTo>
                    <a:pt x="608660" y="292493"/>
                  </a:lnTo>
                  <a:lnTo>
                    <a:pt x="608660" y="292100"/>
                  </a:lnTo>
                  <a:close/>
                </a:path>
                <a:path w="617220" h="318134">
                  <a:moveTo>
                    <a:pt x="617004" y="290512"/>
                  </a:moveTo>
                  <a:lnTo>
                    <a:pt x="614222" y="287870"/>
                  </a:lnTo>
                  <a:lnTo>
                    <a:pt x="614222" y="308394"/>
                  </a:lnTo>
                  <a:lnTo>
                    <a:pt x="608266" y="314756"/>
                  </a:lnTo>
                  <a:lnTo>
                    <a:pt x="591185" y="314756"/>
                  </a:lnTo>
                  <a:lnTo>
                    <a:pt x="584822" y="308787"/>
                  </a:lnTo>
                  <a:lnTo>
                    <a:pt x="584822" y="291706"/>
                  </a:lnTo>
                  <a:lnTo>
                    <a:pt x="590778" y="285737"/>
                  </a:lnTo>
                  <a:lnTo>
                    <a:pt x="607872" y="285737"/>
                  </a:lnTo>
                  <a:lnTo>
                    <a:pt x="613829" y="291706"/>
                  </a:lnTo>
                  <a:lnTo>
                    <a:pt x="613829" y="300050"/>
                  </a:lnTo>
                  <a:lnTo>
                    <a:pt x="614222" y="308394"/>
                  </a:lnTo>
                  <a:lnTo>
                    <a:pt x="614222" y="287870"/>
                  </a:lnTo>
                  <a:lnTo>
                    <a:pt x="611987" y="285737"/>
                  </a:lnTo>
                  <a:lnTo>
                    <a:pt x="609053" y="282956"/>
                  </a:lnTo>
                  <a:lnTo>
                    <a:pt x="589991" y="282956"/>
                  </a:lnTo>
                  <a:lnTo>
                    <a:pt x="582041" y="290512"/>
                  </a:lnTo>
                  <a:lnTo>
                    <a:pt x="582041" y="309587"/>
                  </a:lnTo>
                  <a:lnTo>
                    <a:pt x="589991" y="317538"/>
                  </a:lnTo>
                  <a:lnTo>
                    <a:pt x="609053" y="317538"/>
                  </a:lnTo>
                  <a:lnTo>
                    <a:pt x="611695" y="314756"/>
                  </a:lnTo>
                  <a:lnTo>
                    <a:pt x="616610" y="309587"/>
                  </a:lnTo>
                  <a:lnTo>
                    <a:pt x="616610" y="300050"/>
                  </a:lnTo>
                  <a:lnTo>
                    <a:pt x="617004" y="290512"/>
                  </a:lnTo>
                  <a:close/>
                </a:path>
                <a:path w="617220" h="318134">
                  <a:moveTo>
                    <a:pt x="617004" y="81610"/>
                  </a:moveTo>
                  <a:lnTo>
                    <a:pt x="611390" y="37541"/>
                  </a:lnTo>
                  <a:lnTo>
                    <a:pt x="598335" y="0"/>
                  </a:lnTo>
                  <a:lnTo>
                    <a:pt x="572858" y="11315"/>
                  </a:lnTo>
                  <a:lnTo>
                    <a:pt x="546785" y="19570"/>
                  </a:lnTo>
                  <a:lnTo>
                    <a:pt x="519671" y="24701"/>
                  </a:lnTo>
                  <a:lnTo>
                    <a:pt x="491058" y="26619"/>
                  </a:lnTo>
                  <a:lnTo>
                    <a:pt x="462280" y="24866"/>
                  </a:lnTo>
                  <a:lnTo>
                    <a:pt x="435140" y="19723"/>
                  </a:lnTo>
                  <a:lnTo>
                    <a:pt x="409041" y="11366"/>
                  </a:lnTo>
                  <a:lnTo>
                    <a:pt x="383387" y="0"/>
                  </a:lnTo>
                  <a:lnTo>
                    <a:pt x="370268" y="37376"/>
                  </a:lnTo>
                  <a:lnTo>
                    <a:pt x="364515" y="81470"/>
                  </a:lnTo>
                  <a:lnTo>
                    <a:pt x="366522" y="128536"/>
                  </a:lnTo>
                  <a:lnTo>
                    <a:pt x="376643" y="174866"/>
                  </a:lnTo>
                  <a:lnTo>
                    <a:pt x="394004" y="216662"/>
                  </a:lnTo>
                  <a:lnTo>
                    <a:pt x="418452" y="255282"/>
                  </a:lnTo>
                  <a:lnTo>
                    <a:pt x="450494" y="289369"/>
                  </a:lnTo>
                  <a:lnTo>
                    <a:pt x="490664" y="317538"/>
                  </a:lnTo>
                  <a:lnTo>
                    <a:pt x="530999" y="289433"/>
                  </a:lnTo>
                  <a:lnTo>
                    <a:pt x="563016" y="255435"/>
                  </a:lnTo>
                  <a:lnTo>
                    <a:pt x="587375" y="216827"/>
                  </a:lnTo>
                  <a:lnTo>
                    <a:pt x="604685" y="174866"/>
                  </a:lnTo>
                  <a:lnTo>
                    <a:pt x="614870" y="128587"/>
                  </a:lnTo>
                  <a:lnTo>
                    <a:pt x="617004" y="81610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48295" y="0"/>
              <a:ext cx="4743716" cy="685536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5628" y="0"/>
            <a:ext cx="7223759" cy="1960880"/>
          </a:xfrm>
          <a:prstGeom prst="rect"/>
          <a:solidFill>
            <a:srgbClr val="003358"/>
          </a:solidFill>
        </p:spPr>
        <p:txBody>
          <a:bodyPr wrap="square" lIns="0" tIns="1257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90"/>
              </a:spcBef>
            </a:pPr>
            <a:endParaRPr sz="3000">
              <a:latin typeface="Times New Roman"/>
              <a:cs typeface="Times New Roman"/>
            </a:endParaRPr>
          </a:p>
          <a:p>
            <a:pPr marL="688340" marR="935355">
              <a:lnSpc>
                <a:spcPts val="3240"/>
              </a:lnSpc>
            </a:pPr>
            <a:r>
              <a:rPr dirty="0" sz="3000"/>
              <a:t>What</a:t>
            </a:r>
            <a:r>
              <a:rPr dirty="0" sz="3000" spc="-40"/>
              <a:t> </a:t>
            </a:r>
            <a:r>
              <a:rPr dirty="0" sz="3000"/>
              <a:t>about</a:t>
            </a:r>
            <a:r>
              <a:rPr dirty="0" sz="3000" spc="-35"/>
              <a:t> </a:t>
            </a:r>
            <a:r>
              <a:rPr dirty="0" sz="3000"/>
              <a:t>my</a:t>
            </a:r>
            <a:r>
              <a:rPr dirty="0" sz="3000" spc="-35"/>
              <a:t> </a:t>
            </a:r>
            <a:r>
              <a:rPr dirty="0" sz="3000"/>
              <a:t>overall</a:t>
            </a:r>
            <a:r>
              <a:rPr dirty="0" sz="3000" spc="-40"/>
              <a:t> </a:t>
            </a:r>
            <a:r>
              <a:rPr dirty="0" sz="3000" spc="-10"/>
              <a:t>medical </a:t>
            </a:r>
            <a:r>
              <a:rPr dirty="0" sz="3000" spc="-25"/>
              <a:t>out-of-</a:t>
            </a:r>
            <a:r>
              <a:rPr dirty="0" sz="3000"/>
              <a:t>pocket</a:t>
            </a:r>
            <a:r>
              <a:rPr dirty="0" sz="3000" spc="35"/>
              <a:t> </a:t>
            </a:r>
            <a:r>
              <a:rPr dirty="0" sz="3000" spc="-10"/>
              <a:t>maximum?</a:t>
            </a:r>
            <a:endParaRPr sz="3000"/>
          </a:p>
        </p:txBody>
      </p:sp>
      <p:sp>
        <p:nvSpPr>
          <p:cNvPr id="8" name="object 8" descr=""/>
          <p:cNvSpPr txBox="1"/>
          <p:nvPr/>
        </p:nvSpPr>
        <p:spPr>
          <a:xfrm>
            <a:off x="993139" y="2389122"/>
            <a:ext cx="5801360" cy="3622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52425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If</a:t>
            </a:r>
            <a:r>
              <a:rPr dirty="0" sz="18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you’re a</a:t>
            </a:r>
            <a:r>
              <a:rPr dirty="0" sz="1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member</a:t>
            </a:r>
            <a:r>
              <a:rPr dirty="0" sz="18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enrolled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in</a:t>
            </a:r>
            <a:r>
              <a:rPr dirty="0" sz="1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18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Federal</a:t>
            </a:r>
            <a:r>
              <a:rPr dirty="0" sz="18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Employees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Health</a:t>
            </a:r>
            <a:r>
              <a:rPr dirty="0" sz="18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Benefits</a:t>
            </a:r>
            <a:r>
              <a:rPr dirty="0" sz="18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(FEHB)</a:t>
            </a:r>
            <a:r>
              <a:rPr dirty="0" sz="18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Program,</a:t>
            </a:r>
            <a:r>
              <a:rPr dirty="0" sz="18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1800" spc="-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pharmacy</a:t>
            </a:r>
            <a:endParaRPr sz="1800">
              <a:latin typeface="Arial"/>
              <a:cs typeface="Arial"/>
            </a:endParaRPr>
          </a:p>
          <a:p>
            <a:pPr marL="12700" marR="16510" indent="-635">
              <a:lnSpc>
                <a:spcPct val="100000"/>
              </a:lnSpc>
            </a:pP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out-of-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pocket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maximum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will</a:t>
            </a:r>
            <a:r>
              <a:rPr dirty="0" sz="1800" spc="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not</a:t>
            </a:r>
            <a:r>
              <a:rPr dirty="0" sz="18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count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toward</a:t>
            </a:r>
            <a:r>
              <a:rPr dirty="0" sz="18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your 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overall out-of-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pocket</a:t>
            </a:r>
            <a:r>
              <a:rPr dirty="0" sz="1800" spc="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maximum.</a:t>
            </a:r>
            <a:endParaRPr sz="1800">
              <a:latin typeface="Arial"/>
              <a:cs typeface="Arial"/>
            </a:endParaRPr>
          </a:p>
          <a:p>
            <a:pPr marL="12700" marR="283845">
              <a:lnSpc>
                <a:spcPct val="100000"/>
              </a:lnSpc>
              <a:spcBef>
                <a:spcPts val="1200"/>
              </a:spcBef>
            </a:pP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If</a:t>
            </a:r>
            <a:r>
              <a:rPr dirty="0" sz="1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you're</a:t>
            </a:r>
            <a:r>
              <a:rPr dirty="0" sz="1800" spc="-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a</a:t>
            </a:r>
            <a:r>
              <a:rPr dirty="0" sz="1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Postal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Service</a:t>
            </a:r>
            <a:r>
              <a:rPr dirty="0" sz="18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Health</a:t>
            </a:r>
            <a:r>
              <a:rPr dirty="0" sz="18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Benefits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(PSHB)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Program</a:t>
            </a:r>
            <a:r>
              <a:rPr dirty="0" sz="1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member,</a:t>
            </a:r>
            <a:r>
              <a:rPr dirty="0" sz="18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18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prescription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drug</a:t>
            </a:r>
            <a:r>
              <a:rPr dirty="0" sz="18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out-of-pocket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maximum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counts</a:t>
            </a:r>
            <a:r>
              <a:rPr dirty="0" sz="1800" spc="-6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toward</a:t>
            </a:r>
            <a:r>
              <a:rPr dirty="0" sz="1800" spc="-7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18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overall</a:t>
            </a: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 medical</a:t>
            </a:r>
            <a:endParaRPr sz="18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</a:pP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out-of-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pocket</a:t>
            </a:r>
            <a:r>
              <a:rPr dirty="0" sz="1800" spc="-5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maximum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1200"/>
              </a:spcBef>
            </a:pP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Since</a:t>
            </a:r>
            <a:r>
              <a:rPr dirty="0" sz="1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have</a:t>
            </a:r>
            <a:r>
              <a:rPr dirty="0" sz="1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Medicare,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we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waive</a:t>
            </a:r>
            <a:r>
              <a:rPr dirty="0" sz="1800" spc="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18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medical</a:t>
            </a:r>
            <a:endParaRPr sz="1800">
              <a:latin typeface="Arial"/>
              <a:cs typeface="Arial"/>
            </a:endParaRPr>
          </a:p>
          <a:p>
            <a:pPr marL="13335" marR="5080" indent="-635">
              <a:lnSpc>
                <a:spcPct val="100000"/>
              </a:lnSpc>
            </a:pP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out-of-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pocket costs,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so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unless</a:t>
            </a:r>
            <a:r>
              <a:rPr dirty="0" sz="1800" spc="-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something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were</a:t>
            </a:r>
            <a:r>
              <a:rPr dirty="0" sz="1800" spc="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happen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where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1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exhaust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Medicare</a:t>
            </a:r>
            <a:r>
              <a:rPr dirty="0" sz="1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hospital</a:t>
            </a:r>
            <a:r>
              <a:rPr dirty="0" sz="18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benefits,</a:t>
            </a:r>
            <a:endParaRPr sz="18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</a:pP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18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wouldn’t</a:t>
            </a:r>
            <a:r>
              <a:rPr dirty="0" sz="1800" spc="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pay</a:t>
            </a:r>
            <a:r>
              <a:rPr dirty="0" sz="1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medical</a:t>
            </a:r>
            <a:r>
              <a:rPr dirty="0" sz="18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out-of-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pocket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costs</a:t>
            </a:r>
            <a:r>
              <a:rPr dirty="0" sz="1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anyway.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11295685" y="6242926"/>
            <a:ext cx="617220" cy="318135"/>
          </a:xfrm>
          <a:custGeom>
            <a:avLst/>
            <a:gdLst/>
            <a:ahLst/>
            <a:cxnLst/>
            <a:rect l="l" t="t" r="r" b="b"/>
            <a:pathLst>
              <a:path w="617220" h="318134">
                <a:moveTo>
                  <a:pt x="308305" y="291706"/>
                </a:moveTo>
                <a:lnTo>
                  <a:pt x="306717" y="289712"/>
                </a:lnTo>
                <a:lnTo>
                  <a:pt x="305523" y="289712"/>
                </a:lnTo>
                <a:lnTo>
                  <a:pt x="305523" y="292493"/>
                </a:lnTo>
                <a:lnTo>
                  <a:pt x="305523" y="298856"/>
                </a:lnTo>
                <a:lnTo>
                  <a:pt x="301561" y="298462"/>
                </a:lnTo>
                <a:lnTo>
                  <a:pt x="295198" y="298462"/>
                </a:lnTo>
                <a:lnTo>
                  <a:pt x="295198" y="292100"/>
                </a:lnTo>
                <a:lnTo>
                  <a:pt x="303149" y="292100"/>
                </a:lnTo>
                <a:lnTo>
                  <a:pt x="305523" y="292493"/>
                </a:lnTo>
                <a:lnTo>
                  <a:pt x="305523" y="289712"/>
                </a:lnTo>
                <a:lnTo>
                  <a:pt x="292417" y="289712"/>
                </a:lnTo>
                <a:lnTo>
                  <a:pt x="292417" y="309981"/>
                </a:lnTo>
                <a:lnTo>
                  <a:pt x="294805" y="309981"/>
                </a:lnTo>
                <a:lnTo>
                  <a:pt x="294805" y="301244"/>
                </a:lnTo>
                <a:lnTo>
                  <a:pt x="299173" y="301244"/>
                </a:lnTo>
                <a:lnTo>
                  <a:pt x="304736" y="309981"/>
                </a:lnTo>
                <a:lnTo>
                  <a:pt x="307517" y="309981"/>
                </a:lnTo>
                <a:lnTo>
                  <a:pt x="301561" y="301244"/>
                </a:lnTo>
                <a:lnTo>
                  <a:pt x="305523" y="300443"/>
                </a:lnTo>
                <a:lnTo>
                  <a:pt x="308305" y="298856"/>
                </a:lnTo>
                <a:lnTo>
                  <a:pt x="308305" y="292100"/>
                </a:lnTo>
                <a:lnTo>
                  <a:pt x="308305" y="291706"/>
                </a:lnTo>
                <a:close/>
              </a:path>
              <a:path w="617220" h="318134">
                <a:moveTo>
                  <a:pt x="317042" y="290118"/>
                </a:moveTo>
                <a:lnTo>
                  <a:pt x="314261" y="287337"/>
                </a:lnTo>
                <a:lnTo>
                  <a:pt x="314261" y="308394"/>
                </a:lnTo>
                <a:lnTo>
                  <a:pt x="307911" y="314756"/>
                </a:lnTo>
                <a:lnTo>
                  <a:pt x="290423" y="314756"/>
                </a:lnTo>
                <a:lnTo>
                  <a:pt x="284467" y="308394"/>
                </a:lnTo>
                <a:lnTo>
                  <a:pt x="284467" y="291312"/>
                </a:lnTo>
                <a:lnTo>
                  <a:pt x="290830" y="285343"/>
                </a:lnTo>
                <a:lnTo>
                  <a:pt x="307911" y="285343"/>
                </a:lnTo>
                <a:lnTo>
                  <a:pt x="313867" y="291706"/>
                </a:lnTo>
                <a:lnTo>
                  <a:pt x="313867" y="300050"/>
                </a:lnTo>
                <a:lnTo>
                  <a:pt x="314261" y="308394"/>
                </a:lnTo>
                <a:lnTo>
                  <a:pt x="314261" y="287337"/>
                </a:lnTo>
                <a:lnTo>
                  <a:pt x="312280" y="285343"/>
                </a:lnTo>
                <a:lnTo>
                  <a:pt x="309105" y="282168"/>
                </a:lnTo>
                <a:lnTo>
                  <a:pt x="289242" y="282168"/>
                </a:lnTo>
                <a:lnTo>
                  <a:pt x="281292" y="290118"/>
                </a:lnTo>
                <a:lnTo>
                  <a:pt x="281292" y="309587"/>
                </a:lnTo>
                <a:lnTo>
                  <a:pt x="289242" y="317538"/>
                </a:lnTo>
                <a:lnTo>
                  <a:pt x="308711" y="317538"/>
                </a:lnTo>
                <a:lnTo>
                  <a:pt x="311492" y="314756"/>
                </a:lnTo>
                <a:lnTo>
                  <a:pt x="316649" y="309587"/>
                </a:lnTo>
                <a:lnTo>
                  <a:pt x="316649" y="299656"/>
                </a:lnTo>
                <a:lnTo>
                  <a:pt x="317042" y="290118"/>
                </a:lnTo>
                <a:close/>
              </a:path>
              <a:path w="617220" h="318134">
                <a:moveTo>
                  <a:pt x="317055" y="88226"/>
                </a:moveTo>
                <a:lnTo>
                  <a:pt x="228854" y="88226"/>
                </a:lnTo>
                <a:lnTo>
                  <a:pt x="228854" y="584"/>
                </a:lnTo>
                <a:lnTo>
                  <a:pt x="88201" y="584"/>
                </a:lnTo>
                <a:lnTo>
                  <a:pt x="88201" y="88226"/>
                </a:lnTo>
                <a:lnTo>
                  <a:pt x="0" y="88226"/>
                </a:lnTo>
                <a:lnTo>
                  <a:pt x="0" y="229222"/>
                </a:lnTo>
                <a:lnTo>
                  <a:pt x="88201" y="229222"/>
                </a:lnTo>
                <a:lnTo>
                  <a:pt x="88201" y="318135"/>
                </a:lnTo>
                <a:lnTo>
                  <a:pt x="228854" y="318135"/>
                </a:lnTo>
                <a:lnTo>
                  <a:pt x="228854" y="229222"/>
                </a:lnTo>
                <a:lnTo>
                  <a:pt x="317055" y="229222"/>
                </a:lnTo>
                <a:lnTo>
                  <a:pt x="317055" y="88226"/>
                </a:lnTo>
                <a:close/>
              </a:path>
              <a:path w="617220" h="318134">
                <a:moveTo>
                  <a:pt x="608660" y="292100"/>
                </a:moveTo>
                <a:lnTo>
                  <a:pt x="607072" y="290118"/>
                </a:lnTo>
                <a:lnTo>
                  <a:pt x="605891" y="290118"/>
                </a:lnTo>
                <a:lnTo>
                  <a:pt x="605891" y="292900"/>
                </a:lnTo>
                <a:lnTo>
                  <a:pt x="605891" y="299250"/>
                </a:lnTo>
                <a:lnTo>
                  <a:pt x="601916" y="298856"/>
                </a:lnTo>
                <a:lnTo>
                  <a:pt x="595553" y="298856"/>
                </a:lnTo>
                <a:lnTo>
                  <a:pt x="595553" y="292493"/>
                </a:lnTo>
                <a:lnTo>
                  <a:pt x="603504" y="292493"/>
                </a:lnTo>
                <a:lnTo>
                  <a:pt x="605891" y="292900"/>
                </a:lnTo>
                <a:lnTo>
                  <a:pt x="605891" y="290118"/>
                </a:lnTo>
                <a:lnTo>
                  <a:pt x="593572" y="290118"/>
                </a:lnTo>
                <a:lnTo>
                  <a:pt x="593572" y="309981"/>
                </a:lnTo>
                <a:lnTo>
                  <a:pt x="595947" y="309981"/>
                </a:lnTo>
                <a:lnTo>
                  <a:pt x="595947" y="301244"/>
                </a:lnTo>
                <a:lnTo>
                  <a:pt x="600329" y="301244"/>
                </a:lnTo>
                <a:lnTo>
                  <a:pt x="605891" y="309981"/>
                </a:lnTo>
                <a:lnTo>
                  <a:pt x="608660" y="309981"/>
                </a:lnTo>
                <a:lnTo>
                  <a:pt x="602703" y="301244"/>
                </a:lnTo>
                <a:lnTo>
                  <a:pt x="605891" y="300850"/>
                </a:lnTo>
                <a:lnTo>
                  <a:pt x="608660" y="299250"/>
                </a:lnTo>
                <a:lnTo>
                  <a:pt x="608660" y="292493"/>
                </a:lnTo>
                <a:lnTo>
                  <a:pt x="608660" y="292100"/>
                </a:lnTo>
                <a:close/>
              </a:path>
              <a:path w="617220" h="318134">
                <a:moveTo>
                  <a:pt x="617004" y="290512"/>
                </a:moveTo>
                <a:lnTo>
                  <a:pt x="614222" y="287870"/>
                </a:lnTo>
                <a:lnTo>
                  <a:pt x="614222" y="308394"/>
                </a:lnTo>
                <a:lnTo>
                  <a:pt x="608266" y="314756"/>
                </a:lnTo>
                <a:lnTo>
                  <a:pt x="591185" y="314756"/>
                </a:lnTo>
                <a:lnTo>
                  <a:pt x="584822" y="308787"/>
                </a:lnTo>
                <a:lnTo>
                  <a:pt x="584822" y="291706"/>
                </a:lnTo>
                <a:lnTo>
                  <a:pt x="590791" y="285737"/>
                </a:lnTo>
                <a:lnTo>
                  <a:pt x="607872" y="285737"/>
                </a:lnTo>
                <a:lnTo>
                  <a:pt x="613829" y="291706"/>
                </a:lnTo>
                <a:lnTo>
                  <a:pt x="613829" y="300050"/>
                </a:lnTo>
                <a:lnTo>
                  <a:pt x="614222" y="308394"/>
                </a:lnTo>
                <a:lnTo>
                  <a:pt x="614222" y="287870"/>
                </a:lnTo>
                <a:lnTo>
                  <a:pt x="611987" y="285737"/>
                </a:lnTo>
                <a:lnTo>
                  <a:pt x="609066" y="282956"/>
                </a:lnTo>
                <a:lnTo>
                  <a:pt x="589991" y="282956"/>
                </a:lnTo>
                <a:lnTo>
                  <a:pt x="582041" y="290512"/>
                </a:lnTo>
                <a:lnTo>
                  <a:pt x="582041" y="309587"/>
                </a:lnTo>
                <a:lnTo>
                  <a:pt x="589991" y="317538"/>
                </a:lnTo>
                <a:lnTo>
                  <a:pt x="609066" y="317538"/>
                </a:lnTo>
                <a:lnTo>
                  <a:pt x="611708" y="314756"/>
                </a:lnTo>
                <a:lnTo>
                  <a:pt x="616610" y="309587"/>
                </a:lnTo>
                <a:lnTo>
                  <a:pt x="616610" y="300050"/>
                </a:lnTo>
                <a:lnTo>
                  <a:pt x="617004" y="290512"/>
                </a:lnTo>
                <a:close/>
              </a:path>
              <a:path w="617220" h="318134">
                <a:moveTo>
                  <a:pt x="617016" y="81622"/>
                </a:moveTo>
                <a:lnTo>
                  <a:pt x="611403" y="37553"/>
                </a:lnTo>
                <a:lnTo>
                  <a:pt x="598335" y="0"/>
                </a:lnTo>
                <a:lnTo>
                  <a:pt x="572858" y="11315"/>
                </a:lnTo>
                <a:lnTo>
                  <a:pt x="546785" y="19570"/>
                </a:lnTo>
                <a:lnTo>
                  <a:pt x="519671" y="24701"/>
                </a:lnTo>
                <a:lnTo>
                  <a:pt x="491070" y="26631"/>
                </a:lnTo>
                <a:lnTo>
                  <a:pt x="462292" y="24866"/>
                </a:lnTo>
                <a:lnTo>
                  <a:pt x="435140" y="19723"/>
                </a:lnTo>
                <a:lnTo>
                  <a:pt x="409041" y="11366"/>
                </a:lnTo>
                <a:lnTo>
                  <a:pt x="383400" y="0"/>
                </a:lnTo>
                <a:lnTo>
                  <a:pt x="370268" y="37376"/>
                </a:lnTo>
                <a:lnTo>
                  <a:pt x="364528" y="81470"/>
                </a:lnTo>
                <a:lnTo>
                  <a:pt x="366522" y="128536"/>
                </a:lnTo>
                <a:lnTo>
                  <a:pt x="376643" y="174866"/>
                </a:lnTo>
                <a:lnTo>
                  <a:pt x="394017" y="216662"/>
                </a:lnTo>
                <a:lnTo>
                  <a:pt x="418465" y="255295"/>
                </a:lnTo>
                <a:lnTo>
                  <a:pt x="450507" y="289369"/>
                </a:lnTo>
                <a:lnTo>
                  <a:pt x="490664" y="317538"/>
                </a:lnTo>
                <a:lnTo>
                  <a:pt x="530999" y="289433"/>
                </a:lnTo>
                <a:lnTo>
                  <a:pt x="563029" y="255435"/>
                </a:lnTo>
                <a:lnTo>
                  <a:pt x="587375" y="216827"/>
                </a:lnTo>
                <a:lnTo>
                  <a:pt x="604697" y="174866"/>
                </a:lnTo>
                <a:lnTo>
                  <a:pt x="614870" y="128600"/>
                </a:lnTo>
                <a:lnTo>
                  <a:pt x="617016" y="8162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22</a:t>
            </a:fld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1960880"/>
            </a:xfrm>
            <a:custGeom>
              <a:avLst/>
              <a:gdLst/>
              <a:ahLst/>
              <a:cxnLst/>
              <a:rect l="l" t="t" r="r" b="b"/>
              <a:pathLst>
                <a:path w="11966575" h="1960880">
                  <a:moveTo>
                    <a:pt x="0" y="1960638"/>
                  </a:moveTo>
                  <a:lnTo>
                    <a:pt x="11966371" y="1960638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295685" y="6242926"/>
              <a:ext cx="617220" cy="318135"/>
            </a:xfrm>
            <a:custGeom>
              <a:avLst/>
              <a:gdLst/>
              <a:ahLst/>
              <a:cxnLst/>
              <a:rect l="l" t="t" r="r" b="b"/>
              <a:pathLst>
                <a:path w="617220" h="318134">
                  <a:moveTo>
                    <a:pt x="308305" y="291706"/>
                  </a:moveTo>
                  <a:lnTo>
                    <a:pt x="306717" y="289712"/>
                  </a:lnTo>
                  <a:lnTo>
                    <a:pt x="305523" y="289712"/>
                  </a:lnTo>
                  <a:lnTo>
                    <a:pt x="305523" y="292493"/>
                  </a:lnTo>
                  <a:lnTo>
                    <a:pt x="305523" y="298856"/>
                  </a:lnTo>
                  <a:lnTo>
                    <a:pt x="301561" y="298462"/>
                  </a:lnTo>
                  <a:lnTo>
                    <a:pt x="295198" y="298462"/>
                  </a:lnTo>
                  <a:lnTo>
                    <a:pt x="295198" y="292100"/>
                  </a:lnTo>
                  <a:lnTo>
                    <a:pt x="303149" y="292100"/>
                  </a:lnTo>
                  <a:lnTo>
                    <a:pt x="305523" y="292493"/>
                  </a:lnTo>
                  <a:lnTo>
                    <a:pt x="305523" y="289712"/>
                  </a:lnTo>
                  <a:lnTo>
                    <a:pt x="292417" y="289712"/>
                  </a:lnTo>
                  <a:lnTo>
                    <a:pt x="292417" y="309981"/>
                  </a:lnTo>
                  <a:lnTo>
                    <a:pt x="294805" y="309981"/>
                  </a:lnTo>
                  <a:lnTo>
                    <a:pt x="294805" y="301244"/>
                  </a:lnTo>
                  <a:lnTo>
                    <a:pt x="299173" y="301244"/>
                  </a:lnTo>
                  <a:lnTo>
                    <a:pt x="304736" y="309981"/>
                  </a:lnTo>
                  <a:lnTo>
                    <a:pt x="307517" y="309981"/>
                  </a:lnTo>
                  <a:lnTo>
                    <a:pt x="301561" y="301244"/>
                  </a:lnTo>
                  <a:lnTo>
                    <a:pt x="305523" y="300443"/>
                  </a:lnTo>
                  <a:lnTo>
                    <a:pt x="308305" y="298856"/>
                  </a:lnTo>
                  <a:lnTo>
                    <a:pt x="308305" y="292100"/>
                  </a:lnTo>
                  <a:lnTo>
                    <a:pt x="308305" y="291706"/>
                  </a:lnTo>
                  <a:close/>
                </a:path>
                <a:path w="617220" h="318134">
                  <a:moveTo>
                    <a:pt x="317042" y="290118"/>
                  </a:moveTo>
                  <a:lnTo>
                    <a:pt x="314261" y="287337"/>
                  </a:lnTo>
                  <a:lnTo>
                    <a:pt x="314261" y="308394"/>
                  </a:lnTo>
                  <a:lnTo>
                    <a:pt x="307911" y="314756"/>
                  </a:lnTo>
                  <a:lnTo>
                    <a:pt x="290423" y="314756"/>
                  </a:lnTo>
                  <a:lnTo>
                    <a:pt x="284467" y="308394"/>
                  </a:lnTo>
                  <a:lnTo>
                    <a:pt x="284467" y="291312"/>
                  </a:lnTo>
                  <a:lnTo>
                    <a:pt x="290830" y="285343"/>
                  </a:lnTo>
                  <a:lnTo>
                    <a:pt x="307911" y="285343"/>
                  </a:lnTo>
                  <a:lnTo>
                    <a:pt x="313867" y="291706"/>
                  </a:lnTo>
                  <a:lnTo>
                    <a:pt x="313867" y="300050"/>
                  </a:lnTo>
                  <a:lnTo>
                    <a:pt x="314261" y="308394"/>
                  </a:lnTo>
                  <a:lnTo>
                    <a:pt x="314261" y="287337"/>
                  </a:lnTo>
                  <a:lnTo>
                    <a:pt x="312280" y="285343"/>
                  </a:lnTo>
                  <a:lnTo>
                    <a:pt x="309105" y="282168"/>
                  </a:lnTo>
                  <a:lnTo>
                    <a:pt x="289242" y="282168"/>
                  </a:lnTo>
                  <a:lnTo>
                    <a:pt x="281292" y="290118"/>
                  </a:lnTo>
                  <a:lnTo>
                    <a:pt x="281292" y="309587"/>
                  </a:lnTo>
                  <a:lnTo>
                    <a:pt x="289242" y="317538"/>
                  </a:lnTo>
                  <a:lnTo>
                    <a:pt x="308711" y="317538"/>
                  </a:lnTo>
                  <a:lnTo>
                    <a:pt x="311492" y="314756"/>
                  </a:lnTo>
                  <a:lnTo>
                    <a:pt x="316649" y="309587"/>
                  </a:lnTo>
                  <a:lnTo>
                    <a:pt x="316649" y="299656"/>
                  </a:lnTo>
                  <a:lnTo>
                    <a:pt x="317042" y="290118"/>
                  </a:lnTo>
                  <a:close/>
                </a:path>
                <a:path w="617220" h="318134">
                  <a:moveTo>
                    <a:pt x="317055" y="88226"/>
                  </a:moveTo>
                  <a:lnTo>
                    <a:pt x="228854" y="88226"/>
                  </a:lnTo>
                  <a:lnTo>
                    <a:pt x="228854" y="584"/>
                  </a:lnTo>
                  <a:lnTo>
                    <a:pt x="88201" y="584"/>
                  </a:lnTo>
                  <a:lnTo>
                    <a:pt x="88201" y="88226"/>
                  </a:lnTo>
                  <a:lnTo>
                    <a:pt x="0" y="88226"/>
                  </a:lnTo>
                  <a:lnTo>
                    <a:pt x="0" y="229222"/>
                  </a:lnTo>
                  <a:lnTo>
                    <a:pt x="88201" y="229222"/>
                  </a:lnTo>
                  <a:lnTo>
                    <a:pt x="88201" y="318135"/>
                  </a:lnTo>
                  <a:lnTo>
                    <a:pt x="228854" y="318135"/>
                  </a:lnTo>
                  <a:lnTo>
                    <a:pt x="228854" y="229222"/>
                  </a:lnTo>
                  <a:lnTo>
                    <a:pt x="317055" y="229222"/>
                  </a:lnTo>
                  <a:lnTo>
                    <a:pt x="317055" y="88226"/>
                  </a:lnTo>
                  <a:close/>
                </a:path>
                <a:path w="617220" h="318134">
                  <a:moveTo>
                    <a:pt x="608660" y="292100"/>
                  </a:moveTo>
                  <a:lnTo>
                    <a:pt x="607072" y="290118"/>
                  </a:lnTo>
                  <a:lnTo>
                    <a:pt x="605891" y="290118"/>
                  </a:lnTo>
                  <a:lnTo>
                    <a:pt x="605891" y="292900"/>
                  </a:lnTo>
                  <a:lnTo>
                    <a:pt x="605891" y="299250"/>
                  </a:lnTo>
                  <a:lnTo>
                    <a:pt x="601916" y="298856"/>
                  </a:lnTo>
                  <a:lnTo>
                    <a:pt x="595553" y="298856"/>
                  </a:lnTo>
                  <a:lnTo>
                    <a:pt x="595553" y="292493"/>
                  </a:lnTo>
                  <a:lnTo>
                    <a:pt x="603504" y="292493"/>
                  </a:lnTo>
                  <a:lnTo>
                    <a:pt x="605891" y="292900"/>
                  </a:lnTo>
                  <a:lnTo>
                    <a:pt x="605891" y="290118"/>
                  </a:lnTo>
                  <a:lnTo>
                    <a:pt x="593572" y="290118"/>
                  </a:lnTo>
                  <a:lnTo>
                    <a:pt x="593572" y="309981"/>
                  </a:lnTo>
                  <a:lnTo>
                    <a:pt x="595947" y="309981"/>
                  </a:lnTo>
                  <a:lnTo>
                    <a:pt x="595947" y="301244"/>
                  </a:lnTo>
                  <a:lnTo>
                    <a:pt x="600329" y="301244"/>
                  </a:lnTo>
                  <a:lnTo>
                    <a:pt x="605891" y="309981"/>
                  </a:lnTo>
                  <a:lnTo>
                    <a:pt x="608660" y="309981"/>
                  </a:lnTo>
                  <a:lnTo>
                    <a:pt x="602703" y="301244"/>
                  </a:lnTo>
                  <a:lnTo>
                    <a:pt x="605891" y="300850"/>
                  </a:lnTo>
                  <a:lnTo>
                    <a:pt x="608660" y="299250"/>
                  </a:lnTo>
                  <a:lnTo>
                    <a:pt x="608660" y="292493"/>
                  </a:lnTo>
                  <a:lnTo>
                    <a:pt x="608660" y="292100"/>
                  </a:lnTo>
                  <a:close/>
                </a:path>
                <a:path w="617220" h="318134">
                  <a:moveTo>
                    <a:pt x="617004" y="290512"/>
                  </a:moveTo>
                  <a:lnTo>
                    <a:pt x="614222" y="287870"/>
                  </a:lnTo>
                  <a:lnTo>
                    <a:pt x="614222" y="308394"/>
                  </a:lnTo>
                  <a:lnTo>
                    <a:pt x="608266" y="314756"/>
                  </a:lnTo>
                  <a:lnTo>
                    <a:pt x="591185" y="314756"/>
                  </a:lnTo>
                  <a:lnTo>
                    <a:pt x="584822" y="308787"/>
                  </a:lnTo>
                  <a:lnTo>
                    <a:pt x="584822" y="291706"/>
                  </a:lnTo>
                  <a:lnTo>
                    <a:pt x="590791" y="285737"/>
                  </a:lnTo>
                  <a:lnTo>
                    <a:pt x="607872" y="285737"/>
                  </a:lnTo>
                  <a:lnTo>
                    <a:pt x="613829" y="291706"/>
                  </a:lnTo>
                  <a:lnTo>
                    <a:pt x="613829" y="300050"/>
                  </a:lnTo>
                  <a:lnTo>
                    <a:pt x="614222" y="308394"/>
                  </a:lnTo>
                  <a:lnTo>
                    <a:pt x="614222" y="287870"/>
                  </a:lnTo>
                  <a:lnTo>
                    <a:pt x="611987" y="285737"/>
                  </a:lnTo>
                  <a:lnTo>
                    <a:pt x="609066" y="282956"/>
                  </a:lnTo>
                  <a:lnTo>
                    <a:pt x="589991" y="282956"/>
                  </a:lnTo>
                  <a:lnTo>
                    <a:pt x="582041" y="290512"/>
                  </a:lnTo>
                  <a:lnTo>
                    <a:pt x="582041" y="309587"/>
                  </a:lnTo>
                  <a:lnTo>
                    <a:pt x="589991" y="317538"/>
                  </a:lnTo>
                  <a:lnTo>
                    <a:pt x="609066" y="317538"/>
                  </a:lnTo>
                  <a:lnTo>
                    <a:pt x="611708" y="314756"/>
                  </a:lnTo>
                  <a:lnTo>
                    <a:pt x="616610" y="309587"/>
                  </a:lnTo>
                  <a:lnTo>
                    <a:pt x="616610" y="300050"/>
                  </a:lnTo>
                  <a:lnTo>
                    <a:pt x="617004" y="290512"/>
                  </a:lnTo>
                  <a:close/>
                </a:path>
                <a:path w="617220" h="318134">
                  <a:moveTo>
                    <a:pt x="617016" y="81622"/>
                  </a:moveTo>
                  <a:lnTo>
                    <a:pt x="611403" y="37553"/>
                  </a:lnTo>
                  <a:lnTo>
                    <a:pt x="598335" y="0"/>
                  </a:lnTo>
                  <a:lnTo>
                    <a:pt x="572858" y="11315"/>
                  </a:lnTo>
                  <a:lnTo>
                    <a:pt x="546785" y="19570"/>
                  </a:lnTo>
                  <a:lnTo>
                    <a:pt x="519671" y="24701"/>
                  </a:lnTo>
                  <a:lnTo>
                    <a:pt x="491070" y="26631"/>
                  </a:lnTo>
                  <a:lnTo>
                    <a:pt x="462292" y="24866"/>
                  </a:lnTo>
                  <a:lnTo>
                    <a:pt x="435140" y="19723"/>
                  </a:lnTo>
                  <a:lnTo>
                    <a:pt x="409041" y="11366"/>
                  </a:lnTo>
                  <a:lnTo>
                    <a:pt x="383400" y="0"/>
                  </a:lnTo>
                  <a:lnTo>
                    <a:pt x="370268" y="37376"/>
                  </a:lnTo>
                  <a:lnTo>
                    <a:pt x="364528" y="81470"/>
                  </a:lnTo>
                  <a:lnTo>
                    <a:pt x="366522" y="128536"/>
                  </a:lnTo>
                  <a:lnTo>
                    <a:pt x="376643" y="174866"/>
                  </a:lnTo>
                  <a:lnTo>
                    <a:pt x="394017" y="216662"/>
                  </a:lnTo>
                  <a:lnTo>
                    <a:pt x="418465" y="255295"/>
                  </a:lnTo>
                  <a:lnTo>
                    <a:pt x="450507" y="289369"/>
                  </a:lnTo>
                  <a:lnTo>
                    <a:pt x="490664" y="317538"/>
                  </a:lnTo>
                  <a:lnTo>
                    <a:pt x="530999" y="289433"/>
                  </a:lnTo>
                  <a:lnTo>
                    <a:pt x="563029" y="255435"/>
                  </a:lnTo>
                  <a:lnTo>
                    <a:pt x="587375" y="216827"/>
                  </a:lnTo>
                  <a:lnTo>
                    <a:pt x="604697" y="174866"/>
                  </a:lnTo>
                  <a:lnTo>
                    <a:pt x="614870" y="128600"/>
                  </a:lnTo>
                  <a:lnTo>
                    <a:pt x="617016" y="81622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14400" y="2668250"/>
              <a:ext cx="10287000" cy="2818765"/>
            </a:xfrm>
            <a:custGeom>
              <a:avLst/>
              <a:gdLst/>
              <a:ahLst/>
              <a:cxnLst/>
              <a:rect l="l" t="t" r="r" b="b"/>
              <a:pathLst>
                <a:path w="10287000" h="2818765">
                  <a:moveTo>
                    <a:pt x="9817303" y="0"/>
                  </a:moveTo>
                  <a:lnTo>
                    <a:pt x="469696" y="0"/>
                  </a:lnTo>
                  <a:lnTo>
                    <a:pt x="421672" y="2424"/>
                  </a:lnTo>
                  <a:lnTo>
                    <a:pt x="375035" y="9542"/>
                  </a:lnTo>
                  <a:lnTo>
                    <a:pt x="330021" y="21116"/>
                  </a:lnTo>
                  <a:lnTo>
                    <a:pt x="286867" y="36910"/>
                  </a:lnTo>
                  <a:lnTo>
                    <a:pt x="245809" y="56689"/>
                  </a:lnTo>
                  <a:lnTo>
                    <a:pt x="207083" y="80215"/>
                  </a:lnTo>
                  <a:lnTo>
                    <a:pt x="170924" y="107254"/>
                  </a:lnTo>
                  <a:lnTo>
                    <a:pt x="137569" y="137569"/>
                  </a:lnTo>
                  <a:lnTo>
                    <a:pt x="107254" y="170924"/>
                  </a:lnTo>
                  <a:lnTo>
                    <a:pt x="80215" y="207083"/>
                  </a:lnTo>
                  <a:lnTo>
                    <a:pt x="56689" y="245809"/>
                  </a:lnTo>
                  <a:lnTo>
                    <a:pt x="36910" y="286867"/>
                  </a:lnTo>
                  <a:lnTo>
                    <a:pt x="21116" y="330021"/>
                  </a:lnTo>
                  <a:lnTo>
                    <a:pt x="9542" y="375035"/>
                  </a:lnTo>
                  <a:lnTo>
                    <a:pt x="2424" y="421672"/>
                  </a:lnTo>
                  <a:lnTo>
                    <a:pt x="0" y="469696"/>
                  </a:lnTo>
                  <a:lnTo>
                    <a:pt x="0" y="2348445"/>
                  </a:lnTo>
                  <a:lnTo>
                    <a:pt x="2424" y="2396470"/>
                  </a:lnTo>
                  <a:lnTo>
                    <a:pt x="9542" y="2443107"/>
                  </a:lnTo>
                  <a:lnTo>
                    <a:pt x="21116" y="2488120"/>
                  </a:lnTo>
                  <a:lnTo>
                    <a:pt x="36910" y="2531274"/>
                  </a:lnTo>
                  <a:lnTo>
                    <a:pt x="56689" y="2572332"/>
                  </a:lnTo>
                  <a:lnTo>
                    <a:pt x="80215" y="2611059"/>
                  </a:lnTo>
                  <a:lnTo>
                    <a:pt x="107254" y="2647218"/>
                  </a:lnTo>
                  <a:lnTo>
                    <a:pt x="137569" y="2680573"/>
                  </a:lnTo>
                  <a:lnTo>
                    <a:pt x="170924" y="2710888"/>
                  </a:lnTo>
                  <a:lnTo>
                    <a:pt x="207083" y="2737926"/>
                  </a:lnTo>
                  <a:lnTo>
                    <a:pt x="245809" y="2761453"/>
                  </a:lnTo>
                  <a:lnTo>
                    <a:pt x="286867" y="2781232"/>
                  </a:lnTo>
                  <a:lnTo>
                    <a:pt x="330021" y="2797026"/>
                  </a:lnTo>
                  <a:lnTo>
                    <a:pt x="375035" y="2808600"/>
                  </a:lnTo>
                  <a:lnTo>
                    <a:pt x="421672" y="2815717"/>
                  </a:lnTo>
                  <a:lnTo>
                    <a:pt x="469696" y="2818142"/>
                  </a:lnTo>
                  <a:lnTo>
                    <a:pt x="9817303" y="2818142"/>
                  </a:lnTo>
                  <a:lnTo>
                    <a:pt x="9865327" y="2815717"/>
                  </a:lnTo>
                  <a:lnTo>
                    <a:pt x="9911964" y="2808600"/>
                  </a:lnTo>
                  <a:lnTo>
                    <a:pt x="9956978" y="2797026"/>
                  </a:lnTo>
                  <a:lnTo>
                    <a:pt x="10000132" y="2781232"/>
                  </a:lnTo>
                  <a:lnTo>
                    <a:pt x="10041190" y="2761453"/>
                  </a:lnTo>
                  <a:lnTo>
                    <a:pt x="10079916" y="2737926"/>
                  </a:lnTo>
                  <a:lnTo>
                    <a:pt x="10116075" y="2710888"/>
                  </a:lnTo>
                  <a:lnTo>
                    <a:pt x="10149430" y="2680573"/>
                  </a:lnTo>
                  <a:lnTo>
                    <a:pt x="10179745" y="2647218"/>
                  </a:lnTo>
                  <a:lnTo>
                    <a:pt x="10206784" y="2611059"/>
                  </a:lnTo>
                  <a:lnTo>
                    <a:pt x="10230310" y="2572332"/>
                  </a:lnTo>
                  <a:lnTo>
                    <a:pt x="10250089" y="2531274"/>
                  </a:lnTo>
                  <a:lnTo>
                    <a:pt x="10265883" y="2488120"/>
                  </a:lnTo>
                  <a:lnTo>
                    <a:pt x="10277457" y="2443107"/>
                  </a:lnTo>
                  <a:lnTo>
                    <a:pt x="10284575" y="2396470"/>
                  </a:lnTo>
                  <a:lnTo>
                    <a:pt x="10287000" y="2348445"/>
                  </a:lnTo>
                  <a:lnTo>
                    <a:pt x="10287000" y="469696"/>
                  </a:lnTo>
                  <a:lnTo>
                    <a:pt x="10284575" y="421672"/>
                  </a:lnTo>
                  <a:lnTo>
                    <a:pt x="10277457" y="375035"/>
                  </a:lnTo>
                  <a:lnTo>
                    <a:pt x="10265883" y="330021"/>
                  </a:lnTo>
                  <a:lnTo>
                    <a:pt x="10250089" y="286867"/>
                  </a:lnTo>
                  <a:lnTo>
                    <a:pt x="10230310" y="245809"/>
                  </a:lnTo>
                  <a:lnTo>
                    <a:pt x="10206784" y="207083"/>
                  </a:lnTo>
                  <a:lnTo>
                    <a:pt x="10179745" y="170924"/>
                  </a:lnTo>
                  <a:lnTo>
                    <a:pt x="10149430" y="137569"/>
                  </a:lnTo>
                  <a:lnTo>
                    <a:pt x="10116075" y="107254"/>
                  </a:lnTo>
                  <a:lnTo>
                    <a:pt x="10079916" y="80215"/>
                  </a:lnTo>
                  <a:lnTo>
                    <a:pt x="10041190" y="56689"/>
                  </a:lnTo>
                  <a:lnTo>
                    <a:pt x="10000132" y="36910"/>
                  </a:lnTo>
                  <a:lnTo>
                    <a:pt x="9956978" y="21116"/>
                  </a:lnTo>
                  <a:lnTo>
                    <a:pt x="9911964" y="9542"/>
                  </a:lnTo>
                  <a:lnTo>
                    <a:pt x="9865327" y="2424"/>
                  </a:lnTo>
                  <a:lnTo>
                    <a:pt x="9817303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/>
              <a:t>Annual</a:t>
            </a:r>
            <a:r>
              <a:rPr dirty="0" sz="3200" spc="-70"/>
              <a:t> </a:t>
            </a:r>
            <a:r>
              <a:rPr dirty="0" sz="3200"/>
              <a:t>pharmacy</a:t>
            </a:r>
            <a:r>
              <a:rPr dirty="0" sz="3200" spc="-55"/>
              <a:t> </a:t>
            </a:r>
            <a:r>
              <a:rPr dirty="0" sz="3200" spc="-10"/>
              <a:t>out-of-</a:t>
            </a:r>
            <a:r>
              <a:rPr dirty="0" sz="3200"/>
              <a:t>pocket</a:t>
            </a:r>
            <a:r>
              <a:rPr dirty="0" sz="3200" spc="-90"/>
              <a:t> </a:t>
            </a:r>
            <a:r>
              <a:rPr dirty="0" sz="3200" spc="-10"/>
              <a:t>maximum</a:t>
            </a:r>
            <a:endParaRPr sz="3200"/>
          </a:p>
        </p:txBody>
      </p:sp>
      <p:grpSp>
        <p:nvGrpSpPr>
          <p:cNvPr id="8" name="object 8" descr=""/>
          <p:cNvGrpSpPr/>
          <p:nvPr/>
        </p:nvGrpSpPr>
        <p:grpSpPr>
          <a:xfrm>
            <a:off x="8579604" y="2307358"/>
            <a:ext cx="3333115" cy="4253230"/>
            <a:chOff x="8579604" y="2307358"/>
            <a:chExt cx="3333115" cy="4253230"/>
          </a:xfrm>
        </p:grpSpPr>
        <p:sp>
          <p:nvSpPr>
            <p:cNvPr id="9" name="object 9" descr=""/>
            <p:cNvSpPr/>
            <p:nvPr/>
          </p:nvSpPr>
          <p:spPr>
            <a:xfrm>
              <a:off x="11576977" y="6242926"/>
              <a:ext cx="335915" cy="318135"/>
            </a:xfrm>
            <a:custGeom>
              <a:avLst/>
              <a:gdLst/>
              <a:ahLst/>
              <a:cxnLst/>
              <a:rect l="l" t="t" r="r" b="b"/>
              <a:pathLst>
                <a:path w="335915" h="318134">
                  <a:moveTo>
                    <a:pt x="27012" y="291706"/>
                  </a:moveTo>
                  <a:lnTo>
                    <a:pt x="25425" y="289712"/>
                  </a:lnTo>
                  <a:lnTo>
                    <a:pt x="24231" y="289712"/>
                  </a:lnTo>
                  <a:lnTo>
                    <a:pt x="24231" y="292493"/>
                  </a:lnTo>
                  <a:lnTo>
                    <a:pt x="24231" y="298856"/>
                  </a:lnTo>
                  <a:lnTo>
                    <a:pt x="20269" y="298462"/>
                  </a:lnTo>
                  <a:lnTo>
                    <a:pt x="13906" y="298462"/>
                  </a:lnTo>
                  <a:lnTo>
                    <a:pt x="13906" y="292100"/>
                  </a:lnTo>
                  <a:lnTo>
                    <a:pt x="21856" y="292100"/>
                  </a:lnTo>
                  <a:lnTo>
                    <a:pt x="24231" y="292493"/>
                  </a:lnTo>
                  <a:lnTo>
                    <a:pt x="24231" y="289712"/>
                  </a:lnTo>
                  <a:lnTo>
                    <a:pt x="11125" y="289712"/>
                  </a:lnTo>
                  <a:lnTo>
                    <a:pt x="11125" y="309981"/>
                  </a:lnTo>
                  <a:lnTo>
                    <a:pt x="13512" y="309981"/>
                  </a:lnTo>
                  <a:lnTo>
                    <a:pt x="13512" y="301244"/>
                  </a:lnTo>
                  <a:lnTo>
                    <a:pt x="17881" y="301244"/>
                  </a:lnTo>
                  <a:lnTo>
                    <a:pt x="23444" y="309981"/>
                  </a:lnTo>
                  <a:lnTo>
                    <a:pt x="26225" y="309981"/>
                  </a:lnTo>
                  <a:lnTo>
                    <a:pt x="20269" y="301244"/>
                  </a:lnTo>
                  <a:lnTo>
                    <a:pt x="24231" y="300443"/>
                  </a:lnTo>
                  <a:lnTo>
                    <a:pt x="27012" y="298856"/>
                  </a:lnTo>
                  <a:lnTo>
                    <a:pt x="27012" y="292100"/>
                  </a:lnTo>
                  <a:lnTo>
                    <a:pt x="27012" y="291706"/>
                  </a:lnTo>
                  <a:close/>
                </a:path>
                <a:path w="335915" h="318134">
                  <a:moveTo>
                    <a:pt x="35750" y="290118"/>
                  </a:moveTo>
                  <a:lnTo>
                    <a:pt x="32969" y="287337"/>
                  </a:lnTo>
                  <a:lnTo>
                    <a:pt x="32969" y="308394"/>
                  </a:lnTo>
                  <a:lnTo>
                    <a:pt x="26619" y="314756"/>
                  </a:lnTo>
                  <a:lnTo>
                    <a:pt x="9131" y="314756"/>
                  </a:lnTo>
                  <a:lnTo>
                    <a:pt x="3175" y="308394"/>
                  </a:lnTo>
                  <a:lnTo>
                    <a:pt x="3175" y="291312"/>
                  </a:lnTo>
                  <a:lnTo>
                    <a:pt x="9537" y="285343"/>
                  </a:lnTo>
                  <a:lnTo>
                    <a:pt x="26619" y="285343"/>
                  </a:lnTo>
                  <a:lnTo>
                    <a:pt x="32575" y="291706"/>
                  </a:lnTo>
                  <a:lnTo>
                    <a:pt x="32575" y="300050"/>
                  </a:lnTo>
                  <a:lnTo>
                    <a:pt x="32969" y="308394"/>
                  </a:lnTo>
                  <a:lnTo>
                    <a:pt x="32969" y="287337"/>
                  </a:lnTo>
                  <a:lnTo>
                    <a:pt x="30988" y="285343"/>
                  </a:lnTo>
                  <a:lnTo>
                    <a:pt x="27813" y="282168"/>
                  </a:lnTo>
                  <a:lnTo>
                    <a:pt x="7950" y="282168"/>
                  </a:lnTo>
                  <a:lnTo>
                    <a:pt x="0" y="290118"/>
                  </a:lnTo>
                  <a:lnTo>
                    <a:pt x="0" y="309587"/>
                  </a:lnTo>
                  <a:lnTo>
                    <a:pt x="7950" y="317538"/>
                  </a:lnTo>
                  <a:lnTo>
                    <a:pt x="27419" y="317538"/>
                  </a:lnTo>
                  <a:lnTo>
                    <a:pt x="30200" y="314756"/>
                  </a:lnTo>
                  <a:lnTo>
                    <a:pt x="35356" y="309587"/>
                  </a:lnTo>
                  <a:lnTo>
                    <a:pt x="35356" y="299656"/>
                  </a:lnTo>
                  <a:lnTo>
                    <a:pt x="35750" y="290118"/>
                  </a:lnTo>
                  <a:close/>
                </a:path>
                <a:path w="335915" h="318134">
                  <a:moveTo>
                    <a:pt x="327367" y="292100"/>
                  </a:moveTo>
                  <a:lnTo>
                    <a:pt x="325780" y="290118"/>
                  </a:lnTo>
                  <a:lnTo>
                    <a:pt x="324599" y="290118"/>
                  </a:lnTo>
                  <a:lnTo>
                    <a:pt x="324599" y="292900"/>
                  </a:lnTo>
                  <a:lnTo>
                    <a:pt x="324599" y="299250"/>
                  </a:lnTo>
                  <a:lnTo>
                    <a:pt x="320624" y="298856"/>
                  </a:lnTo>
                  <a:lnTo>
                    <a:pt x="314261" y="298856"/>
                  </a:lnTo>
                  <a:lnTo>
                    <a:pt x="314261" y="292493"/>
                  </a:lnTo>
                  <a:lnTo>
                    <a:pt x="322211" y="292493"/>
                  </a:lnTo>
                  <a:lnTo>
                    <a:pt x="324599" y="292900"/>
                  </a:lnTo>
                  <a:lnTo>
                    <a:pt x="324599" y="290118"/>
                  </a:lnTo>
                  <a:lnTo>
                    <a:pt x="312280" y="290118"/>
                  </a:lnTo>
                  <a:lnTo>
                    <a:pt x="312280" y="309981"/>
                  </a:lnTo>
                  <a:lnTo>
                    <a:pt x="314655" y="309981"/>
                  </a:lnTo>
                  <a:lnTo>
                    <a:pt x="314655" y="301244"/>
                  </a:lnTo>
                  <a:lnTo>
                    <a:pt x="319036" y="301244"/>
                  </a:lnTo>
                  <a:lnTo>
                    <a:pt x="324599" y="309981"/>
                  </a:lnTo>
                  <a:lnTo>
                    <a:pt x="327367" y="309981"/>
                  </a:lnTo>
                  <a:lnTo>
                    <a:pt x="321411" y="301244"/>
                  </a:lnTo>
                  <a:lnTo>
                    <a:pt x="324599" y="300850"/>
                  </a:lnTo>
                  <a:lnTo>
                    <a:pt x="327367" y="299250"/>
                  </a:lnTo>
                  <a:lnTo>
                    <a:pt x="327367" y="292493"/>
                  </a:lnTo>
                  <a:lnTo>
                    <a:pt x="327367" y="292100"/>
                  </a:lnTo>
                  <a:close/>
                </a:path>
                <a:path w="335915" h="318134">
                  <a:moveTo>
                    <a:pt x="335711" y="290512"/>
                  </a:moveTo>
                  <a:lnTo>
                    <a:pt x="332930" y="287870"/>
                  </a:lnTo>
                  <a:lnTo>
                    <a:pt x="332930" y="308394"/>
                  </a:lnTo>
                  <a:lnTo>
                    <a:pt x="326974" y="314756"/>
                  </a:lnTo>
                  <a:lnTo>
                    <a:pt x="309892" y="314756"/>
                  </a:lnTo>
                  <a:lnTo>
                    <a:pt x="303530" y="308787"/>
                  </a:lnTo>
                  <a:lnTo>
                    <a:pt x="303530" y="291706"/>
                  </a:lnTo>
                  <a:lnTo>
                    <a:pt x="309499" y="285737"/>
                  </a:lnTo>
                  <a:lnTo>
                    <a:pt x="326580" y="285737"/>
                  </a:lnTo>
                  <a:lnTo>
                    <a:pt x="332536" y="291706"/>
                  </a:lnTo>
                  <a:lnTo>
                    <a:pt x="332536" y="300050"/>
                  </a:lnTo>
                  <a:lnTo>
                    <a:pt x="332930" y="308394"/>
                  </a:lnTo>
                  <a:lnTo>
                    <a:pt x="332930" y="287870"/>
                  </a:lnTo>
                  <a:lnTo>
                    <a:pt x="330695" y="285737"/>
                  </a:lnTo>
                  <a:lnTo>
                    <a:pt x="327774" y="282956"/>
                  </a:lnTo>
                  <a:lnTo>
                    <a:pt x="308698" y="282956"/>
                  </a:lnTo>
                  <a:lnTo>
                    <a:pt x="300748" y="290512"/>
                  </a:lnTo>
                  <a:lnTo>
                    <a:pt x="300748" y="309587"/>
                  </a:lnTo>
                  <a:lnTo>
                    <a:pt x="308698" y="317538"/>
                  </a:lnTo>
                  <a:lnTo>
                    <a:pt x="327774" y="317538"/>
                  </a:lnTo>
                  <a:lnTo>
                    <a:pt x="330415" y="314756"/>
                  </a:lnTo>
                  <a:lnTo>
                    <a:pt x="335318" y="309587"/>
                  </a:lnTo>
                  <a:lnTo>
                    <a:pt x="335318" y="300050"/>
                  </a:lnTo>
                  <a:lnTo>
                    <a:pt x="335711" y="290512"/>
                  </a:lnTo>
                  <a:close/>
                </a:path>
                <a:path w="335915" h="318134">
                  <a:moveTo>
                    <a:pt x="335724" y="81622"/>
                  </a:moveTo>
                  <a:lnTo>
                    <a:pt x="330111" y="37553"/>
                  </a:lnTo>
                  <a:lnTo>
                    <a:pt x="317042" y="0"/>
                  </a:lnTo>
                  <a:lnTo>
                    <a:pt x="291566" y="11315"/>
                  </a:lnTo>
                  <a:lnTo>
                    <a:pt x="265493" y="19570"/>
                  </a:lnTo>
                  <a:lnTo>
                    <a:pt x="238379" y="24701"/>
                  </a:lnTo>
                  <a:lnTo>
                    <a:pt x="209778" y="26631"/>
                  </a:lnTo>
                  <a:lnTo>
                    <a:pt x="181000" y="24866"/>
                  </a:lnTo>
                  <a:lnTo>
                    <a:pt x="153847" y="19723"/>
                  </a:lnTo>
                  <a:lnTo>
                    <a:pt x="127749" y="11366"/>
                  </a:lnTo>
                  <a:lnTo>
                    <a:pt x="102108" y="0"/>
                  </a:lnTo>
                  <a:lnTo>
                    <a:pt x="88976" y="37376"/>
                  </a:lnTo>
                  <a:lnTo>
                    <a:pt x="83235" y="81470"/>
                  </a:lnTo>
                  <a:lnTo>
                    <a:pt x="85229" y="128536"/>
                  </a:lnTo>
                  <a:lnTo>
                    <a:pt x="95351" y="174866"/>
                  </a:lnTo>
                  <a:lnTo>
                    <a:pt x="112725" y="216662"/>
                  </a:lnTo>
                  <a:lnTo>
                    <a:pt x="137172" y="255295"/>
                  </a:lnTo>
                  <a:lnTo>
                    <a:pt x="169214" y="289369"/>
                  </a:lnTo>
                  <a:lnTo>
                    <a:pt x="209372" y="317538"/>
                  </a:lnTo>
                  <a:lnTo>
                    <a:pt x="249707" y="289433"/>
                  </a:lnTo>
                  <a:lnTo>
                    <a:pt x="281736" y="255435"/>
                  </a:lnTo>
                  <a:lnTo>
                    <a:pt x="306082" y="216827"/>
                  </a:lnTo>
                  <a:lnTo>
                    <a:pt x="323405" y="174866"/>
                  </a:lnTo>
                  <a:lnTo>
                    <a:pt x="333578" y="128600"/>
                  </a:lnTo>
                  <a:lnTo>
                    <a:pt x="335724" y="81622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8579604" y="2307358"/>
              <a:ext cx="3239770" cy="1046480"/>
            </a:xfrm>
            <a:custGeom>
              <a:avLst/>
              <a:gdLst/>
              <a:ahLst/>
              <a:cxnLst/>
              <a:rect l="l" t="t" r="r" b="b"/>
              <a:pathLst>
                <a:path w="3239770" h="1046479">
                  <a:moveTo>
                    <a:pt x="3064802" y="0"/>
                  </a:moveTo>
                  <a:lnTo>
                    <a:pt x="174383" y="0"/>
                  </a:lnTo>
                  <a:lnTo>
                    <a:pt x="128027" y="6228"/>
                  </a:lnTo>
                  <a:lnTo>
                    <a:pt x="86371" y="23806"/>
                  </a:lnTo>
                  <a:lnTo>
                    <a:pt x="51077" y="51073"/>
                  </a:lnTo>
                  <a:lnTo>
                    <a:pt x="23809" y="86365"/>
                  </a:lnTo>
                  <a:lnTo>
                    <a:pt x="6229" y="128023"/>
                  </a:lnTo>
                  <a:lnTo>
                    <a:pt x="0" y="174383"/>
                  </a:lnTo>
                  <a:lnTo>
                    <a:pt x="0" y="871905"/>
                  </a:lnTo>
                  <a:lnTo>
                    <a:pt x="6229" y="918262"/>
                  </a:lnTo>
                  <a:lnTo>
                    <a:pt x="23809" y="959918"/>
                  </a:lnTo>
                  <a:lnTo>
                    <a:pt x="51077" y="995211"/>
                  </a:lnTo>
                  <a:lnTo>
                    <a:pt x="86371" y="1022479"/>
                  </a:lnTo>
                  <a:lnTo>
                    <a:pt x="128027" y="1040059"/>
                  </a:lnTo>
                  <a:lnTo>
                    <a:pt x="174383" y="1046289"/>
                  </a:lnTo>
                  <a:lnTo>
                    <a:pt x="3064802" y="1046289"/>
                  </a:lnTo>
                  <a:lnTo>
                    <a:pt x="3111163" y="1040059"/>
                  </a:lnTo>
                  <a:lnTo>
                    <a:pt x="3152823" y="1022479"/>
                  </a:lnTo>
                  <a:lnTo>
                    <a:pt x="3188119" y="995211"/>
                  </a:lnTo>
                  <a:lnTo>
                    <a:pt x="3215388" y="959918"/>
                  </a:lnTo>
                  <a:lnTo>
                    <a:pt x="3232968" y="918262"/>
                  </a:lnTo>
                  <a:lnTo>
                    <a:pt x="3239198" y="871905"/>
                  </a:lnTo>
                  <a:lnTo>
                    <a:pt x="3239198" y="174383"/>
                  </a:lnTo>
                  <a:lnTo>
                    <a:pt x="3232968" y="128023"/>
                  </a:lnTo>
                  <a:lnTo>
                    <a:pt x="3215388" y="86365"/>
                  </a:lnTo>
                  <a:lnTo>
                    <a:pt x="3188119" y="51073"/>
                  </a:lnTo>
                  <a:lnTo>
                    <a:pt x="3152823" y="23806"/>
                  </a:lnTo>
                  <a:lnTo>
                    <a:pt x="3111163" y="6228"/>
                  </a:lnTo>
                  <a:lnTo>
                    <a:pt x="30648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8866043" y="2580702"/>
              <a:ext cx="621030" cy="622300"/>
            </a:xfrm>
            <a:custGeom>
              <a:avLst/>
              <a:gdLst/>
              <a:ahLst/>
              <a:cxnLst/>
              <a:rect l="l" t="t" r="r" b="b"/>
              <a:pathLst>
                <a:path w="621029" h="622300">
                  <a:moveTo>
                    <a:pt x="310494" y="621807"/>
                  </a:moveTo>
                  <a:lnTo>
                    <a:pt x="264606" y="618437"/>
                  </a:lnTo>
                  <a:lnTo>
                    <a:pt x="220811" y="608646"/>
                  </a:lnTo>
                  <a:lnTo>
                    <a:pt x="179588" y="592915"/>
                  </a:lnTo>
                  <a:lnTo>
                    <a:pt x="141417" y="571725"/>
                  </a:lnTo>
                  <a:lnTo>
                    <a:pt x="106778" y="545556"/>
                  </a:lnTo>
                  <a:lnTo>
                    <a:pt x="76151" y="514888"/>
                  </a:lnTo>
                  <a:lnTo>
                    <a:pt x="50016" y="480204"/>
                  </a:lnTo>
                  <a:lnTo>
                    <a:pt x="28854" y="441982"/>
                  </a:lnTo>
                  <a:lnTo>
                    <a:pt x="13144" y="400705"/>
                  </a:lnTo>
                  <a:lnTo>
                    <a:pt x="3366" y="356852"/>
                  </a:lnTo>
                  <a:lnTo>
                    <a:pt x="0" y="310903"/>
                  </a:lnTo>
                  <a:lnTo>
                    <a:pt x="3366" y="264955"/>
                  </a:lnTo>
                  <a:lnTo>
                    <a:pt x="13144" y="221102"/>
                  </a:lnTo>
                  <a:lnTo>
                    <a:pt x="28854" y="179824"/>
                  </a:lnTo>
                  <a:lnTo>
                    <a:pt x="50016" y="141603"/>
                  </a:lnTo>
                  <a:lnTo>
                    <a:pt x="76151" y="106918"/>
                  </a:lnTo>
                  <a:lnTo>
                    <a:pt x="106778" y="76251"/>
                  </a:lnTo>
                  <a:lnTo>
                    <a:pt x="141417" y="50082"/>
                  </a:lnTo>
                  <a:lnTo>
                    <a:pt x="179588" y="28892"/>
                  </a:lnTo>
                  <a:lnTo>
                    <a:pt x="220811" y="13161"/>
                  </a:lnTo>
                  <a:lnTo>
                    <a:pt x="264606" y="3370"/>
                  </a:lnTo>
                  <a:lnTo>
                    <a:pt x="310494" y="0"/>
                  </a:lnTo>
                  <a:lnTo>
                    <a:pt x="356382" y="3370"/>
                  </a:lnTo>
                  <a:lnTo>
                    <a:pt x="400177" y="13161"/>
                  </a:lnTo>
                  <a:lnTo>
                    <a:pt x="441401" y="28892"/>
                  </a:lnTo>
                  <a:lnTo>
                    <a:pt x="479572" y="50082"/>
                  </a:lnTo>
                  <a:lnTo>
                    <a:pt x="514211" y="76251"/>
                  </a:lnTo>
                  <a:lnTo>
                    <a:pt x="544837" y="106918"/>
                  </a:lnTo>
                  <a:lnTo>
                    <a:pt x="570972" y="141603"/>
                  </a:lnTo>
                  <a:lnTo>
                    <a:pt x="592134" y="179824"/>
                  </a:lnTo>
                  <a:lnTo>
                    <a:pt x="607845" y="221102"/>
                  </a:lnTo>
                  <a:lnTo>
                    <a:pt x="617623" y="264955"/>
                  </a:lnTo>
                  <a:lnTo>
                    <a:pt x="620989" y="310903"/>
                  </a:lnTo>
                  <a:lnTo>
                    <a:pt x="617623" y="356852"/>
                  </a:lnTo>
                  <a:lnTo>
                    <a:pt x="607845" y="400705"/>
                  </a:lnTo>
                  <a:lnTo>
                    <a:pt x="592134" y="441982"/>
                  </a:lnTo>
                  <a:lnTo>
                    <a:pt x="570972" y="480204"/>
                  </a:lnTo>
                  <a:lnTo>
                    <a:pt x="544837" y="514888"/>
                  </a:lnTo>
                  <a:lnTo>
                    <a:pt x="514211" y="545556"/>
                  </a:lnTo>
                  <a:lnTo>
                    <a:pt x="479572" y="571725"/>
                  </a:lnTo>
                  <a:lnTo>
                    <a:pt x="441401" y="592915"/>
                  </a:lnTo>
                  <a:lnTo>
                    <a:pt x="400177" y="608646"/>
                  </a:lnTo>
                  <a:lnTo>
                    <a:pt x="356382" y="618437"/>
                  </a:lnTo>
                  <a:lnTo>
                    <a:pt x="310494" y="621807"/>
                  </a:lnTo>
                  <a:close/>
                </a:path>
              </a:pathLst>
            </a:custGeom>
            <a:solidFill>
              <a:srgbClr val="B052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9093974" y="2731833"/>
              <a:ext cx="165735" cy="319405"/>
            </a:xfrm>
            <a:custGeom>
              <a:avLst/>
              <a:gdLst/>
              <a:ahLst/>
              <a:cxnLst/>
              <a:rect l="l" t="t" r="r" b="b"/>
              <a:pathLst>
                <a:path w="165734" h="319405">
                  <a:moveTo>
                    <a:pt x="165112" y="0"/>
                  </a:moveTo>
                  <a:lnTo>
                    <a:pt x="0" y="0"/>
                  </a:lnTo>
                  <a:lnTo>
                    <a:pt x="0" y="49568"/>
                  </a:lnTo>
                  <a:lnTo>
                    <a:pt x="0" y="130898"/>
                  </a:lnTo>
                  <a:lnTo>
                    <a:pt x="0" y="180454"/>
                  </a:lnTo>
                  <a:lnTo>
                    <a:pt x="0" y="318985"/>
                  </a:lnTo>
                  <a:lnTo>
                    <a:pt x="66471" y="318985"/>
                  </a:lnTo>
                  <a:lnTo>
                    <a:pt x="66471" y="180454"/>
                  </a:lnTo>
                  <a:lnTo>
                    <a:pt x="160693" y="180454"/>
                  </a:lnTo>
                  <a:lnTo>
                    <a:pt x="160693" y="130898"/>
                  </a:lnTo>
                  <a:lnTo>
                    <a:pt x="66471" y="130898"/>
                  </a:lnTo>
                  <a:lnTo>
                    <a:pt x="66471" y="49568"/>
                  </a:lnTo>
                  <a:lnTo>
                    <a:pt x="165112" y="49568"/>
                  </a:lnTo>
                  <a:lnTo>
                    <a:pt x="1651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0425021" y="2580702"/>
              <a:ext cx="621030" cy="622300"/>
            </a:xfrm>
            <a:custGeom>
              <a:avLst/>
              <a:gdLst/>
              <a:ahLst/>
              <a:cxnLst/>
              <a:rect l="l" t="t" r="r" b="b"/>
              <a:pathLst>
                <a:path w="621029" h="622300">
                  <a:moveTo>
                    <a:pt x="310494" y="621807"/>
                  </a:moveTo>
                  <a:lnTo>
                    <a:pt x="264606" y="618437"/>
                  </a:lnTo>
                  <a:lnTo>
                    <a:pt x="220811" y="608646"/>
                  </a:lnTo>
                  <a:lnTo>
                    <a:pt x="179588" y="592915"/>
                  </a:lnTo>
                  <a:lnTo>
                    <a:pt x="141417" y="571725"/>
                  </a:lnTo>
                  <a:lnTo>
                    <a:pt x="106778" y="545556"/>
                  </a:lnTo>
                  <a:lnTo>
                    <a:pt x="76151" y="514888"/>
                  </a:lnTo>
                  <a:lnTo>
                    <a:pt x="50016" y="480204"/>
                  </a:lnTo>
                  <a:lnTo>
                    <a:pt x="28854" y="441982"/>
                  </a:lnTo>
                  <a:lnTo>
                    <a:pt x="13144" y="400705"/>
                  </a:lnTo>
                  <a:lnTo>
                    <a:pt x="3366" y="356852"/>
                  </a:lnTo>
                  <a:lnTo>
                    <a:pt x="0" y="310903"/>
                  </a:lnTo>
                  <a:lnTo>
                    <a:pt x="3366" y="264955"/>
                  </a:lnTo>
                  <a:lnTo>
                    <a:pt x="13144" y="221102"/>
                  </a:lnTo>
                  <a:lnTo>
                    <a:pt x="28854" y="179824"/>
                  </a:lnTo>
                  <a:lnTo>
                    <a:pt x="50016" y="141603"/>
                  </a:lnTo>
                  <a:lnTo>
                    <a:pt x="76151" y="106918"/>
                  </a:lnTo>
                  <a:lnTo>
                    <a:pt x="106778" y="76251"/>
                  </a:lnTo>
                  <a:lnTo>
                    <a:pt x="141417" y="50082"/>
                  </a:lnTo>
                  <a:lnTo>
                    <a:pt x="179588" y="28892"/>
                  </a:lnTo>
                  <a:lnTo>
                    <a:pt x="220811" y="13161"/>
                  </a:lnTo>
                  <a:lnTo>
                    <a:pt x="264606" y="3370"/>
                  </a:lnTo>
                  <a:lnTo>
                    <a:pt x="310494" y="0"/>
                  </a:lnTo>
                  <a:lnTo>
                    <a:pt x="356382" y="3370"/>
                  </a:lnTo>
                  <a:lnTo>
                    <a:pt x="400177" y="13161"/>
                  </a:lnTo>
                  <a:lnTo>
                    <a:pt x="441401" y="28892"/>
                  </a:lnTo>
                  <a:lnTo>
                    <a:pt x="479572" y="50082"/>
                  </a:lnTo>
                  <a:lnTo>
                    <a:pt x="514211" y="76251"/>
                  </a:lnTo>
                  <a:lnTo>
                    <a:pt x="544837" y="106918"/>
                  </a:lnTo>
                  <a:lnTo>
                    <a:pt x="570972" y="141603"/>
                  </a:lnTo>
                  <a:lnTo>
                    <a:pt x="592134" y="179824"/>
                  </a:lnTo>
                  <a:lnTo>
                    <a:pt x="607845" y="221102"/>
                  </a:lnTo>
                  <a:lnTo>
                    <a:pt x="617623" y="264955"/>
                  </a:lnTo>
                  <a:lnTo>
                    <a:pt x="620989" y="310903"/>
                  </a:lnTo>
                  <a:lnTo>
                    <a:pt x="617623" y="356852"/>
                  </a:lnTo>
                  <a:lnTo>
                    <a:pt x="607845" y="400705"/>
                  </a:lnTo>
                  <a:lnTo>
                    <a:pt x="592134" y="441982"/>
                  </a:lnTo>
                  <a:lnTo>
                    <a:pt x="570972" y="480204"/>
                  </a:lnTo>
                  <a:lnTo>
                    <a:pt x="544837" y="514888"/>
                  </a:lnTo>
                  <a:lnTo>
                    <a:pt x="514211" y="545556"/>
                  </a:lnTo>
                  <a:lnTo>
                    <a:pt x="479572" y="571725"/>
                  </a:lnTo>
                  <a:lnTo>
                    <a:pt x="441401" y="592915"/>
                  </a:lnTo>
                  <a:lnTo>
                    <a:pt x="400177" y="608646"/>
                  </a:lnTo>
                  <a:lnTo>
                    <a:pt x="356382" y="618437"/>
                  </a:lnTo>
                  <a:lnTo>
                    <a:pt x="310494" y="621807"/>
                  </a:lnTo>
                  <a:close/>
                </a:path>
              </a:pathLst>
            </a:custGeom>
            <a:solidFill>
              <a:srgbClr val="0677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0636527" y="2732575"/>
              <a:ext cx="198755" cy="318770"/>
            </a:xfrm>
            <a:custGeom>
              <a:avLst/>
              <a:gdLst/>
              <a:ahLst/>
              <a:cxnLst/>
              <a:rect l="l" t="t" r="r" b="b"/>
              <a:pathLst>
                <a:path w="198754" h="318769">
                  <a:moveTo>
                    <a:pt x="91156" y="318233"/>
                  </a:moveTo>
                  <a:lnTo>
                    <a:pt x="42813" y="310062"/>
                  </a:lnTo>
                  <a:lnTo>
                    <a:pt x="14394" y="288084"/>
                  </a:lnTo>
                  <a:lnTo>
                    <a:pt x="1567" y="256103"/>
                  </a:lnTo>
                  <a:lnTo>
                    <a:pt x="0" y="217922"/>
                  </a:lnTo>
                  <a:lnTo>
                    <a:pt x="64345" y="217922"/>
                  </a:lnTo>
                  <a:lnTo>
                    <a:pt x="65098" y="238832"/>
                  </a:lnTo>
                  <a:lnTo>
                    <a:pt x="69410" y="256082"/>
                  </a:lnTo>
                  <a:lnTo>
                    <a:pt x="80360" y="267803"/>
                  </a:lnTo>
                  <a:lnTo>
                    <a:pt x="101029" y="272126"/>
                  </a:lnTo>
                  <a:lnTo>
                    <a:pt x="115253" y="269602"/>
                  </a:lnTo>
                  <a:lnTo>
                    <a:pt x="125383" y="262485"/>
                  </a:lnTo>
                  <a:lnTo>
                    <a:pt x="131443" y="251452"/>
                  </a:lnTo>
                  <a:lnTo>
                    <a:pt x="133458" y="237183"/>
                  </a:lnTo>
                  <a:lnTo>
                    <a:pt x="119985" y="209020"/>
                  </a:lnTo>
                  <a:lnTo>
                    <a:pt x="87859" y="186616"/>
                  </a:lnTo>
                  <a:lnTo>
                    <a:pt x="49514" y="163235"/>
                  </a:lnTo>
                  <a:lnTo>
                    <a:pt x="17387" y="132138"/>
                  </a:lnTo>
                  <a:lnTo>
                    <a:pt x="3915" y="86589"/>
                  </a:lnTo>
                  <a:lnTo>
                    <a:pt x="8730" y="52709"/>
                  </a:lnTo>
                  <a:lnTo>
                    <a:pt x="25204" y="25205"/>
                  </a:lnTo>
                  <a:lnTo>
                    <a:pt x="56375" y="6746"/>
                  </a:lnTo>
                  <a:lnTo>
                    <a:pt x="105285" y="0"/>
                  </a:lnTo>
                  <a:lnTo>
                    <a:pt x="146302" y="5401"/>
                  </a:lnTo>
                  <a:lnTo>
                    <a:pt x="175142" y="22116"/>
                  </a:lnTo>
                  <a:lnTo>
                    <a:pt x="191439" y="50911"/>
                  </a:lnTo>
                  <a:lnTo>
                    <a:pt x="194825" y="92555"/>
                  </a:lnTo>
                  <a:lnTo>
                    <a:pt x="132181" y="92555"/>
                  </a:lnTo>
                  <a:lnTo>
                    <a:pt x="131176" y="75576"/>
                  </a:lnTo>
                  <a:lnTo>
                    <a:pt x="127010" y="60659"/>
                  </a:lnTo>
                  <a:lnTo>
                    <a:pt x="117962" y="50056"/>
                  </a:lnTo>
                  <a:lnTo>
                    <a:pt x="102306" y="46021"/>
                  </a:lnTo>
                  <a:lnTo>
                    <a:pt x="88322" y="48153"/>
                  </a:lnTo>
                  <a:lnTo>
                    <a:pt x="77889" y="54448"/>
                  </a:lnTo>
                  <a:lnTo>
                    <a:pt x="71366" y="64754"/>
                  </a:lnTo>
                  <a:lnTo>
                    <a:pt x="69112" y="78919"/>
                  </a:lnTo>
                  <a:lnTo>
                    <a:pt x="78708" y="103619"/>
                  </a:lnTo>
                  <a:lnTo>
                    <a:pt x="102697" y="122321"/>
                  </a:lnTo>
                  <a:lnTo>
                    <a:pt x="133883" y="139621"/>
                  </a:lnTo>
                  <a:lnTo>
                    <a:pt x="165070" y="160117"/>
                  </a:lnTo>
                  <a:lnTo>
                    <a:pt x="189059" y="188406"/>
                  </a:lnTo>
                  <a:lnTo>
                    <a:pt x="198655" y="229087"/>
                  </a:lnTo>
                  <a:lnTo>
                    <a:pt x="188766" y="276669"/>
                  </a:lnTo>
                  <a:lnTo>
                    <a:pt x="163333" y="303574"/>
                  </a:lnTo>
                  <a:lnTo>
                    <a:pt x="128707" y="315522"/>
                  </a:lnTo>
                  <a:lnTo>
                    <a:pt x="91241" y="3182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645530" y="2580702"/>
              <a:ext cx="621030" cy="622300"/>
            </a:xfrm>
            <a:custGeom>
              <a:avLst/>
              <a:gdLst/>
              <a:ahLst/>
              <a:cxnLst/>
              <a:rect l="l" t="t" r="r" b="b"/>
              <a:pathLst>
                <a:path w="621029" h="622300">
                  <a:moveTo>
                    <a:pt x="310494" y="621807"/>
                  </a:moveTo>
                  <a:lnTo>
                    <a:pt x="264606" y="618437"/>
                  </a:lnTo>
                  <a:lnTo>
                    <a:pt x="220811" y="608646"/>
                  </a:lnTo>
                  <a:lnTo>
                    <a:pt x="179588" y="592915"/>
                  </a:lnTo>
                  <a:lnTo>
                    <a:pt x="141417" y="571725"/>
                  </a:lnTo>
                  <a:lnTo>
                    <a:pt x="106778" y="545556"/>
                  </a:lnTo>
                  <a:lnTo>
                    <a:pt x="76151" y="514888"/>
                  </a:lnTo>
                  <a:lnTo>
                    <a:pt x="50016" y="480204"/>
                  </a:lnTo>
                  <a:lnTo>
                    <a:pt x="28854" y="441982"/>
                  </a:lnTo>
                  <a:lnTo>
                    <a:pt x="13144" y="400705"/>
                  </a:lnTo>
                  <a:lnTo>
                    <a:pt x="3366" y="356852"/>
                  </a:lnTo>
                  <a:lnTo>
                    <a:pt x="0" y="310903"/>
                  </a:lnTo>
                  <a:lnTo>
                    <a:pt x="3366" y="264955"/>
                  </a:lnTo>
                  <a:lnTo>
                    <a:pt x="13144" y="221102"/>
                  </a:lnTo>
                  <a:lnTo>
                    <a:pt x="28854" y="179824"/>
                  </a:lnTo>
                  <a:lnTo>
                    <a:pt x="50016" y="141603"/>
                  </a:lnTo>
                  <a:lnTo>
                    <a:pt x="76151" y="106918"/>
                  </a:lnTo>
                  <a:lnTo>
                    <a:pt x="106778" y="76251"/>
                  </a:lnTo>
                  <a:lnTo>
                    <a:pt x="141417" y="50082"/>
                  </a:lnTo>
                  <a:lnTo>
                    <a:pt x="179588" y="28892"/>
                  </a:lnTo>
                  <a:lnTo>
                    <a:pt x="220811" y="13161"/>
                  </a:lnTo>
                  <a:lnTo>
                    <a:pt x="264606" y="3370"/>
                  </a:lnTo>
                  <a:lnTo>
                    <a:pt x="310494" y="0"/>
                  </a:lnTo>
                  <a:lnTo>
                    <a:pt x="356382" y="3370"/>
                  </a:lnTo>
                  <a:lnTo>
                    <a:pt x="400177" y="13161"/>
                  </a:lnTo>
                  <a:lnTo>
                    <a:pt x="441401" y="28892"/>
                  </a:lnTo>
                  <a:lnTo>
                    <a:pt x="479572" y="50082"/>
                  </a:lnTo>
                  <a:lnTo>
                    <a:pt x="514211" y="76251"/>
                  </a:lnTo>
                  <a:lnTo>
                    <a:pt x="544837" y="106918"/>
                  </a:lnTo>
                  <a:lnTo>
                    <a:pt x="570972" y="141603"/>
                  </a:lnTo>
                  <a:lnTo>
                    <a:pt x="592134" y="179824"/>
                  </a:lnTo>
                  <a:lnTo>
                    <a:pt x="607845" y="221102"/>
                  </a:lnTo>
                  <a:lnTo>
                    <a:pt x="617623" y="264955"/>
                  </a:lnTo>
                  <a:lnTo>
                    <a:pt x="620989" y="310903"/>
                  </a:lnTo>
                  <a:lnTo>
                    <a:pt x="617623" y="356852"/>
                  </a:lnTo>
                  <a:lnTo>
                    <a:pt x="607845" y="400705"/>
                  </a:lnTo>
                  <a:lnTo>
                    <a:pt x="592134" y="441982"/>
                  </a:lnTo>
                  <a:lnTo>
                    <a:pt x="570972" y="480204"/>
                  </a:lnTo>
                  <a:lnTo>
                    <a:pt x="544837" y="514888"/>
                  </a:lnTo>
                  <a:lnTo>
                    <a:pt x="514211" y="545556"/>
                  </a:lnTo>
                  <a:lnTo>
                    <a:pt x="479572" y="571725"/>
                  </a:lnTo>
                  <a:lnTo>
                    <a:pt x="441401" y="592915"/>
                  </a:lnTo>
                  <a:lnTo>
                    <a:pt x="400177" y="608646"/>
                  </a:lnTo>
                  <a:lnTo>
                    <a:pt x="356382" y="618437"/>
                  </a:lnTo>
                  <a:lnTo>
                    <a:pt x="310494" y="621807"/>
                  </a:lnTo>
                  <a:close/>
                </a:path>
              </a:pathLst>
            </a:custGeom>
            <a:solidFill>
              <a:srgbClr val="1C366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9848186" y="2732404"/>
              <a:ext cx="215900" cy="318770"/>
            </a:xfrm>
            <a:custGeom>
              <a:avLst/>
              <a:gdLst/>
              <a:ahLst/>
              <a:cxnLst/>
              <a:rect l="l" t="t" r="r" b="b"/>
              <a:pathLst>
                <a:path w="215900" h="318769">
                  <a:moveTo>
                    <a:pt x="117456" y="318318"/>
                  </a:moveTo>
                  <a:lnTo>
                    <a:pt x="0" y="318318"/>
                  </a:lnTo>
                  <a:lnTo>
                    <a:pt x="0" y="0"/>
                  </a:lnTo>
                  <a:lnTo>
                    <a:pt x="117967" y="0"/>
                  </a:lnTo>
                  <a:lnTo>
                    <a:pt x="153775" y="3337"/>
                  </a:lnTo>
                  <a:lnTo>
                    <a:pt x="183175" y="15766"/>
                  </a:lnTo>
                  <a:lnTo>
                    <a:pt x="203079" y="40916"/>
                  </a:lnTo>
                  <a:lnTo>
                    <a:pt x="204506" y="49004"/>
                  </a:lnTo>
                  <a:lnTo>
                    <a:pt x="66473" y="49004"/>
                  </a:lnTo>
                  <a:lnTo>
                    <a:pt x="66473" y="130139"/>
                  </a:lnTo>
                  <a:lnTo>
                    <a:pt x="195090" y="130139"/>
                  </a:lnTo>
                  <a:lnTo>
                    <a:pt x="179951" y="143752"/>
                  </a:lnTo>
                  <a:lnTo>
                    <a:pt x="156268" y="152554"/>
                  </a:lnTo>
                  <a:lnTo>
                    <a:pt x="156268" y="153406"/>
                  </a:lnTo>
                  <a:lnTo>
                    <a:pt x="185444" y="162685"/>
                  </a:lnTo>
                  <a:lnTo>
                    <a:pt x="202776" y="179059"/>
                  </a:lnTo>
                  <a:lnTo>
                    <a:pt x="66558" y="179059"/>
                  </a:lnTo>
                  <a:lnTo>
                    <a:pt x="66558" y="269398"/>
                  </a:lnTo>
                  <a:lnTo>
                    <a:pt x="207168" y="269398"/>
                  </a:lnTo>
                  <a:lnTo>
                    <a:pt x="204292" y="281321"/>
                  </a:lnTo>
                  <a:lnTo>
                    <a:pt x="177132" y="306482"/>
                  </a:lnTo>
                  <a:lnTo>
                    <a:pt x="144689" y="316511"/>
                  </a:lnTo>
                  <a:lnTo>
                    <a:pt x="117456" y="318318"/>
                  </a:lnTo>
                  <a:close/>
                </a:path>
                <a:path w="215900" h="318769">
                  <a:moveTo>
                    <a:pt x="195090" y="130139"/>
                  </a:moveTo>
                  <a:lnTo>
                    <a:pt x="110903" y="130139"/>
                  </a:lnTo>
                  <a:lnTo>
                    <a:pt x="122482" y="128139"/>
                  </a:lnTo>
                  <a:lnTo>
                    <a:pt x="133766" y="121425"/>
                  </a:lnTo>
                  <a:lnTo>
                    <a:pt x="142322" y="108926"/>
                  </a:lnTo>
                  <a:lnTo>
                    <a:pt x="145714" y="89572"/>
                  </a:lnTo>
                  <a:lnTo>
                    <a:pt x="142889" y="73382"/>
                  </a:lnTo>
                  <a:lnTo>
                    <a:pt x="134990" y="60531"/>
                  </a:lnTo>
                  <a:lnTo>
                    <a:pt x="122877" y="52059"/>
                  </a:lnTo>
                  <a:lnTo>
                    <a:pt x="107413" y="49004"/>
                  </a:lnTo>
                  <a:lnTo>
                    <a:pt x="204506" y="49004"/>
                  </a:lnTo>
                  <a:lnTo>
                    <a:pt x="210400" y="82413"/>
                  </a:lnTo>
                  <a:lnTo>
                    <a:pt x="207017" y="107802"/>
                  </a:lnTo>
                  <a:lnTo>
                    <a:pt x="196867" y="128541"/>
                  </a:lnTo>
                  <a:lnTo>
                    <a:pt x="195090" y="130139"/>
                  </a:lnTo>
                  <a:close/>
                </a:path>
                <a:path w="215900" h="318769">
                  <a:moveTo>
                    <a:pt x="207168" y="269398"/>
                  </a:moveTo>
                  <a:lnTo>
                    <a:pt x="104959" y="269398"/>
                  </a:lnTo>
                  <a:lnTo>
                    <a:pt x="116577" y="268721"/>
                  </a:lnTo>
                  <a:lnTo>
                    <a:pt x="131660" y="263699"/>
                  </a:lnTo>
                  <a:lnTo>
                    <a:pt x="144109" y="250320"/>
                  </a:lnTo>
                  <a:lnTo>
                    <a:pt x="149289" y="224484"/>
                  </a:lnTo>
                  <a:lnTo>
                    <a:pt x="147117" y="205486"/>
                  </a:lnTo>
                  <a:lnTo>
                    <a:pt x="139831" y="191193"/>
                  </a:lnTo>
                  <a:lnTo>
                    <a:pt x="126272" y="182190"/>
                  </a:lnTo>
                  <a:lnTo>
                    <a:pt x="105285" y="179059"/>
                  </a:lnTo>
                  <a:lnTo>
                    <a:pt x="202776" y="179059"/>
                  </a:lnTo>
                  <a:lnTo>
                    <a:pt x="203655" y="179890"/>
                  </a:lnTo>
                  <a:lnTo>
                    <a:pt x="213026" y="204030"/>
                  </a:lnTo>
                  <a:lnTo>
                    <a:pt x="215678" y="234115"/>
                  </a:lnTo>
                  <a:lnTo>
                    <a:pt x="207168" y="2693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>
            <a:spLocks noGrp="1"/>
          </p:cNvSpPr>
          <p:nvPr>
            <p:ph type="subTitle" idx="4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b="1">
                <a:solidFill>
                  <a:srgbClr val="0099D7"/>
                </a:solidFill>
                <a:latin typeface="Arial"/>
                <a:cs typeface="Arial"/>
              </a:rPr>
              <a:t>$2,000</a:t>
            </a:r>
            <a:r>
              <a:rPr dirty="0" sz="7200" spc="-5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7200"/>
              <a:t>per </a:t>
            </a:r>
            <a:r>
              <a:rPr dirty="0" sz="7200" spc="-10"/>
              <a:t>member</a:t>
            </a:r>
            <a:endParaRPr sz="72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22</a:t>
            </a:fld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914400" y="2094313"/>
            <a:ext cx="10423525" cy="2665095"/>
          </a:xfrm>
          <a:custGeom>
            <a:avLst/>
            <a:gdLst/>
            <a:ahLst/>
            <a:cxnLst/>
            <a:rect l="l" t="t" r="r" b="b"/>
            <a:pathLst>
              <a:path w="10423525" h="2665095">
                <a:moveTo>
                  <a:pt x="10133114" y="0"/>
                </a:moveTo>
                <a:lnTo>
                  <a:pt x="290398" y="0"/>
                </a:lnTo>
                <a:lnTo>
                  <a:pt x="243292" y="3800"/>
                </a:lnTo>
                <a:lnTo>
                  <a:pt x="198607" y="14804"/>
                </a:lnTo>
                <a:lnTo>
                  <a:pt x="156940" y="32412"/>
                </a:lnTo>
                <a:lnTo>
                  <a:pt x="118890" y="56028"/>
                </a:lnTo>
                <a:lnTo>
                  <a:pt x="85053" y="85053"/>
                </a:lnTo>
                <a:lnTo>
                  <a:pt x="56028" y="118890"/>
                </a:lnTo>
                <a:lnTo>
                  <a:pt x="32412" y="156940"/>
                </a:lnTo>
                <a:lnTo>
                  <a:pt x="14804" y="198607"/>
                </a:lnTo>
                <a:lnTo>
                  <a:pt x="3800" y="243292"/>
                </a:lnTo>
                <a:lnTo>
                  <a:pt x="0" y="290398"/>
                </a:lnTo>
                <a:lnTo>
                  <a:pt x="0" y="2374328"/>
                </a:lnTo>
                <a:lnTo>
                  <a:pt x="3800" y="2421434"/>
                </a:lnTo>
                <a:lnTo>
                  <a:pt x="14804" y="2466119"/>
                </a:lnTo>
                <a:lnTo>
                  <a:pt x="32412" y="2507785"/>
                </a:lnTo>
                <a:lnTo>
                  <a:pt x="56028" y="2545836"/>
                </a:lnTo>
                <a:lnTo>
                  <a:pt x="85053" y="2579673"/>
                </a:lnTo>
                <a:lnTo>
                  <a:pt x="118890" y="2608698"/>
                </a:lnTo>
                <a:lnTo>
                  <a:pt x="156940" y="2632314"/>
                </a:lnTo>
                <a:lnTo>
                  <a:pt x="198607" y="2649922"/>
                </a:lnTo>
                <a:lnTo>
                  <a:pt x="243292" y="2660926"/>
                </a:lnTo>
                <a:lnTo>
                  <a:pt x="290398" y="2664726"/>
                </a:lnTo>
                <a:lnTo>
                  <a:pt x="10133114" y="2664726"/>
                </a:lnTo>
                <a:lnTo>
                  <a:pt x="10180219" y="2660926"/>
                </a:lnTo>
                <a:lnTo>
                  <a:pt x="10224904" y="2649922"/>
                </a:lnTo>
                <a:lnTo>
                  <a:pt x="10266571" y="2632314"/>
                </a:lnTo>
                <a:lnTo>
                  <a:pt x="10304622" y="2608698"/>
                </a:lnTo>
                <a:lnTo>
                  <a:pt x="10338458" y="2579673"/>
                </a:lnTo>
                <a:lnTo>
                  <a:pt x="10367483" y="2545836"/>
                </a:lnTo>
                <a:lnTo>
                  <a:pt x="10391099" y="2507785"/>
                </a:lnTo>
                <a:lnTo>
                  <a:pt x="10408708" y="2466119"/>
                </a:lnTo>
                <a:lnTo>
                  <a:pt x="10419711" y="2421434"/>
                </a:lnTo>
                <a:lnTo>
                  <a:pt x="10423512" y="2374328"/>
                </a:lnTo>
                <a:lnTo>
                  <a:pt x="10423512" y="290398"/>
                </a:lnTo>
                <a:lnTo>
                  <a:pt x="10419711" y="243292"/>
                </a:lnTo>
                <a:lnTo>
                  <a:pt x="10408708" y="198607"/>
                </a:lnTo>
                <a:lnTo>
                  <a:pt x="10391099" y="156940"/>
                </a:lnTo>
                <a:lnTo>
                  <a:pt x="10367483" y="118890"/>
                </a:lnTo>
                <a:lnTo>
                  <a:pt x="10338458" y="85053"/>
                </a:lnTo>
                <a:lnTo>
                  <a:pt x="10304622" y="56028"/>
                </a:lnTo>
                <a:lnTo>
                  <a:pt x="10266571" y="32412"/>
                </a:lnTo>
                <a:lnTo>
                  <a:pt x="10224904" y="14804"/>
                </a:lnTo>
                <a:lnTo>
                  <a:pt x="10180219" y="3800"/>
                </a:lnTo>
                <a:lnTo>
                  <a:pt x="10133114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0"/>
            <a:ext cx="226060" cy="6858000"/>
          </a:xfrm>
          <a:custGeom>
            <a:avLst/>
            <a:gdLst/>
            <a:ahLst/>
            <a:cxnLst/>
            <a:rect l="l" t="t" r="r" b="b"/>
            <a:pathLst>
              <a:path w="226060" h="6858000">
                <a:moveTo>
                  <a:pt x="225628" y="0"/>
                </a:moveTo>
                <a:lnTo>
                  <a:pt x="0" y="0"/>
                </a:lnTo>
                <a:lnTo>
                  <a:pt x="0" y="6858000"/>
                </a:lnTo>
                <a:lnTo>
                  <a:pt x="225628" y="6858000"/>
                </a:lnTo>
                <a:lnTo>
                  <a:pt x="225628" y="0"/>
                </a:lnTo>
                <a:close/>
              </a:path>
            </a:pathLst>
          </a:custGeom>
          <a:solidFill>
            <a:srgbClr val="0033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660213" y="6242926"/>
            <a:ext cx="252729" cy="318135"/>
          </a:xfrm>
          <a:custGeom>
            <a:avLst/>
            <a:gdLst/>
            <a:ahLst/>
            <a:cxnLst/>
            <a:rect l="l" t="t" r="r" b="b"/>
            <a:pathLst>
              <a:path w="252729" h="318134">
                <a:moveTo>
                  <a:pt x="244132" y="292100"/>
                </a:moveTo>
                <a:lnTo>
                  <a:pt x="242544" y="290118"/>
                </a:lnTo>
                <a:lnTo>
                  <a:pt x="241363" y="290118"/>
                </a:lnTo>
                <a:lnTo>
                  <a:pt x="241363" y="292900"/>
                </a:lnTo>
                <a:lnTo>
                  <a:pt x="241363" y="299250"/>
                </a:lnTo>
                <a:lnTo>
                  <a:pt x="237388" y="298856"/>
                </a:lnTo>
                <a:lnTo>
                  <a:pt x="231025" y="298856"/>
                </a:lnTo>
                <a:lnTo>
                  <a:pt x="231025" y="292493"/>
                </a:lnTo>
                <a:lnTo>
                  <a:pt x="238975" y="292493"/>
                </a:lnTo>
                <a:lnTo>
                  <a:pt x="241363" y="292900"/>
                </a:lnTo>
                <a:lnTo>
                  <a:pt x="241363" y="290118"/>
                </a:lnTo>
                <a:lnTo>
                  <a:pt x="229044" y="290118"/>
                </a:lnTo>
                <a:lnTo>
                  <a:pt x="229044" y="309981"/>
                </a:lnTo>
                <a:lnTo>
                  <a:pt x="231419" y="309981"/>
                </a:lnTo>
                <a:lnTo>
                  <a:pt x="231419" y="301244"/>
                </a:lnTo>
                <a:lnTo>
                  <a:pt x="235800" y="301244"/>
                </a:lnTo>
                <a:lnTo>
                  <a:pt x="241363" y="309981"/>
                </a:lnTo>
                <a:lnTo>
                  <a:pt x="244132" y="309981"/>
                </a:lnTo>
                <a:lnTo>
                  <a:pt x="238175" y="301244"/>
                </a:lnTo>
                <a:lnTo>
                  <a:pt x="241363" y="300850"/>
                </a:lnTo>
                <a:lnTo>
                  <a:pt x="244132" y="299250"/>
                </a:lnTo>
                <a:lnTo>
                  <a:pt x="244132" y="292493"/>
                </a:lnTo>
                <a:lnTo>
                  <a:pt x="244132" y="292100"/>
                </a:lnTo>
                <a:close/>
              </a:path>
              <a:path w="252729" h="318134">
                <a:moveTo>
                  <a:pt x="252476" y="290512"/>
                </a:moveTo>
                <a:lnTo>
                  <a:pt x="249694" y="287870"/>
                </a:lnTo>
                <a:lnTo>
                  <a:pt x="249694" y="308394"/>
                </a:lnTo>
                <a:lnTo>
                  <a:pt x="243738" y="314756"/>
                </a:lnTo>
                <a:lnTo>
                  <a:pt x="226656" y="314756"/>
                </a:lnTo>
                <a:lnTo>
                  <a:pt x="220294" y="308787"/>
                </a:lnTo>
                <a:lnTo>
                  <a:pt x="220294" y="291706"/>
                </a:lnTo>
                <a:lnTo>
                  <a:pt x="226263" y="285737"/>
                </a:lnTo>
                <a:lnTo>
                  <a:pt x="243344" y="285737"/>
                </a:lnTo>
                <a:lnTo>
                  <a:pt x="249301" y="291706"/>
                </a:lnTo>
                <a:lnTo>
                  <a:pt x="249301" y="300050"/>
                </a:lnTo>
                <a:lnTo>
                  <a:pt x="249694" y="308394"/>
                </a:lnTo>
                <a:lnTo>
                  <a:pt x="249694" y="287870"/>
                </a:lnTo>
                <a:lnTo>
                  <a:pt x="247459" y="285737"/>
                </a:lnTo>
                <a:lnTo>
                  <a:pt x="244538" y="282956"/>
                </a:lnTo>
                <a:lnTo>
                  <a:pt x="225463" y="282956"/>
                </a:lnTo>
                <a:lnTo>
                  <a:pt x="217512" y="290512"/>
                </a:lnTo>
                <a:lnTo>
                  <a:pt x="217512" y="309587"/>
                </a:lnTo>
                <a:lnTo>
                  <a:pt x="225463" y="317538"/>
                </a:lnTo>
                <a:lnTo>
                  <a:pt x="244538" y="317538"/>
                </a:lnTo>
                <a:lnTo>
                  <a:pt x="247180" y="314756"/>
                </a:lnTo>
                <a:lnTo>
                  <a:pt x="252082" y="309587"/>
                </a:lnTo>
                <a:lnTo>
                  <a:pt x="252082" y="300050"/>
                </a:lnTo>
                <a:lnTo>
                  <a:pt x="252476" y="290512"/>
                </a:lnTo>
                <a:close/>
              </a:path>
              <a:path w="252729" h="318134">
                <a:moveTo>
                  <a:pt x="252488" y="81622"/>
                </a:moveTo>
                <a:lnTo>
                  <a:pt x="246875" y="37553"/>
                </a:lnTo>
                <a:lnTo>
                  <a:pt x="233807" y="0"/>
                </a:lnTo>
                <a:lnTo>
                  <a:pt x="208330" y="11315"/>
                </a:lnTo>
                <a:lnTo>
                  <a:pt x="182257" y="19570"/>
                </a:lnTo>
                <a:lnTo>
                  <a:pt x="155143" y="24701"/>
                </a:lnTo>
                <a:lnTo>
                  <a:pt x="126542" y="26631"/>
                </a:lnTo>
                <a:lnTo>
                  <a:pt x="97764" y="24866"/>
                </a:lnTo>
                <a:lnTo>
                  <a:pt x="70612" y="19723"/>
                </a:lnTo>
                <a:lnTo>
                  <a:pt x="44513" y="11366"/>
                </a:lnTo>
                <a:lnTo>
                  <a:pt x="18872" y="0"/>
                </a:lnTo>
                <a:lnTo>
                  <a:pt x="5740" y="37376"/>
                </a:lnTo>
                <a:lnTo>
                  <a:pt x="0" y="81470"/>
                </a:lnTo>
                <a:lnTo>
                  <a:pt x="1993" y="128536"/>
                </a:lnTo>
                <a:lnTo>
                  <a:pt x="12115" y="174866"/>
                </a:lnTo>
                <a:lnTo>
                  <a:pt x="29489" y="216662"/>
                </a:lnTo>
                <a:lnTo>
                  <a:pt x="53936" y="255295"/>
                </a:lnTo>
                <a:lnTo>
                  <a:pt x="85979" y="289369"/>
                </a:lnTo>
                <a:lnTo>
                  <a:pt x="126136" y="317538"/>
                </a:lnTo>
                <a:lnTo>
                  <a:pt x="166471" y="289433"/>
                </a:lnTo>
                <a:lnTo>
                  <a:pt x="198501" y="255435"/>
                </a:lnTo>
                <a:lnTo>
                  <a:pt x="222846" y="216827"/>
                </a:lnTo>
                <a:lnTo>
                  <a:pt x="240169" y="174866"/>
                </a:lnTo>
                <a:lnTo>
                  <a:pt x="250342" y="128600"/>
                </a:lnTo>
                <a:lnTo>
                  <a:pt x="252488" y="8162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1576977" y="6525094"/>
            <a:ext cx="36195" cy="35560"/>
          </a:xfrm>
          <a:custGeom>
            <a:avLst/>
            <a:gdLst/>
            <a:ahLst/>
            <a:cxnLst/>
            <a:rect l="l" t="t" r="r" b="b"/>
            <a:pathLst>
              <a:path w="36195" h="35559">
                <a:moveTo>
                  <a:pt x="27012" y="9537"/>
                </a:moveTo>
                <a:lnTo>
                  <a:pt x="25425" y="7543"/>
                </a:lnTo>
                <a:lnTo>
                  <a:pt x="24231" y="7543"/>
                </a:lnTo>
                <a:lnTo>
                  <a:pt x="24231" y="10325"/>
                </a:lnTo>
                <a:lnTo>
                  <a:pt x="24231" y="16687"/>
                </a:lnTo>
                <a:lnTo>
                  <a:pt x="20269" y="16294"/>
                </a:lnTo>
                <a:lnTo>
                  <a:pt x="13906" y="16294"/>
                </a:lnTo>
                <a:lnTo>
                  <a:pt x="13906" y="9931"/>
                </a:lnTo>
                <a:lnTo>
                  <a:pt x="21856" y="9931"/>
                </a:lnTo>
                <a:lnTo>
                  <a:pt x="24231" y="10325"/>
                </a:lnTo>
                <a:lnTo>
                  <a:pt x="24231" y="7543"/>
                </a:lnTo>
                <a:lnTo>
                  <a:pt x="11125" y="7543"/>
                </a:lnTo>
                <a:lnTo>
                  <a:pt x="11125" y="27813"/>
                </a:lnTo>
                <a:lnTo>
                  <a:pt x="13512" y="27813"/>
                </a:lnTo>
                <a:lnTo>
                  <a:pt x="13512" y="19075"/>
                </a:lnTo>
                <a:lnTo>
                  <a:pt x="17881" y="19075"/>
                </a:lnTo>
                <a:lnTo>
                  <a:pt x="23444" y="27813"/>
                </a:lnTo>
                <a:lnTo>
                  <a:pt x="26225" y="27813"/>
                </a:lnTo>
                <a:lnTo>
                  <a:pt x="20269" y="19075"/>
                </a:lnTo>
                <a:lnTo>
                  <a:pt x="24231" y="18275"/>
                </a:lnTo>
                <a:lnTo>
                  <a:pt x="27012" y="16687"/>
                </a:lnTo>
                <a:lnTo>
                  <a:pt x="27012" y="9931"/>
                </a:lnTo>
                <a:lnTo>
                  <a:pt x="27012" y="9537"/>
                </a:lnTo>
                <a:close/>
              </a:path>
              <a:path w="36195" h="35559">
                <a:moveTo>
                  <a:pt x="35750" y="7950"/>
                </a:moveTo>
                <a:lnTo>
                  <a:pt x="32969" y="5168"/>
                </a:lnTo>
                <a:lnTo>
                  <a:pt x="32969" y="26225"/>
                </a:lnTo>
                <a:lnTo>
                  <a:pt x="26619" y="32588"/>
                </a:lnTo>
                <a:lnTo>
                  <a:pt x="9131" y="32588"/>
                </a:lnTo>
                <a:lnTo>
                  <a:pt x="3175" y="26225"/>
                </a:lnTo>
                <a:lnTo>
                  <a:pt x="3175" y="9144"/>
                </a:lnTo>
                <a:lnTo>
                  <a:pt x="9537" y="3175"/>
                </a:lnTo>
                <a:lnTo>
                  <a:pt x="26619" y="3175"/>
                </a:lnTo>
                <a:lnTo>
                  <a:pt x="32575" y="9537"/>
                </a:lnTo>
                <a:lnTo>
                  <a:pt x="32575" y="17881"/>
                </a:lnTo>
                <a:lnTo>
                  <a:pt x="32969" y="26225"/>
                </a:lnTo>
                <a:lnTo>
                  <a:pt x="32969" y="5168"/>
                </a:lnTo>
                <a:lnTo>
                  <a:pt x="30988" y="3175"/>
                </a:lnTo>
                <a:lnTo>
                  <a:pt x="27813" y="0"/>
                </a:lnTo>
                <a:lnTo>
                  <a:pt x="7950" y="0"/>
                </a:lnTo>
                <a:lnTo>
                  <a:pt x="0" y="7950"/>
                </a:lnTo>
                <a:lnTo>
                  <a:pt x="0" y="27419"/>
                </a:lnTo>
                <a:lnTo>
                  <a:pt x="7950" y="35369"/>
                </a:lnTo>
                <a:lnTo>
                  <a:pt x="27419" y="35369"/>
                </a:lnTo>
                <a:lnTo>
                  <a:pt x="30200" y="32588"/>
                </a:lnTo>
                <a:lnTo>
                  <a:pt x="35356" y="27419"/>
                </a:lnTo>
                <a:lnTo>
                  <a:pt x="35356" y="17487"/>
                </a:lnTo>
                <a:lnTo>
                  <a:pt x="35750" y="7950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1295685" y="6243510"/>
            <a:ext cx="317500" cy="318135"/>
          </a:xfrm>
          <a:custGeom>
            <a:avLst/>
            <a:gdLst/>
            <a:ahLst/>
            <a:cxnLst/>
            <a:rect l="l" t="t" r="r" b="b"/>
            <a:pathLst>
              <a:path w="317500" h="318134">
                <a:moveTo>
                  <a:pt x="317055" y="87642"/>
                </a:moveTo>
                <a:lnTo>
                  <a:pt x="228854" y="87642"/>
                </a:lnTo>
                <a:lnTo>
                  <a:pt x="228854" y="0"/>
                </a:lnTo>
                <a:lnTo>
                  <a:pt x="88201" y="0"/>
                </a:lnTo>
                <a:lnTo>
                  <a:pt x="88201" y="87642"/>
                </a:lnTo>
                <a:lnTo>
                  <a:pt x="0" y="87642"/>
                </a:lnTo>
                <a:lnTo>
                  <a:pt x="0" y="228638"/>
                </a:lnTo>
                <a:lnTo>
                  <a:pt x="88201" y="228638"/>
                </a:lnTo>
                <a:lnTo>
                  <a:pt x="88201" y="317550"/>
                </a:lnTo>
                <a:lnTo>
                  <a:pt x="228854" y="317550"/>
                </a:lnTo>
                <a:lnTo>
                  <a:pt x="228854" y="228638"/>
                </a:lnTo>
                <a:lnTo>
                  <a:pt x="317055" y="228638"/>
                </a:lnTo>
                <a:lnTo>
                  <a:pt x="317055" y="8764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00813" y="2374141"/>
            <a:ext cx="7529830" cy="2056764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1105535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003358"/>
                </a:solidFill>
              </a:rPr>
              <a:t>Medication</a:t>
            </a:r>
            <a:r>
              <a:rPr dirty="0" sz="3200" spc="-90">
                <a:solidFill>
                  <a:srgbClr val="003358"/>
                </a:solidFill>
              </a:rPr>
              <a:t> </a:t>
            </a:r>
            <a:r>
              <a:rPr dirty="0" sz="3200">
                <a:solidFill>
                  <a:srgbClr val="003358"/>
                </a:solidFill>
              </a:rPr>
              <a:t>Therapy</a:t>
            </a:r>
            <a:r>
              <a:rPr dirty="0" sz="3200" spc="-80">
                <a:solidFill>
                  <a:srgbClr val="003358"/>
                </a:solidFill>
              </a:rPr>
              <a:t> </a:t>
            </a:r>
            <a:r>
              <a:rPr dirty="0" sz="3200" spc="-10">
                <a:solidFill>
                  <a:srgbClr val="003358"/>
                </a:solidFill>
              </a:rPr>
              <a:t>Management </a:t>
            </a:r>
            <a:r>
              <a:rPr dirty="0" sz="3200">
                <a:solidFill>
                  <a:srgbClr val="003358"/>
                </a:solidFill>
              </a:rPr>
              <a:t>(MTM)</a:t>
            </a:r>
            <a:r>
              <a:rPr dirty="0" sz="3200" spc="-45">
                <a:solidFill>
                  <a:srgbClr val="003358"/>
                </a:solidFill>
              </a:rPr>
              <a:t> </a:t>
            </a:r>
            <a:r>
              <a:rPr dirty="0" sz="3200" spc="-10">
                <a:solidFill>
                  <a:srgbClr val="003358"/>
                </a:solidFill>
              </a:rPr>
              <a:t>Program</a:t>
            </a:r>
            <a:endParaRPr sz="3200"/>
          </a:p>
          <a:p>
            <a:pPr marL="31750" marR="5080">
              <a:lnSpc>
                <a:spcPct val="108200"/>
              </a:lnSpc>
              <a:spcBef>
                <a:spcPts val="515"/>
              </a:spcBef>
            </a:pPr>
            <a:r>
              <a:rPr dirty="0" sz="2000">
                <a:solidFill>
                  <a:srgbClr val="003358"/>
                </a:solidFill>
              </a:rPr>
              <a:t>If</a:t>
            </a:r>
            <a:r>
              <a:rPr dirty="0" sz="2000" spc="-4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you</a:t>
            </a:r>
            <a:r>
              <a:rPr dirty="0" sz="2000" spc="1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have</a:t>
            </a:r>
            <a:r>
              <a:rPr dirty="0" sz="2000" spc="-1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complex</a:t>
            </a:r>
            <a:r>
              <a:rPr dirty="0" sz="2000" spc="-3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prescription</a:t>
            </a:r>
            <a:r>
              <a:rPr dirty="0" sz="2000" spc="-6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drug</a:t>
            </a:r>
            <a:r>
              <a:rPr dirty="0" sz="2000" spc="-2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needs,</a:t>
            </a:r>
            <a:r>
              <a:rPr dirty="0" sz="2000" spc="-5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this</a:t>
            </a:r>
            <a:r>
              <a:rPr dirty="0" sz="2000" spc="-3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program</a:t>
            </a:r>
            <a:r>
              <a:rPr dirty="0" sz="2000" spc="-45">
                <a:solidFill>
                  <a:srgbClr val="003358"/>
                </a:solidFill>
              </a:rPr>
              <a:t> </a:t>
            </a:r>
            <a:r>
              <a:rPr dirty="0" sz="2000" spc="-25">
                <a:solidFill>
                  <a:srgbClr val="003358"/>
                </a:solidFill>
              </a:rPr>
              <a:t>is </a:t>
            </a:r>
            <a:r>
              <a:rPr dirty="0" sz="2000">
                <a:solidFill>
                  <a:srgbClr val="003358"/>
                </a:solidFill>
              </a:rPr>
              <a:t>available</a:t>
            </a:r>
            <a:r>
              <a:rPr dirty="0" sz="2000" spc="-2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to</a:t>
            </a:r>
            <a:r>
              <a:rPr dirty="0" sz="2000" spc="-4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you</a:t>
            </a:r>
            <a:r>
              <a:rPr dirty="0" sz="2000" spc="1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to</a:t>
            </a:r>
            <a:r>
              <a:rPr dirty="0" sz="2000" spc="-4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get</a:t>
            </a:r>
            <a:r>
              <a:rPr dirty="0" sz="2000" spc="-3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support</a:t>
            </a:r>
            <a:r>
              <a:rPr dirty="0" sz="2000" spc="-4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from</a:t>
            </a:r>
            <a:r>
              <a:rPr dirty="0" sz="2000" spc="-4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a</a:t>
            </a:r>
            <a:r>
              <a:rPr dirty="0" sz="2000" spc="-2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pharmacist.</a:t>
            </a:r>
            <a:r>
              <a:rPr dirty="0" sz="2000" spc="-6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They’ll</a:t>
            </a:r>
            <a:r>
              <a:rPr dirty="0" sz="2000" spc="-5">
                <a:solidFill>
                  <a:srgbClr val="003358"/>
                </a:solidFill>
              </a:rPr>
              <a:t> </a:t>
            </a:r>
            <a:r>
              <a:rPr dirty="0" sz="2000" spc="-20">
                <a:solidFill>
                  <a:srgbClr val="003358"/>
                </a:solidFill>
              </a:rPr>
              <a:t>help </a:t>
            </a:r>
            <a:r>
              <a:rPr dirty="0" sz="2000">
                <a:solidFill>
                  <a:srgbClr val="003358"/>
                </a:solidFill>
              </a:rPr>
              <a:t>ensure</a:t>
            </a:r>
            <a:r>
              <a:rPr dirty="0" sz="2000" spc="-3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you</a:t>
            </a:r>
            <a:r>
              <a:rPr dirty="0" sz="2000" spc="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get</a:t>
            </a:r>
            <a:r>
              <a:rPr dirty="0" sz="2000" spc="-3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the</a:t>
            </a:r>
            <a:r>
              <a:rPr dirty="0" sz="2000" spc="-3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most</a:t>
            </a:r>
            <a:r>
              <a:rPr dirty="0" sz="2000" spc="-3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out</a:t>
            </a:r>
            <a:r>
              <a:rPr dirty="0" sz="2000" spc="-3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of</a:t>
            </a:r>
            <a:r>
              <a:rPr dirty="0" sz="2000" spc="-3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your</a:t>
            </a:r>
            <a:r>
              <a:rPr dirty="0" sz="2000" spc="5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current</a:t>
            </a:r>
            <a:r>
              <a:rPr dirty="0" sz="2000" spc="-40">
                <a:solidFill>
                  <a:srgbClr val="003358"/>
                </a:solidFill>
              </a:rPr>
              <a:t> </a:t>
            </a:r>
            <a:r>
              <a:rPr dirty="0" sz="2000">
                <a:solidFill>
                  <a:srgbClr val="003358"/>
                </a:solidFill>
              </a:rPr>
              <a:t>drug</a:t>
            </a:r>
            <a:r>
              <a:rPr dirty="0" sz="2000" spc="-20">
                <a:solidFill>
                  <a:srgbClr val="003358"/>
                </a:solidFill>
              </a:rPr>
              <a:t> </a:t>
            </a:r>
            <a:r>
              <a:rPr dirty="0" sz="2000" spc="-10">
                <a:solidFill>
                  <a:srgbClr val="003358"/>
                </a:solidFill>
              </a:rPr>
              <a:t>therapy.</a:t>
            </a:r>
            <a:endParaRPr sz="2000"/>
          </a:p>
        </p:txBody>
      </p:sp>
      <p:sp>
        <p:nvSpPr>
          <p:cNvPr id="8" name="object 8" descr=""/>
          <p:cNvSpPr/>
          <p:nvPr/>
        </p:nvSpPr>
        <p:spPr>
          <a:xfrm>
            <a:off x="9293398" y="2731605"/>
            <a:ext cx="1232535" cy="1415415"/>
          </a:xfrm>
          <a:custGeom>
            <a:avLst/>
            <a:gdLst/>
            <a:ahLst/>
            <a:cxnLst/>
            <a:rect l="l" t="t" r="r" b="b"/>
            <a:pathLst>
              <a:path w="1232534" h="1415414">
                <a:moveTo>
                  <a:pt x="213994" y="1028394"/>
                </a:moveTo>
                <a:lnTo>
                  <a:pt x="46013" y="1028394"/>
                </a:lnTo>
                <a:lnTo>
                  <a:pt x="28142" y="1024870"/>
                </a:lnTo>
                <a:lnTo>
                  <a:pt x="13450" y="1015144"/>
                </a:lnTo>
                <a:lnTo>
                  <a:pt x="3629" y="1000889"/>
                </a:lnTo>
                <a:lnTo>
                  <a:pt x="0" y="983241"/>
                </a:lnTo>
                <a:lnTo>
                  <a:pt x="0" y="45373"/>
                </a:lnTo>
                <a:lnTo>
                  <a:pt x="3629" y="27783"/>
                </a:lnTo>
                <a:lnTo>
                  <a:pt x="13512" y="13353"/>
                </a:lnTo>
                <a:lnTo>
                  <a:pt x="28142" y="3589"/>
                </a:lnTo>
                <a:lnTo>
                  <a:pt x="46013" y="0"/>
                </a:lnTo>
                <a:lnTo>
                  <a:pt x="385476" y="0"/>
                </a:lnTo>
                <a:lnTo>
                  <a:pt x="465195" y="1321"/>
                </a:lnTo>
                <a:lnTo>
                  <a:pt x="535690" y="6153"/>
                </a:lnTo>
                <a:lnTo>
                  <a:pt x="601759" y="17307"/>
                </a:lnTo>
                <a:lnTo>
                  <a:pt x="661139" y="39533"/>
                </a:lnTo>
                <a:lnTo>
                  <a:pt x="715560" y="73838"/>
                </a:lnTo>
                <a:lnTo>
                  <a:pt x="759901" y="118654"/>
                </a:lnTo>
                <a:lnTo>
                  <a:pt x="792268" y="173561"/>
                </a:lnTo>
                <a:lnTo>
                  <a:pt x="797276" y="189423"/>
                </a:lnTo>
                <a:lnTo>
                  <a:pt x="304039" y="189423"/>
                </a:lnTo>
                <a:lnTo>
                  <a:pt x="287104" y="192982"/>
                </a:lnTo>
                <a:lnTo>
                  <a:pt x="273244" y="202694"/>
                </a:lnTo>
                <a:lnTo>
                  <a:pt x="263884" y="217114"/>
                </a:lnTo>
                <a:lnTo>
                  <a:pt x="260447" y="234797"/>
                </a:lnTo>
                <a:lnTo>
                  <a:pt x="260447" y="420917"/>
                </a:lnTo>
                <a:lnTo>
                  <a:pt x="263412" y="438634"/>
                </a:lnTo>
                <a:lnTo>
                  <a:pt x="271455" y="453130"/>
                </a:lnTo>
                <a:lnTo>
                  <a:pt x="283296" y="462918"/>
                </a:lnTo>
                <a:lnTo>
                  <a:pt x="297186" y="466394"/>
                </a:lnTo>
                <a:lnTo>
                  <a:pt x="761413" y="466394"/>
                </a:lnTo>
                <a:lnTo>
                  <a:pt x="756905" y="473999"/>
                </a:lnTo>
                <a:lnTo>
                  <a:pt x="735075" y="502953"/>
                </a:lnTo>
                <a:lnTo>
                  <a:pt x="716836" y="522264"/>
                </a:lnTo>
                <a:lnTo>
                  <a:pt x="692323" y="540625"/>
                </a:lnTo>
                <a:lnTo>
                  <a:pt x="651669" y="566729"/>
                </a:lnTo>
                <a:lnTo>
                  <a:pt x="638807" y="579043"/>
                </a:lnTo>
                <a:lnTo>
                  <a:pt x="632488" y="594537"/>
                </a:lnTo>
                <a:lnTo>
                  <a:pt x="632971" y="608599"/>
                </a:lnTo>
                <a:lnTo>
                  <a:pt x="633062" y="611270"/>
                </a:lnTo>
                <a:lnTo>
                  <a:pt x="640881" y="627300"/>
                </a:lnTo>
                <a:lnTo>
                  <a:pt x="659546" y="651309"/>
                </a:lnTo>
                <a:lnTo>
                  <a:pt x="306020" y="651309"/>
                </a:lnTo>
                <a:lnTo>
                  <a:pt x="288149" y="654902"/>
                </a:lnTo>
                <a:lnTo>
                  <a:pt x="273519" y="664690"/>
                </a:lnTo>
                <a:lnTo>
                  <a:pt x="263636" y="679186"/>
                </a:lnTo>
                <a:lnTo>
                  <a:pt x="260007" y="696903"/>
                </a:lnTo>
                <a:lnTo>
                  <a:pt x="260007" y="983241"/>
                </a:lnTo>
                <a:lnTo>
                  <a:pt x="256347" y="1000889"/>
                </a:lnTo>
                <a:lnTo>
                  <a:pt x="246474" y="1015144"/>
                </a:lnTo>
                <a:lnTo>
                  <a:pt x="231772" y="1024870"/>
                </a:lnTo>
                <a:lnTo>
                  <a:pt x="213994" y="1028394"/>
                </a:lnTo>
                <a:close/>
              </a:path>
              <a:path w="1232534" h="1415414">
                <a:moveTo>
                  <a:pt x="761413" y="466394"/>
                </a:moveTo>
                <a:lnTo>
                  <a:pt x="315800" y="466394"/>
                </a:lnTo>
                <a:lnTo>
                  <a:pt x="337640" y="466070"/>
                </a:lnTo>
                <a:lnTo>
                  <a:pt x="381094" y="464969"/>
                </a:lnTo>
                <a:lnTo>
                  <a:pt x="427768" y="459903"/>
                </a:lnTo>
                <a:lnTo>
                  <a:pt x="478418" y="441721"/>
                </a:lnTo>
                <a:lnTo>
                  <a:pt x="514263" y="410757"/>
                </a:lnTo>
                <a:lnTo>
                  <a:pt x="535157" y="371007"/>
                </a:lnTo>
                <a:lnTo>
                  <a:pt x="542030" y="315192"/>
                </a:lnTo>
                <a:lnTo>
                  <a:pt x="541081" y="296432"/>
                </a:lnTo>
                <a:lnTo>
                  <a:pt x="526839" y="248453"/>
                </a:lnTo>
                <a:lnTo>
                  <a:pt x="493217" y="213886"/>
                </a:lnTo>
                <a:lnTo>
                  <a:pt x="451077" y="196912"/>
                </a:lnTo>
                <a:lnTo>
                  <a:pt x="403853" y="190690"/>
                </a:lnTo>
                <a:lnTo>
                  <a:pt x="329228" y="189423"/>
                </a:lnTo>
                <a:lnTo>
                  <a:pt x="797276" y="189423"/>
                </a:lnTo>
                <a:lnTo>
                  <a:pt x="802588" y="206246"/>
                </a:lnTo>
                <a:lnTo>
                  <a:pt x="808780" y="242523"/>
                </a:lnTo>
                <a:lnTo>
                  <a:pt x="810844" y="282373"/>
                </a:lnTo>
                <a:lnTo>
                  <a:pt x="807432" y="338581"/>
                </a:lnTo>
                <a:lnTo>
                  <a:pt x="797249" y="389254"/>
                </a:lnTo>
                <a:lnTo>
                  <a:pt x="780380" y="434394"/>
                </a:lnTo>
                <a:lnTo>
                  <a:pt x="761413" y="466394"/>
                </a:lnTo>
                <a:close/>
              </a:path>
              <a:path w="1232534" h="1415414">
                <a:moveTo>
                  <a:pt x="1095175" y="768900"/>
                </a:moveTo>
                <a:lnTo>
                  <a:pt x="767418" y="768900"/>
                </a:lnTo>
                <a:lnTo>
                  <a:pt x="782175" y="765042"/>
                </a:lnTo>
                <a:lnTo>
                  <a:pt x="794993" y="753730"/>
                </a:lnTo>
                <a:lnTo>
                  <a:pt x="893403" y="622675"/>
                </a:lnTo>
                <a:lnTo>
                  <a:pt x="926405" y="596905"/>
                </a:lnTo>
                <a:lnTo>
                  <a:pt x="966716" y="586112"/>
                </a:lnTo>
                <a:lnTo>
                  <a:pt x="1184673" y="586112"/>
                </a:lnTo>
                <a:lnTo>
                  <a:pt x="1200384" y="589010"/>
                </a:lnTo>
                <a:lnTo>
                  <a:pt x="1209139" y="596905"/>
                </a:lnTo>
                <a:lnTo>
                  <a:pt x="1210339" y="608599"/>
                </a:lnTo>
                <a:lnTo>
                  <a:pt x="1203494" y="622675"/>
                </a:lnTo>
                <a:lnTo>
                  <a:pt x="1203387" y="622895"/>
                </a:lnTo>
                <a:lnTo>
                  <a:pt x="1095175" y="768900"/>
                </a:lnTo>
                <a:close/>
              </a:path>
              <a:path w="1232534" h="1415414">
                <a:moveTo>
                  <a:pt x="570871" y="1415171"/>
                </a:moveTo>
                <a:lnTo>
                  <a:pt x="343887" y="1415171"/>
                </a:lnTo>
                <a:lnTo>
                  <a:pt x="328273" y="1412277"/>
                </a:lnTo>
                <a:lnTo>
                  <a:pt x="319532" y="1404406"/>
                </a:lnTo>
                <a:lnTo>
                  <a:pt x="318387" y="1393183"/>
                </a:lnTo>
                <a:lnTo>
                  <a:pt x="318346" y="1392777"/>
                </a:lnTo>
                <a:lnTo>
                  <a:pt x="325394" y="1378608"/>
                </a:lnTo>
                <a:lnTo>
                  <a:pt x="586502" y="1030597"/>
                </a:lnTo>
                <a:lnTo>
                  <a:pt x="595044" y="1013568"/>
                </a:lnTo>
                <a:lnTo>
                  <a:pt x="594954" y="974720"/>
                </a:lnTo>
                <a:lnTo>
                  <a:pt x="381535" y="687872"/>
                </a:lnTo>
                <a:lnTo>
                  <a:pt x="348566" y="662157"/>
                </a:lnTo>
                <a:lnTo>
                  <a:pt x="308002" y="651309"/>
                </a:lnTo>
                <a:lnTo>
                  <a:pt x="659546" y="651309"/>
                </a:lnTo>
                <a:lnTo>
                  <a:pt x="739513" y="754170"/>
                </a:lnTo>
                <a:lnTo>
                  <a:pt x="752578" y="765283"/>
                </a:lnTo>
                <a:lnTo>
                  <a:pt x="767418" y="768900"/>
                </a:lnTo>
                <a:lnTo>
                  <a:pt x="1095175" y="768900"/>
                </a:lnTo>
                <a:lnTo>
                  <a:pt x="953947" y="959453"/>
                </a:lnTo>
                <a:lnTo>
                  <a:pt x="945729" y="976475"/>
                </a:lnTo>
                <a:lnTo>
                  <a:pt x="943187" y="995851"/>
                </a:lnTo>
                <a:lnTo>
                  <a:pt x="946300" y="1015144"/>
                </a:lnTo>
                <a:lnTo>
                  <a:pt x="955048" y="1031918"/>
                </a:lnTo>
                <a:lnTo>
                  <a:pt x="1105425" y="1225472"/>
                </a:lnTo>
                <a:lnTo>
                  <a:pt x="773555" y="1225472"/>
                </a:lnTo>
                <a:lnTo>
                  <a:pt x="758959" y="1229320"/>
                </a:lnTo>
                <a:lnTo>
                  <a:pt x="746117" y="1240725"/>
                </a:lnTo>
                <a:lnTo>
                  <a:pt x="644184" y="1378608"/>
                </a:lnTo>
                <a:lnTo>
                  <a:pt x="629973" y="1392777"/>
                </a:lnTo>
                <a:lnTo>
                  <a:pt x="611408" y="1404406"/>
                </a:lnTo>
                <a:lnTo>
                  <a:pt x="590902" y="1412277"/>
                </a:lnTo>
                <a:lnTo>
                  <a:pt x="570871" y="1415171"/>
                </a:lnTo>
                <a:close/>
              </a:path>
              <a:path w="1232534" h="1415414">
                <a:moveTo>
                  <a:pt x="1206689" y="1415391"/>
                </a:moveTo>
                <a:lnTo>
                  <a:pt x="980146" y="1415391"/>
                </a:lnTo>
                <a:lnTo>
                  <a:pt x="960108" y="1412531"/>
                </a:lnTo>
                <a:lnTo>
                  <a:pt x="939554" y="1404736"/>
                </a:lnTo>
                <a:lnTo>
                  <a:pt x="920858" y="1393183"/>
                </a:lnTo>
                <a:lnTo>
                  <a:pt x="906393" y="1379048"/>
                </a:lnTo>
                <a:lnTo>
                  <a:pt x="801157" y="1240285"/>
                </a:lnTo>
                <a:lnTo>
                  <a:pt x="788192" y="1229141"/>
                </a:lnTo>
                <a:lnTo>
                  <a:pt x="773555" y="1225472"/>
                </a:lnTo>
                <a:lnTo>
                  <a:pt x="1105425" y="1225472"/>
                </a:lnTo>
                <a:lnTo>
                  <a:pt x="1224742" y="1379048"/>
                </a:lnTo>
                <a:lnTo>
                  <a:pt x="1231857" y="1392777"/>
                </a:lnTo>
                <a:lnTo>
                  <a:pt x="1231969" y="1393183"/>
                </a:lnTo>
                <a:lnTo>
                  <a:pt x="1230992" y="1404406"/>
                </a:lnTo>
                <a:lnTo>
                  <a:pt x="1230650" y="1404736"/>
                </a:lnTo>
                <a:lnTo>
                  <a:pt x="1222358" y="1412129"/>
                </a:lnTo>
                <a:lnTo>
                  <a:pt x="1206689" y="1414951"/>
                </a:lnTo>
                <a:lnTo>
                  <a:pt x="1206689" y="1415391"/>
                </a:lnTo>
                <a:close/>
              </a:path>
            </a:pathLst>
          </a:custGeom>
          <a:solidFill>
            <a:srgbClr val="0033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22</a:t>
            </a:fld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1960880"/>
            </a:xfrm>
            <a:custGeom>
              <a:avLst/>
              <a:gdLst/>
              <a:ahLst/>
              <a:cxnLst/>
              <a:rect l="l" t="t" r="r" b="b"/>
              <a:pathLst>
                <a:path w="11966575" h="1960880">
                  <a:moveTo>
                    <a:pt x="0" y="1960638"/>
                  </a:moveTo>
                  <a:lnTo>
                    <a:pt x="11966371" y="1960638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295685" y="6242926"/>
              <a:ext cx="617220" cy="318135"/>
            </a:xfrm>
            <a:custGeom>
              <a:avLst/>
              <a:gdLst/>
              <a:ahLst/>
              <a:cxnLst/>
              <a:rect l="l" t="t" r="r" b="b"/>
              <a:pathLst>
                <a:path w="617220" h="318134">
                  <a:moveTo>
                    <a:pt x="308305" y="291706"/>
                  </a:moveTo>
                  <a:lnTo>
                    <a:pt x="306717" y="289712"/>
                  </a:lnTo>
                  <a:lnTo>
                    <a:pt x="305523" y="289712"/>
                  </a:lnTo>
                  <a:lnTo>
                    <a:pt x="305523" y="292493"/>
                  </a:lnTo>
                  <a:lnTo>
                    <a:pt x="305523" y="298856"/>
                  </a:lnTo>
                  <a:lnTo>
                    <a:pt x="301561" y="298462"/>
                  </a:lnTo>
                  <a:lnTo>
                    <a:pt x="295198" y="298462"/>
                  </a:lnTo>
                  <a:lnTo>
                    <a:pt x="295198" y="292100"/>
                  </a:lnTo>
                  <a:lnTo>
                    <a:pt x="303149" y="292100"/>
                  </a:lnTo>
                  <a:lnTo>
                    <a:pt x="305523" y="292493"/>
                  </a:lnTo>
                  <a:lnTo>
                    <a:pt x="305523" y="289712"/>
                  </a:lnTo>
                  <a:lnTo>
                    <a:pt x="292417" y="289712"/>
                  </a:lnTo>
                  <a:lnTo>
                    <a:pt x="292417" y="309981"/>
                  </a:lnTo>
                  <a:lnTo>
                    <a:pt x="294805" y="309981"/>
                  </a:lnTo>
                  <a:lnTo>
                    <a:pt x="294805" y="301244"/>
                  </a:lnTo>
                  <a:lnTo>
                    <a:pt x="299173" y="301244"/>
                  </a:lnTo>
                  <a:lnTo>
                    <a:pt x="304736" y="309981"/>
                  </a:lnTo>
                  <a:lnTo>
                    <a:pt x="307517" y="309981"/>
                  </a:lnTo>
                  <a:lnTo>
                    <a:pt x="301561" y="301244"/>
                  </a:lnTo>
                  <a:lnTo>
                    <a:pt x="305523" y="300443"/>
                  </a:lnTo>
                  <a:lnTo>
                    <a:pt x="308305" y="298856"/>
                  </a:lnTo>
                  <a:lnTo>
                    <a:pt x="308305" y="292100"/>
                  </a:lnTo>
                  <a:lnTo>
                    <a:pt x="308305" y="291706"/>
                  </a:lnTo>
                  <a:close/>
                </a:path>
                <a:path w="617220" h="318134">
                  <a:moveTo>
                    <a:pt x="317042" y="290118"/>
                  </a:moveTo>
                  <a:lnTo>
                    <a:pt x="314261" y="287337"/>
                  </a:lnTo>
                  <a:lnTo>
                    <a:pt x="314261" y="308394"/>
                  </a:lnTo>
                  <a:lnTo>
                    <a:pt x="307911" y="314756"/>
                  </a:lnTo>
                  <a:lnTo>
                    <a:pt x="290423" y="314756"/>
                  </a:lnTo>
                  <a:lnTo>
                    <a:pt x="284467" y="308394"/>
                  </a:lnTo>
                  <a:lnTo>
                    <a:pt x="284467" y="291312"/>
                  </a:lnTo>
                  <a:lnTo>
                    <a:pt x="290830" y="285343"/>
                  </a:lnTo>
                  <a:lnTo>
                    <a:pt x="307911" y="285343"/>
                  </a:lnTo>
                  <a:lnTo>
                    <a:pt x="313867" y="291706"/>
                  </a:lnTo>
                  <a:lnTo>
                    <a:pt x="313867" y="300050"/>
                  </a:lnTo>
                  <a:lnTo>
                    <a:pt x="314261" y="308394"/>
                  </a:lnTo>
                  <a:lnTo>
                    <a:pt x="314261" y="287337"/>
                  </a:lnTo>
                  <a:lnTo>
                    <a:pt x="312280" y="285343"/>
                  </a:lnTo>
                  <a:lnTo>
                    <a:pt x="309105" y="282168"/>
                  </a:lnTo>
                  <a:lnTo>
                    <a:pt x="289242" y="282168"/>
                  </a:lnTo>
                  <a:lnTo>
                    <a:pt x="281292" y="290118"/>
                  </a:lnTo>
                  <a:lnTo>
                    <a:pt x="281292" y="309587"/>
                  </a:lnTo>
                  <a:lnTo>
                    <a:pt x="289242" y="317538"/>
                  </a:lnTo>
                  <a:lnTo>
                    <a:pt x="308711" y="317538"/>
                  </a:lnTo>
                  <a:lnTo>
                    <a:pt x="311492" y="314756"/>
                  </a:lnTo>
                  <a:lnTo>
                    <a:pt x="316649" y="309587"/>
                  </a:lnTo>
                  <a:lnTo>
                    <a:pt x="316649" y="299656"/>
                  </a:lnTo>
                  <a:lnTo>
                    <a:pt x="317042" y="290118"/>
                  </a:lnTo>
                  <a:close/>
                </a:path>
                <a:path w="617220" h="318134">
                  <a:moveTo>
                    <a:pt x="317055" y="88226"/>
                  </a:moveTo>
                  <a:lnTo>
                    <a:pt x="228854" y="88226"/>
                  </a:lnTo>
                  <a:lnTo>
                    <a:pt x="228854" y="584"/>
                  </a:lnTo>
                  <a:lnTo>
                    <a:pt x="88201" y="584"/>
                  </a:lnTo>
                  <a:lnTo>
                    <a:pt x="88201" y="88226"/>
                  </a:lnTo>
                  <a:lnTo>
                    <a:pt x="0" y="88226"/>
                  </a:lnTo>
                  <a:lnTo>
                    <a:pt x="0" y="229222"/>
                  </a:lnTo>
                  <a:lnTo>
                    <a:pt x="88201" y="229222"/>
                  </a:lnTo>
                  <a:lnTo>
                    <a:pt x="88201" y="318135"/>
                  </a:lnTo>
                  <a:lnTo>
                    <a:pt x="228854" y="318135"/>
                  </a:lnTo>
                  <a:lnTo>
                    <a:pt x="228854" y="229222"/>
                  </a:lnTo>
                  <a:lnTo>
                    <a:pt x="317055" y="229222"/>
                  </a:lnTo>
                  <a:lnTo>
                    <a:pt x="317055" y="88226"/>
                  </a:lnTo>
                  <a:close/>
                </a:path>
                <a:path w="617220" h="318134">
                  <a:moveTo>
                    <a:pt x="608660" y="292100"/>
                  </a:moveTo>
                  <a:lnTo>
                    <a:pt x="607072" y="290118"/>
                  </a:lnTo>
                  <a:lnTo>
                    <a:pt x="605891" y="290118"/>
                  </a:lnTo>
                  <a:lnTo>
                    <a:pt x="605891" y="292900"/>
                  </a:lnTo>
                  <a:lnTo>
                    <a:pt x="605891" y="299250"/>
                  </a:lnTo>
                  <a:lnTo>
                    <a:pt x="601916" y="298856"/>
                  </a:lnTo>
                  <a:lnTo>
                    <a:pt x="595553" y="298856"/>
                  </a:lnTo>
                  <a:lnTo>
                    <a:pt x="595553" y="292493"/>
                  </a:lnTo>
                  <a:lnTo>
                    <a:pt x="603504" y="292493"/>
                  </a:lnTo>
                  <a:lnTo>
                    <a:pt x="605891" y="292900"/>
                  </a:lnTo>
                  <a:lnTo>
                    <a:pt x="605891" y="290118"/>
                  </a:lnTo>
                  <a:lnTo>
                    <a:pt x="593572" y="290118"/>
                  </a:lnTo>
                  <a:lnTo>
                    <a:pt x="593572" y="309981"/>
                  </a:lnTo>
                  <a:lnTo>
                    <a:pt x="595947" y="309981"/>
                  </a:lnTo>
                  <a:lnTo>
                    <a:pt x="595947" y="301244"/>
                  </a:lnTo>
                  <a:lnTo>
                    <a:pt x="600329" y="301244"/>
                  </a:lnTo>
                  <a:lnTo>
                    <a:pt x="605891" y="309981"/>
                  </a:lnTo>
                  <a:lnTo>
                    <a:pt x="608660" y="309981"/>
                  </a:lnTo>
                  <a:lnTo>
                    <a:pt x="602703" y="301244"/>
                  </a:lnTo>
                  <a:lnTo>
                    <a:pt x="605891" y="300850"/>
                  </a:lnTo>
                  <a:lnTo>
                    <a:pt x="608660" y="299250"/>
                  </a:lnTo>
                  <a:lnTo>
                    <a:pt x="608660" y="292493"/>
                  </a:lnTo>
                  <a:lnTo>
                    <a:pt x="608660" y="292100"/>
                  </a:lnTo>
                  <a:close/>
                </a:path>
                <a:path w="617220" h="318134">
                  <a:moveTo>
                    <a:pt x="617004" y="290512"/>
                  </a:moveTo>
                  <a:lnTo>
                    <a:pt x="614222" y="287870"/>
                  </a:lnTo>
                  <a:lnTo>
                    <a:pt x="614222" y="308394"/>
                  </a:lnTo>
                  <a:lnTo>
                    <a:pt x="608266" y="314756"/>
                  </a:lnTo>
                  <a:lnTo>
                    <a:pt x="591185" y="314756"/>
                  </a:lnTo>
                  <a:lnTo>
                    <a:pt x="584822" y="308787"/>
                  </a:lnTo>
                  <a:lnTo>
                    <a:pt x="584822" y="291706"/>
                  </a:lnTo>
                  <a:lnTo>
                    <a:pt x="590791" y="285737"/>
                  </a:lnTo>
                  <a:lnTo>
                    <a:pt x="607872" y="285737"/>
                  </a:lnTo>
                  <a:lnTo>
                    <a:pt x="613829" y="291706"/>
                  </a:lnTo>
                  <a:lnTo>
                    <a:pt x="613829" y="300050"/>
                  </a:lnTo>
                  <a:lnTo>
                    <a:pt x="614222" y="308394"/>
                  </a:lnTo>
                  <a:lnTo>
                    <a:pt x="614222" y="287870"/>
                  </a:lnTo>
                  <a:lnTo>
                    <a:pt x="611987" y="285737"/>
                  </a:lnTo>
                  <a:lnTo>
                    <a:pt x="609066" y="282956"/>
                  </a:lnTo>
                  <a:lnTo>
                    <a:pt x="589991" y="282956"/>
                  </a:lnTo>
                  <a:lnTo>
                    <a:pt x="582041" y="290512"/>
                  </a:lnTo>
                  <a:lnTo>
                    <a:pt x="582041" y="309587"/>
                  </a:lnTo>
                  <a:lnTo>
                    <a:pt x="589991" y="317538"/>
                  </a:lnTo>
                  <a:lnTo>
                    <a:pt x="609066" y="317538"/>
                  </a:lnTo>
                  <a:lnTo>
                    <a:pt x="611708" y="314756"/>
                  </a:lnTo>
                  <a:lnTo>
                    <a:pt x="616610" y="309587"/>
                  </a:lnTo>
                  <a:lnTo>
                    <a:pt x="616610" y="300050"/>
                  </a:lnTo>
                  <a:lnTo>
                    <a:pt x="617004" y="290512"/>
                  </a:lnTo>
                  <a:close/>
                </a:path>
                <a:path w="617220" h="318134">
                  <a:moveTo>
                    <a:pt x="617016" y="81622"/>
                  </a:moveTo>
                  <a:lnTo>
                    <a:pt x="611403" y="37553"/>
                  </a:lnTo>
                  <a:lnTo>
                    <a:pt x="598335" y="0"/>
                  </a:lnTo>
                  <a:lnTo>
                    <a:pt x="572858" y="11315"/>
                  </a:lnTo>
                  <a:lnTo>
                    <a:pt x="546785" y="19570"/>
                  </a:lnTo>
                  <a:lnTo>
                    <a:pt x="519671" y="24701"/>
                  </a:lnTo>
                  <a:lnTo>
                    <a:pt x="491070" y="26631"/>
                  </a:lnTo>
                  <a:lnTo>
                    <a:pt x="462292" y="24866"/>
                  </a:lnTo>
                  <a:lnTo>
                    <a:pt x="435140" y="19723"/>
                  </a:lnTo>
                  <a:lnTo>
                    <a:pt x="409041" y="11366"/>
                  </a:lnTo>
                  <a:lnTo>
                    <a:pt x="383400" y="0"/>
                  </a:lnTo>
                  <a:lnTo>
                    <a:pt x="370268" y="37376"/>
                  </a:lnTo>
                  <a:lnTo>
                    <a:pt x="364528" y="81470"/>
                  </a:lnTo>
                  <a:lnTo>
                    <a:pt x="366522" y="128536"/>
                  </a:lnTo>
                  <a:lnTo>
                    <a:pt x="376643" y="174866"/>
                  </a:lnTo>
                  <a:lnTo>
                    <a:pt x="394017" y="216662"/>
                  </a:lnTo>
                  <a:lnTo>
                    <a:pt x="418465" y="255295"/>
                  </a:lnTo>
                  <a:lnTo>
                    <a:pt x="450507" y="289369"/>
                  </a:lnTo>
                  <a:lnTo>
                    <a:pt x="490664" y="317538"/>
                  </a:lnTo>
                  <a:lnTo>
                    <a:pt x="530999" y="289433"/>
                  </a:lnTo>
                  <a:lnTo>
                    <a:pt x="563029" y="255435"/>
                  </a:lnTo>
                  <a:lnTo>
                    <a:pt x="587375" y="216827"/>
                  </a:lnTo>
                  <a:lnTo>
                    <a:pt x="604697" y="174866"/>
                  </a:lnTo>
                  <a:lnTo>
                    <a:pt x="614870" y="128600"/>
                  </a:lnTo>
                  <a:lnTo>
                    <a:pt x="617016" y="81622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523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Learn</a:t>
            </a:r>
            <a:r>
              <a:rPr dirty="0" spc="-55"/>
              <a:t> </a:t>
            </a:r>
            <a:r>
              <a:rPr dirty="0" spc="-20"/>
              <a:t>more</a:t>
            </a:r>
          </a:p>
        </p:txBody>
      </p:sp>
      <p:grpSp>
        <p:nvGrpSpPr>
          <p:cNvPr id="7" name="object 7" descr=""/>
          <p:cNvGrpSpPr/>
          <p:nvPr/>
        </p:nvGrpSpPr>
        <p:grpSpPr>
          <a:xfrm>
            <a:off x="934719" y="2528260"/>
            <a:ext cx="10978515" cy="4032250"/>
            <a:chOff x="934719" y="2528260"/>
            <a:chExt cx="10978515" cy="4032250"/>
          </a:xfrm>
        </p:grpSpPr>
        <p:sp>
          <p:nvSpPr>
            <p:cNvPr id="8" name="object 8" descr=""/>
            <p:cNvSpPr/>
            <p:nvPr/>
          </p:nvSpPr>
          <p:spPr>
            <a:xfrm>
              <a:off x="934719" y="2528260"/>
              <a:ext cx="1330960" cy="1330960"/>
            </a:xfrm>
            <a:custGeom>
              <a:avLst/>
              <a:gdLst/>
              <a:ahLst/>
              <a:cxnLst/>
              <a:rect l="l" t="t" r="r" b="b"/>
              <a:pathLst>
                <a:path w="1330960" h="1330960">
                  <a:moveTo>
                    <a:pt x="665480" y="0"/>
                  </a:moveTo>
                  <a:lnTo>
                    <a:pt x="617953" y="1670"/>
                  </a:lnTo>
                  <a:lnTo>
                    <a:pt x="571329" y="6608"/>
                  </a:lnTo>
                  <a:lnTo>
                    <a:pt x="525719" y="14700"/>
                  </a:lnTo>
                  <a:lnTo>
                    <a:pt x="481237" y="25833"/>
                  </a:lnTo>
                  <a:lnTo>
                    <a:pt x="437994" y="39895"/>
                  </a:lnTo>
                  <a:lnTo>
                    <a:pt x="396104" y="56773"/>
                  </a:lnTo>
                  <a:lnTo>
                    <a:pt x="355678" y="76355"/>
                  </a:lnTo>
                  <a:lnTo>
                    <a:pt x="316830" y="98528"/>
                  </a:lnTo>
                  <a:lnTo>
                    <a:pt x="279673" y="123180"/>
                  </a:lnTo>
                  <a:lnTo>
                    <a:pt x="244318" y="150197"/>
                  </a:lnTo>
                  <a:lnTo>
                    <a:pt x="210879" y="179468"/>
                  </a:lnTo>
                  <a:lnTo>
                    <a:pt x="179468" y="210879"/>
                  </a:lnTo>
                  <a:lnTo>
                    <a:pt x="150197" y="244318"/>
                  </a:lnTo>
                  <a:lnTo>
                    <a:pt x="123180" y="279673"/>
                  </a:lnTo>
                  <a:lnTo>
                    <a:pt x="98528" y="316830"/>
                  </a:lnTo>
                  <a:lnTo>
                    <a:pt x="76355" y="355678"/>
                  </a:lnTo>
                  <a:lnTo>
                    <a:pt x="56773" y="396104"/>
                  </a:lnTo>
                  <a:lnTo>
                    <a:pt x="39895" y="437994"/>
                  </a:lnTo>
                  <a:lnTo>
                    <a:pt x="25833" y="481237"/>
                  </a:lnTo>
                  <a:lnTo>
                    <a:pt x="14700" y="525719"/>
                  </a:lnTo>
                  <a:lnTo>
                    <a:pt x="6608" y="571329"/>
                  </a:lnTo>
                  <a:lnTo>
                    <a:pt x="1670" y="617953"/>
                  </a:lnTo>
                  <a:lnTo>
                    <a:pt x="0" y="665479"/>
                  </a:lnTo>
                  <a:lnTo>
                    <a:pt x="1670" y="713006"/>
                  </a:lnTo>
                  <a:lnTo>
                    <a:pt x="6608" y="759630"/>
                  </a:lnTo>
                  <a:lnTo>
                    <a:pt x="14700" y="805240"/>
                  </a:lnTo>
                  <a:lnTo>
                    <a:pt x="25833" y="849722"/>
                  </a:lnTo>
                  <a:lnTo>
                    <a:pt x="39895" y="892965"/>
                  </a:lnTo>
                  <a:lnTo>
                    <a:pt x="56773" y="934855"/>
                  </a:lnTo>
                  <a:lnTo>
                    <a:pt x="76355" y="975281"/>
                  </a:lnTo>
                  <a:lnTo>
                    <a:pt x="98528" y="1014129"/>
                  </a:lnTo>
                  <a:lnTo>
                    <a:pt x="123180" y="1051286"/>
                  </a:lnTo>
                  <a:lnTo>
                    <a:pt x="150197" y="1086641"/>
                  </a:lnTo>
                  <a:lnTo>
                    <a:pt x="179468" y="1120080"/>
                  </a:lnTo>
                  <a:lnTo>
                    <a:pt x="210879" y="1151491"/>
                  </a:lnTo>
                  <a:lnTo>
                    <a:pt x="244318" y="1180762"/>
                  </a:lnTo>
                  <a:lnTo>
                    <a:pt x="279673" y="1207779"/>
                  </a:lnTo>
                  <a:lnTo>
                    <a:pt x="316830" y="1232431"/>
                  </a:lnTo>
                  <a:lnTo>
                    <a:pt x="355678" y="1254604"/>
                  </a:lnTo>
                  <a:lnTo>
                    <a:pt x="396104" y="1274186"/>
                  </a:lnTo>
                  <a:lnTo>
                    <a:pt x="437994" y="1291064"/>
                  </a:lnTo>
                  <a:lnTo>
                    <a:pt x="481237" y="1305126"/>
                  </a:lnTo>
                  <a:lnTo>
                    <a:pt x="525719" y="1316259"/>
                  </a:lnTo>
                  <a:lnTo>
                    <a:pt x="571329" y="1324351"/>
                  </a:lnTo>
                  <a:lnTo>
                    <a:pt x="617953" y="1329289"/>
                  </a:lnTo>
                  <a:lnTo>
                    <a:pt x="665480" y="1330959"/>
                  </a:lnTo>
                  <a:lnTo>
                    <a:pt x="713006" y="1329289"/>
                  </a:lnTo>
                  <a:lnTo>
                    <a:pt x="759630" y="1324351"/>
                  </a:lnTo>
                  <a:lnTo>
                    <a:pt x="805240" y="1316259"/>
                  </a:lnTo>
                  <a:lnTo>
                    <a:pt x="849722" y="1305126"/>
                  </a:lnTo>
                  <a:lnTo>
                    <a:pt x="892965" y="1291064"/>
                  </a:lnTo>
                  <a:lnTo>
                    <a:pt x="934855" y="1274186"/>
                  </a:lnTo>
                  <a:lnTo>
                    <a:pt x="975281" y="1254604"/>
                  </a:lnTo>
                  <a:lnTo>
                    <a:pt x="1014129" y="1232431"/>
                  </a:lnTo>
                  <a:lnTo>
                    <a:pt x="1051286" y="1207779"/>
                  </a:lnTo>
                  <a:lnTo>
                    <a:pt x="1086641" y="1180762"/>
                  </a:lnTo>
                  <a:lnTo>
                    <a:pt x="1120080" y="1151491"/>
                  </a:lnTo>
                  <a:lnTo>
                    <a:pt x="1151491" y="1120080"/>
                  </a:lnTo>
                  <a:lnTo>
                    <a:pt x="1180762" y="1086641"/>
                  </a:lnTo>
                  <a:lnTo>
                    <a:pt x="1207779" y="1051286"/>
                  </a:lnTo>
                  <a:lnTo>
                    <a:pt x="1232431" y="1014129"/>
                  </a:lnTo>
                  <a:lnTo>
                    <a:pt x="1254604" y="975281"/>
                  </a:lnTo>
                  <a:lnTo>
                    <a:pt x="1274186" y="934855"/>
                  </a:lnTo>
                  <a:lnTo>
                    <a:pt x="1291064" y="892965"/>
                  </a:lnTo>
                  <a:lnTo>
                    <a:pt x="1305126" y="849722"/>
                  </a:lnTo>
                  <a:lnTo>
                    <a:pt x="1316259" y="805240"/>
                  </a:lnTo>
                  <a:lnTo>
                    <a:pt x="1324351" y="759630"/>
                  </a:lnTo>
                  <a:lnTo>
                    <a:pt x="1329289" y="713006"/>
                  </a:lnTo>
                  <a:lnTo>
                    <a:pt x="1330960" y="665479"/>
                  </a:lnTo>
                  <a:lnTo>
                    <a:pt x="1329289" y="617953"/>
                  </a:lnTo>
                  <a:lnTo>
                    <a:pt x="1324351" y="571329"/>
                  </a:lnTo>
                  <a:lnTo>
                    <a:pt x="1316259" y="525719"/>
                  </a:lnTo>
                  <a:lnTo>
                    <a:pt x="1305126" y="481237"/>
                  </a:lnTo>
                  <a:lnTo>
                    <a:pt x="1291064" y="437994"/>
                  </a:lnTo>
                  <a:lnTo>
                    <a:pt x="1274186" y="396104"/>
                  </a:lnTo>
                  <a:lnTo>
                    <a:pt x="1254604" y="355678"/>
                  </a:lnTo>
                  <a:lnTo>
                    <a:pt x="1232431" y="316830"/>
                  </a:lnTo>
                  <a:lnTo>
                    <a:pt x="1207779" y="279673"/>
                  </a:lnTo>
                  <a:lnTo>
                    <a:pt x="1180762" y="244318"/>
                  </a:lnTo>
                  <a:lnTo>
                    <a:pt x="1151491" y="210879"/>
                  </a:lnTo>
                  <a:lnTo>
                    <a:pt x="1120080" y="179468"/>
                  </a:lnTo>
                  <a:lnTo>
                    <a:pt x="1086641" y="150197"/>
                  </a:lnTo>
                  <a:lnTo>
                    <a:pt x="1051286" y="123180"/>
                  </a:lnTo>
                  <a:lnTo>
                    <a:pt x="1014129" y="98528"/>
                  </a:lnTo>
                  <a:lnTo>
                    <a:pt x="975281" y="76355"/>
                  </a:lnTo>
                  <a:lnTo>
                    <a:pt x="934855" y="56773"/>
                  </a:lnTo>
                  <a:lnTo>
                    <a:pt x="892965" y="39895"/>
                  </a:lnTo>
                  <a:lnTo>
                    <a:pt x="849722" y="25833"/>
                  </a:lnTo>
                  <a:lnTo>
                    <a:pt x="805240" y="14700"/>
                  </a:lnTo>
                  <a:lnTo>
                    <a:pt x="759630" y="6608"/>
                  </a:lnTo>
                  <a:lnTo>
                    <a:pt x="713006" y="1670"/>
                  </a:lnTo>
                  <a:lnTo>
                    <a:pt x="665480" y="0"/>
                  </a:lnTo>
                  <a:close/>
                </a:path>
              </a:pathLst>
            </a:custGeom>
            <a:solidFill>
              <a:srgbClr val="029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1576977" y="6242926"/>
              <a:ext cx="335915" cy="318135"/>
            </a:xfrm>
            <a:custGeom>
              <a:avLst/>
              <a:gdLst/>
              <a:ahLst/>
              <a:cxnLst/>
              <a:rect l="l" t="t" r="r" b="b"/>
              <a:pathLst>
                <a:path w="335915" h="318134">
                  <a:moveTo>
                    <a:pt x="27012" y="291706"/>
                  </a:moveTo>
                  <a:lnTo>
                    <a:pt x="25425" y="289712"/>
                  </a:lnTo>
                  <a:lnTo>
                    <a:pt x="24231" y="289712"/>
                  </a:lnTo>
                  <a:lnTo>
                    <a:pt x="24231" y="292493"/>
                  </a:lnTo>
                  <a:lnTo>
                    <a:pt x="24231" y="298856"/>
                  </a:lnTo>
                  <a:lnTo>
                    <a:pt x="20269" y="298462"/>
                  </a:lnTo>
                  <a:lnTo>
                    <a:pt x="13906" y="298462"/>
                  </a:lnTo>
                  <a:lnTo>
                    <a:pt x="13906" y="292100"/>
                  </a:lnTo>
                  <a:lnTo>
                    <a:pt x="21856" y="292100"/>
                  </a:lnTo>
                  <a:lnTo>
                    <a:pt x="24231" y="292493"/>
                  </a:lnTo>
                  <a:lnTo>
                    <a:pt x="24231" y="289712"/>
                  </a:lnTo>
                  <a:lnTo>
                    <a:pt x="11125" y="289712"/>
                  </a:lnTo>
                  <a:lnTo>
                    <a:pt x="11125" y="309981"/>
                  </a:lnTo>
                  <a:lnTo>
                    <a:pt x="13512" y="309981"/>
                  </a:lnTo>
                  <a:lnTo>
                    <a:pt x="13512" y="301244"/>
                  </a:lnTo>
                  <a:lnTo>
                    <a:pt x="17881" y="301244"/>
                  </a:lnTo>
                  <a:lnTo>
                    <a:pt x="23444" y="309981"/>
                  </a:lnTo>
                  <a:lnTo>
                    <a:pt x="26225" y="309981"/>
                  </a:lnTo>
                  <a:lnTo>
                    <a:pt x="20269" y="301244"/>
                  </a:lnTo>
                  <a:lnTo>
                    <a:pt x="24231" y="300443"/>
                  </a:lnTo>
                  <a:lnTo>
                    <a:pt x="27012" y="298856"/>
                  </a:lnTo>
                  <a:lnTo>
                    <a:pt x="27012" y="292100"/>
                  </a:lnTo>
                  <a:lnTo>
                    <a:pt x="27012" y="291706"/>
                  </a:lnTo>
                  <a:close/>
                </a:path>
                <a:path w="335915" h="318134">
                  <a:moveTo>
                    <a:pt x="35750" y="290118"/>
                  </a:moveTo>
                  <a:lnTo>
                    <a:pt x="32969" y="287337"/>
                  </a:lnTo>
                  <a:lnTo>
                    <a:pt x="32969" y="308394"/>
                  </a:lnTo>
                  <a:lnTo>
                    <a:pt x="26619" y="314756"/>
                  </a:lnTo>
                  <a:lnTo>
                    <a:pt x="9131" y="314756"/>
                  </a:lnTo>
                  <a:lnTo>
                    <a:pt x="3175" y="308394"/>
                  </a:lnTo>
                  <a:lnTo>
                    <a:pt x="3175" y="291312"/>
                  </a:lnTo>
                  <a:lnTo>
                    <a:pt x="9537" y="285343"/>
                  </a:lnTo>
                  <a:lnTo>
                    <a:pt x="26619" y="285343"/>
                  </a:lnTo>
                  <a:lnTo>
                    <a:pt x="32575" y="291706"/>
                  </a:lnTo>
                  <a:lnTo>
                    <a:pt x="32575" y="300050"/>
                  </a:lnTo>
                  <a:lnTo>
                    <a:pt x="32969" y="308394"/>
                  </a:lnTo>
                  <a:lnTo>
                    <a:pt x="32969" y="287337"/>
                  </a:lnTo>
                  <a:lnTo>
                    <a:pt x="30988" y="285343"/>
                  </a:lnTo>
                  <a:lnTo>
                    <a:pt x="27813" y="282168"/>
                  </a:lnTo>
                  <a:lnTo>
                    <a:pt x="7950" y="282168"/>
                  </a:lnTo>
                  <a:lnTo>
                    <a:pt x="0" y="290118"/>
                  </a:lnTo>
                  <a:lnTo>
                    <a:pt x="0" y="309587"/>
                  </a:lnTo>
                  <a:lnTo>
                    <a:pt x="7950" y="317538"/>
                  </a:lnTo>
                  <a:lnTo>
                    <a:pt x="27419" y="317538"/>
                  </a:lnTo>
                  <a:lnTo>
                    <a:pt x="30200" y="314756"/>
                  </a:lnTo>
                  <a:lnTo>
                    <a:pt x="35356" y="309587"/>
                  </a:lnTo>
                  <a:lnTo>
                    <a:pt x="35356" y="299656"/>
                  </a:lnTo>
                  <a:lnTo>
                    <a:pt x="35750" y="290118"/>
                  </a:lnTo>
                  <a:close/>
                </a:path>
                <a:path w="335915" h="318134">
                  <a:moveTo>
                    <a:pt x="327367" y="292100"/>
                  </a:moveTo>
                  <a:lnTo>
                    <a:pt x="325780" y="290118"/>
                  </a:lnTo>
                  <a:lnTo>
                    <a:pt x="324599" y="290118"/>
                  </a:lnTo>
                  <a:lnTo>
                    <a:pt x="324599" y="292900"/>
                  </a:lnTo>
                  <a:lnTo>
                    <a:pt x="324599" y="299250"/>
                  </a:lnTo>
                  <a:lnTo>
                    <a:pt x="320624" y="298856"/>
                  </a:lnTo>
                  <a:lnTo>
                    <a:pt x="314261" y="298856"/>
                  </a:lnTo>
                  <a:lnTo>
                    <a:pt x="314261" y="292493"/>
                  </a:lnTo>
                  <a:lnTo>
                    <a:pt x="322211" y="292493"/>
                  </a:lnTo>
                  <a:lnTo>
                    <a:pt x="324599" y="292900"/>
                  </a:lnTo>
                  <a:lnTo>
                    <a:pt x="324599" y="290118"/>
                  </a:lnTo>
                  <a:lnTo>
                    <a:pt x="312280" y="290118"/>
                  </a:lnTo>
                  <a:lnTo>
                    <a:pt x="312280" y="309981"/>
                  </a:lnTo>
                  <a:lnTo>
                    <a:pt x="314655" y="309981"/>
                  </a:lnTo>
                  <a:lnTo>
                    <a:pt x="314655" y="301244"/>
                  </a:lnTo>
                  <a:lnTo>
                    <a:pt x="319036" y="301244"/>
                  </a:lnTo>
                  <a:lnTo>
                    <a:pt x="324599" y="309981"/>
                  </a:lnTo>
                  <a:lnTo>
                    <a:pt x="327367" y="309981"/>
                  </a:lnTo>
                  <a:lnTo>
                    <a:pt x="321411" y="301244"/>
                  </a:lnTo>
                  <a:lnTo>
                    <a:pt x="324599" y="300850"/>
                  </a:lnTo>
                  <a:lnTo>
                    <a:pt x="327367" y="299250"/>
                  </a:lnTo>
                  <a:lnTo>
                    <a:pt x="327367" y="292493"/>
                  </a:lnTo>
                  <a:lnTo>
                    <a:pt x="327367" y="292100"/>
                  </a:lnTo>
                  <a:close/>
                </a:path>
                <a:path w="335915" h="318134">
                  <a:moveTo>
                    <a:pt x="335711" y="290512"/>
                  </a:moveTo>
                  <a:lnTo>
                    <a:pt x="332930" y="287870"/>
                  </a:lnTo>
                  <a:lnTo>
                    <a:pt x="332930" y="308394"/>
                  </a:lnTo>
                  <a:lnTo>
                    <a:pt x="326974" y="314756"/>
                  </a:lnTo>
                  <a:lnTo>
                    <a:pt x="309892" y="314756"/>
                  </a:lnTo>
                  <a:lnTo>
                    <a:pt x="303530" y="308787"/>
                  </a:lnTo>
                  <a:lnTo>
                    <a:pt x="303530" y="291706"/>
                  </a:lnTo>
                  <a:lnTo>
                    <a:pt x="309499" y="285737"/>
                  </a:lnTo>
                  <a:lnTo>
                    <a:pt x="326580" y="285737"/>
                  </a:lnTo>
                  <a:lnTo>
                    <a:pt x="332536" y="291706"/>
                  </a:lnTo>
                  <a:lnTo>
                    <a:pt x="332536" y="300050"/>
                  </a:lnTo>
                  <a:lnTo>
                    <a:pt x="332930" y="308394"/>
                  </a:lnTo>
                  <a:lnTo>
                    <a:pt x="332930" y="287870"/>
                  </a:lnTo>
                  <a:lnTo>
                    <a:pt x="330695" y="285737"/>
                  </a:lnTo>
                  <a:lnTo>
                    <a:pt x="327774" y="282956"/>
                  </a:lnTo>
                  <a:lnTo>
                    <a:pt x="308698" y="282956"/>
                  </a:lnTo>
                  <a:lnTo>
                    <a:pt x="300748" y="290512"/>
                  </a:lnTo>
                  <a:lnTo>
                    <a:pt x="300748" y="309587"/>
                  </a:lnTo>
                  <a:lnTo>
                    <a:pt x="308698" y="317538"/>
                  </a:lnTo>
                  <a:lnTo>
                    <a:pt x="327774" y="317538"/>
                  </a:lnTo>
                  <a:lnTo>
                    <a:pt x="330415" y="314756"/>
                  </a:lnTo>
                  <a:lnTo>
                    <a:pt x="335318" y="309587"/>
                  </a:lnTo>
                  <a:lnTo>
                    <a:pt x="335318" y="300050"/>
                  </a:lnTo>
                  <a:lnTo>
                    <a:pt x="335711" y="290512"/>
                  </a:lnTo>
                  <a:close/>
                </a:path>
                <a:path w="335915" h="318134">
                  <a:moveTo>
                    <a:pt x="335724" y="81622"/>
                  </a:moveTo>
                  <a:lnTo>
                    <a:pt x="330111" y="37553"/>
                  </a:lnTo>
                  <a:lnTo>
                    <a:pt x="317042" y="0"/>
                  </a:lnTo>
                  <a:lnTo>
                    <a:pt x="291566" y="11315"/>
                  </a:lnTo>
                  <a:lnTo>
                    <a:pt x="265493" y="19570"/>
                  </a:lnTo>
                  <a:lnTo>
                    <a:pt x="238379" y="24701"/>
                  </a:lnTo>
                  <a:lnTo>
                    <a:pt x="209778" y="26631"/>
                  </a:lnTo>
                  <a:lnTo>
                    <a:pt x="181000" y="24866"/>
                  </a:lnTo>
                  <a:lnTo>
                    <a:pt x="153847" y="19723"/>
                  </a:lnTo>
                  <a:lnTo>
                    <a:pt x="127749" y="11366"/>
                  </a:lnTo>
                  <a:lnTo>
                    <a:pt x="102108" y="0"/>
                  </a:lnTo>
                  <a:lnTo>
                    <a:pt x="88976" y="37376"/>
                  </a:lnTo>
                  <a:lnTo>
                    <a:pt x="83235" y="81470"/>
                  </a:lnTo>
                  <a:lnTo>
                    <a:pt x="85229" y="128536"/>
                  </a:lnTo>
                  <a:lnTo>
                    <a:pt x="95351" y="174866"/>
                  </a:lnTo>
                  <a:lnTo>
                    <a:pt x="112725" y="216662"/>
                  </a:lnTo>
                  <a:lnTo>
                    <a:pt x="137172" y="255295"/>
                  </a:lnTo>
                  <a:lnTo>
                    <a:pt x="169214" y="289369"/>
                  </a:lnTo>
                  <a:lnTo>
                    <a:pt x="209372" y="317538"/>
                  </a:lnTo>
                  <a:lnTo>
                    <a:pt x="249707" y="289433"/>
                  </a:lnTo>
                  <a:lnTo>
                    <a:pt x="281736" y="255435"/>
                  </a:lnTo>
                  <a:lnTo>
                    <a:pt x="306082" y="216827"/>
                  </a:lnTo>
                  <a:lnTo>
                    <a:pt x="323405" y="174866"/>
                  </a:lnTo>
                  <a:lnTo>
                    <a:pt x="333578" y="128600"/>
                  </a:lnTo>
                  <a:lnTo>
                    <a:pt x="335724" y="81622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0000" y="2813560"/>
              <a:ext cx="244937" cy="24586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4165" y="3276998"/>
              <a:ext cx="240948" cy="241607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219949" y="2905538"/>
              <a:ext cx="671195" cy="673100"/>
            </a:xfrm>
            <a:custGeom>
              <a:avLst/>
              <a:gdLst/>
              <a:ahLst/>
              <a:cxnLst/>
              <a:rect l="l" t="t" r="r" b="b"/>
              <a:pathLst>
                <a:path w="671194" h="673100">
                  <a:moveTo>
                    <a:pt x="563482" y="672706"/>
                  </a:moveTo>
                  <a:lnTo>
                    <a:pt x="499405" y="661519"/>
                  </a:lnTo>
                  <a:lnTo>
                    <a:pt x="455256" y="646670"/>
                  </a:lnTo>
                  <a:lnTo>
                    <a:pt x="413245" y="627518"/>
                  </a:lnTo>
                  <a:lnTo>
                    <a:pt x="373127" y="604648"/>
                  </a:lnTo>
                  <a:lnTo>
                    <a:pt x="334652" y="578645"/>
                  </a:lnTo>
                  <a:lnTo>
                    <a:pt x="294235" y="547856"/>
                  </a:lnTo>
                  <a:lnTo>
                    <a:pt x="255493" y="515392"/>
                  </a:lnTo>
                  <a:lnTo>
                    <a:pt x="218437" y="481251"/>
                  </a:lnTo>
                  <a:lnTo>
                    <a:pt x="183077" y="445432"/>
                  </a:lnTo>
                  <a:lnTo>
                    <a:pt x="149425" y="407934"/>
                  </a:lnTo>
                  <a:lnTo>
                    <a:pt x="117491" y="368758"/>
                  </a:lnTo>
                  <a:lnTo>
                    <a:pt x="87285" y="327901"/>
                  </a:lnTo>
                  <a:lnTo>
                    <a:pt x="61997" y="289173"/>
                  </a:lnTo>
                  <a:lnTo>
                    <a:pt x="40013" y="248800"/>
                  </a:lnTo>
                  <a:lnTo>
                    <a:pt x="21975" y="206519"/>
                  </a:lnTo>
                  <a:lnTo>
                    <a:pt x="8524" y="162067"/>
                  </a:lnTo>
                  <a:lnTo>
                    <a:pt x="0" y="98705"/>
                  </a:lnTo>
                  <a:lnTo>
                    <a:pt x="1966" y="67062"/>
                  </a:lnTo>
                  <a:lnTo>
                    <a:pt x="9173" y="35505"/>
                  </a:lnTo>
                  <a:lnTo>
                    <a:pt x="12437" y="26711"/>
                  </a:lnTo>
                  <a:lnTo>
                    <a:pt x="16318" y="17996"/>
                  </a:lnTo>
                  <a:lnTo>
                    <a:pt x="20523" y="9158"/>
                  </a:lnTo>
                  <a:lnTo>
                    <a:pt x="24761" y="0"/>
                  </a:lnTo>
                  <a:lnTo>
                    <a:pt x="210427" y="187743"/>
                  </a:lnTo>
                  <a:lnTo>
                    <a:pt x="202711" y="200292"/>
                  </a:lnTo>
                  <a:lnTo>
                    <a:pt x="200555" y="213603"/>
                  </a:lnTo>
                  <a:lnTo>
                    <a:pt x="218904" y="255489"/>
                  </a:lnTo>
                  <a:lnTo>
                    <a:pt x="250262" y="297722"/>
                  </a:lnTo>
                  <a:lnTo>
                    <a:pt x="280843" y="332447"/>
                  </a:lnTo>
                  <a:lnTo>
                    <a:pt x="313142" y="365331"/>
                  </a:lnTo>
                  <a:lnTo>
                    <a:pt x="347080" y="396444"/>
                  </a:lnTo>
                  <a:lnTo>
                    <a:pt x="382580" y="425857"/>
                  </a:lnTo>
                  <a:lnTo>
                    <a:pt x="419562" y="453641"/>
                  </a:lnTo>
                  <a:lnTo>
                    <a:pt x="456521" y="473015"/>
                  </a:lnTo>
                  <a:lnTo>
                    <a:pt x="467759" y="474625"/>
                  </a:lnTo>
                  <a:lnTo>
                    <a:pt x="478680" y="472248"/>
                  </a:lnTo>
                  <a:lnTo>
                    <a:pt x="490442" y="465288"/>
                  </a:lnTo>
                  <a:lnTo>
                    <a:pt x="670739" y="646364"/>
                  </a:lnTo>
                  <a:lnTo>
                    <a:pt x="628306" y="666844"/>
                  </a:lnTo>
                  <a:lnTo>
                    <a:pt x="595799" y="672302"/>
                  </a:lnTo>
                  <a:lnTo>
                    <a:pt x="563482" y="6727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2705478" y="2556864"/>
            <a:ext cx="7181850" cy="1299845"/>
          </a:xfrm>
          <a:prstGeom prst="rect">
            <a:avLst/>
          </a:prstGeom>
        </p:spPr>
        <p:txBody>
          <a:bodyPr wrap="square" lIns="0" tIns="825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dirty="0" sz="1800" spc="-95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1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learn</a:t>
            </a:r>
            <a:r>
              <a:rPr dirty="0" sz="18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more</a:t>
            </a:r>
            <a:r>
              <a:rPr dirty="0" sz="18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about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18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FEP</a:t>
            </a:r>
            <a:r>
              <a:rPr dirty="0" sz="1800" spc="-6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Medicare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Prescription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Drug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Program,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003358"/>
                </a:solidFill>
                <a:latin typeface="Arial"/>
                <a:cs typeface="Arial"/>
              </a:rPr>
              <a:t>call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dirty="0" sz="2800" spc="-10" b="1">
                <a:solidFill>
                  <a:srgbClr val="0099D7"/>
                </a:solidFill>
                <a:latin typeface="Arial"/>
                <a:cs typeface="Arial"/>
              </a:rPr>
              <a:t>1-888-338-</a:t>
            </a:r>
            <a:r>
              <a:rPr dirty="0" sz="2800" b="1">
                <a:solidFill>
                  <a:srgbClr val="0099D7"/>
                </a:solidFill>
                <a:latin typeface="Arial"/>
                <a:cs typeface="Arial"/>
              </a:rPr>
              <a:t>7737</a:t>
            </a:r>
            <a:r>
              <a:rPr dirty="0" sz="2800" spc="-7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0099D7"/>
                </a:solidFill>
                <a:latin typeface="Arial"/>
                <a:cs typeface="Arial"/>
              </a:rPr>
              <a:t>(TTY:</a:t>
            </a:r>
            <a:r>
              <a:rPr dirty="0" sz="2800" spc="-8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0099D7"/>
                </a:solidFill>
                <a:latin typeface="Arial"/>
                <a:cs typeface="Arial"/>
              </a:rPr>
              <a:t>711)</a:t>
            </a:r>
            <a:r>
              <a:rPr dirty="0" sz="2800" spc="-1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Or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visit</a:t>
            </a:r>
            <a:r>
              <a:rPr dirty="0" sz="1800" spc="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99D7"/>
                </a:solidFill>
                <a:latin typeface="Arial"/>
                <a:cs typeface="Arial"/>
              </a:rPr>
              <a:t>fepblue.org/medicarerx</a:t>
            </a:r>
            <a:r>
              <a:rPr dirty="0" sz="180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to access more</a:t>
            </a:r>
            <a:r>
              <a:rPr dirty="0" sz="1800" spc="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3358"/>
                </a:solidFill>
                <a:latin typeface="Arial"/>
                <a:cs typeface="Arial"/>
              </a:rPr>
              <a:t>details.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22</a:t>
            </a:fld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5787" y="671629"/>
              <a:ext cx="1485898" cy="76834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76494" y="0"/>
              <a:ext cx="7015492" cy="68580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6521856"/>
              <a:ext cx="12192000" cy="336550"/>
            </a:xfrm>
            <a:custGeom>
              <a:avLst/>
              <a:gdLst/>
              <a:ahLst/>
              <a:cxnLst/>
              <a:rect l="l" t="t" r="r" b="b"/>
              <a:pathLst>
                <a:path w="12192000" h="336550">
                  <a:moveTo>
                    <a:pt x="12192000" y="0"/>
                  </a:moveTo>
                  <a:lnTo>
                    <a:pt x="0" y="0"/>
                  </a:lnTo>
                  <a:lnTo>
                    <a:pt x="0" y="336143"/>
                  </a:lnTo>
                  <a:lnTo>
                    <a:pt x="12192000" y="336143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3086" y="3352820"/>
            <a:ext cx="2835910" cy="2073910"/>
          </a:xfrm>
          <a:prstGeom prst="rect"/>
        </p:spPr>
        <p:txBody>
          <a:bodyPr wrap="square" lIns="0" tIns="95885" rIns="0" bIns="0" rtlCol="0" vert="horz">
            <a:spAutoFit/>
          </a:bodyPr>
          <a:lstStyle/>
          <a:p>
            <a:pPr algn="just" marL="12700" marR="5080">
              <a:lnSpc>
                <a:spcPts val="5180"/>
              </a:lnSpc>
              <a:spcBef>
                <a:spcPts val="755"/>
              </a:spcBef>
            </a:pPr>
            <a:r>
              <a:rPr dirty="0" sz="4800" spc="-10"/>
              <a:t>Wellness programs </a:t>
            </a:r>
            <a:r>
              <a:rPr dirty="0" sz="4800"/>
              <a:t>and</a:t>
            </a:r>
            <a:r>
              <a:rPr dirty="0" sz="4800" spc="-70"/>
              <a:t> </a:t>
            </a:r>
            <a:r>
              <a:rPr dirty="0" sz="4800" spc="-10"/>
              <a:t>tools</a:t>
            </a:r>
            <a:endParaRPr sz="4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226060" cy="6858000"/>
          </a:xfrm>
          <a:custGeom>
            <a:avLst/>
            <a:gdLst/>
            <a:ahLst/>
            <a:cxnLst/>
            <a:rect l="l" t="t" r="r" b="b"/>
            <a:pathLst>
              <a:path w="226060" h="6858000">
                <a:moveTo>
                  <a:pt x="225628" y="0"/>
                </a:moveTo>
                <a:lnTo>
                  <a:pt x="0" y="0"/>
                </a:lnTo>
                <a:lnTo>
                  <a:pt x="0" y="6858000"/>
                </a:lnTo>
                <a:lnTo>
                  <a:pt x="225628" y="6858000"/>
                </a:lnTo>
                <a:lnTo>
                  <a:pt x="225628" y="0"/>
                </a:lnTo>
                <a:close/>
              </a:path>
            </a:pathLst>
          </a:custGeom>
          <a:solidFill>
            <a:srgbClr val="00335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0945" y="5967109"/>
            <a:ext cx="862317" cy="862315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8360689" y="1715390"/>
            <a:ext cx="3303270" cy="2336165"/>
            <a:chOff x="8360689" y="1715390"/>
            <a:chExt cx="3303270" cy="2336165"/>
          </a:xfrm>
        </p:grpSpPr>
        <p:sp>
          <p:nvSpPr>
            <p:cNvPr id="5" name="object 5" descr=""/>
            <p:cNvSpPr/>
            <p:nvPr/>
          </p:nvSpPr>
          <p:spPr>
            <a:xfrm>
              <a:off x="8360689" y="1715390"/>
              <a:ext cx="3303270" cy="2336165"/>
            </a:xfrm>
            <a:custGeom>
              <a:avLst/>
              <a:gdLst/>
              <a:ahLst/>
              <a:cxnLst/>
              <a:rect l="l" t="t" r="r" b="b"/>
              <a:pathLst>
                <a:path w="3303270" h="2336165">
                  <a:moveTo>
                    <a:pt x="3048685" y="0"/>
                  </a:moveTo>
                  <a:lnTo>
                    <a:pt x="254533" y="0"/>
                  </a:lnTo>
                  <a:lnTo>
                    <a:pt x="208780" y="4100"/>
                  </a:lnTo>
                  <a:lnTo>
                    <a:pt x="165717" y="15924"/>
                  </a:lnTo>
                  <a:lnTo>
                    <a:pt x="126064" y="34750"/>
                  </a:lnTo>
                  <a:lnTo>
                    <a:pt x="90540" y="59862"/>
                  </a:lnTo>
                  <a:lnTo>
                    <a:pt x="59862" y="90540"/>
                  </a:lnTo>
                  <a:lnTo>
                    <a:pt x="34750" y="126064"/>
                  </a:lnTo>
                  <a:lnTo>
                    <a:pt x="15924" y="165717"/>
                  </a:lnTo>
                  <a:lnTo>
                    <a:pt x="4100" y="208780"/>
                  </a:lnTo>
                  <a:lnTo>
                    <a:pt x="0" y="254533"/>
                  </a:lnTo>
                  <a:lnTo>
                    <a:pt x="0" y="2081072"/>
                  </a:lnTo>
                  <a:lnTo>
                    <a:pt x="4100" y="2126826"/>
                  </a:lnTo>
                  <a:lnTo>
                    <a:pt x="15924" y="2169889"/>
                  </a:lnTo>
                  <a:lnTo>
                    <a:pt x="34750" y="2209544"/>
                  </a:lnTo>
                  <a:lnTo>
                    <a:pt x="59862" y="2245071"/>
                  </a:lnTo>
                  <a:lnTo>
                    <a:pt x="90540" y="2275750"/>
                  </a:lnTo>
                  <a:lnTo>
                    <a:pt x="126064" y="2300864"/>
                  </a:lnTo>
                  <a:lnTo>
                    <a:pt x="165717" y="2319693"/>
                  </a:lnTo>
                  <a:lnTo>
                    <a:pt x="208780" y="2331517"/>
                  </a:lnTo>
                  <a:lnTo>
                    <a:pt x="254533" y="2335618"/>
                  </a:lnTo>
                  <a:lnTo>
                    <a:pt x="3048685" y="2335618"/>
                  </a:lnTo>
                  <a:lnTo>
                    <a:pt x="3094439" y="2331517"/>
                  </a:lnTo>
                  <a:lnTo>
                    <a:pt x="3137502" y="2319693"/>
                  </a:lnTo>
                  <a:lnTo>
                    <a:pt x="3177157" y="2300864"/>
                  </a:lnTo>
                  <a:lnTo>
                    <a:pt x="3212684" y="2275750"/>
                  </a:lnTo>
                  <a:lnTo>
                    <a:pt x="3243363" y="2245071"/>
                  </a:lnTo>
                  <a:lnTo>
                    <a:pt x="3268477" y="2209544"/>
                  </a:lnTo>
                  <a:lnTo>
                    <a:pt x="3287306" y="2169889"/>
                  </a:lnTo>
                  <a:lnTo>
                    <a:pt x="3299130" y="2126826"/>
                  </a:lnTo>
                  <a:lnTo>
                    <a:pt x="3303231" y="2081072"/>
                  </a:lnTo>
                  <a:lnTo>
                    <a:pt x="3303231" y="254533"/>
                  </a:lnTo>
                  <a:lnTo>
                    <a:pt x="3299130" y="208780"/>
                  </a:lnTo>
                  <a:lnTo>
                    <a:pt x="3287306" y="165717"/>
                  </a:lnTo>
                  <a:lnTo>
                    <a:pt x="3268477" y="126064"/>
                  </a:lnTo>
                  <a:lnTo>
                    <a:pt x="3243363" y="90540"/>
                  </a:lnTo>
                  <a:lnTo>
                    <a:pt x="3212684" y="59862"/>
                  </a:lnTo>
                  <a:lnTo>
                    <a:pt x="3177157" y="34750"/>
                  </a:lnTo>
                  <a:lnTo>
                    <a:pt x="3137502" y="15924"/>
                  </a:lnTo>
                  <a:lnTo>
                    <a:pt x="3094439" y="4100"/>
                  </a:lnTo>
                  <a:lnTo>
                    <a:pt x="3048685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9615" y="2038857"/>
              <a:ext cx="466193" cy="46618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69615" y="3256203"/>
              <a:ext cx="466193" cy="46619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6788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003358"/>
                </a:solidFill>
              </a:rPr>
              <a:t>Who’s</a:t>
            </a:r>
            <a:r>
              <a:rPr dirty="0" spc="-100">
                <a:solidFill>
                  <a:srgbClr val="003358"/>
                </a:solidFill>
              </a:rPr>
              <a:t> </a:t>
            </a:r>
            <a:r>
              <a:rPr dirty="0" spc="-10">
                <a:solidFill>
                  <a:srgbClr val="003358"/>
                </a:solidFill>
              </a:rPr>
              <a:t>eligible</a:t>
            </a:r>
          </a:p>
        </p:txBody>
      </p:sp>
      <p:graphicFrame>
        <p:nvGraphicFramePr>
          <p:cNvPr id="9" name="object 9" descr=""/>
          <p:cNvGraphicFramePr>
            <a:graphicFrameLocks noGrp="1"/>
          </p:cNvGraphicFramePr>
          <p:nvPr/>
        </p:nvGraphicFramePr>
        <p:xfrm>
          <a:off x="908050" y="1709039"/>
          <a:ext cx="7234555" cy="2841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2225"/>
                <a:gridCol w="1541779"/>
                <a:gridCol w="1573529"/>
                <a:gridCol w="1467484"/>
              </a:tblGrid>
              <a:tr h="711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50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Blue</a:t>
                      </a:r>
                      <a:r>
                        <a:rPr dirty="0" sz="1500" spc="-35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Health</a:t>
                      </a:r>
                      <a:r>
                        <a:rPr dirty="0" sz="1500" spc="-45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1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Assessment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1778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solidFill>
                      <a:srgbClr val="E6EBF1"/>
                    </a:solidFill>
                  </a:tcPr>
                </a:tc>
                <a:tc>
                  <a:txBody>
                    <a:bodyPr/>
                    <a:lstStyle/>
                    <a:p>
                      <a:pPr algn="r" marR="427990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dirty="0" sz="1600" spc="-5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*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10489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solidFill>
                      <a:srgbClr val="E6EB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solidFill>
                      <a:srgbClr val="E6EB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solidFill>
                      <a:srgbClr val="E6EBF1"/>
                    </a:solidFill>
                  </a:tcPr>
                </a:tc>
              </a:tr>
              <a:tr h="706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50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Daily</a:t>
                      </a:r>
                      <a:r>
                        <a:rPr dirty="0" sz="1500" spc="-35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1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Habits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424180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600" spc="-5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*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9398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</a:tcPr>
                </a:tc>
              </a:tr>
              <a:tr h="721995">
                <a:tc>
                  <a:txBody>
                    <a:bodyPr/>
                    <a:lstStyle/>
                    <a:p>
                      <a:pPr marL="91440" marR="238760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dirty="0" sz="150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Routine</a:t>
                      </a:r>
                      <a:r>
                        <a:rPr dirty="0" sz="1500" spc="-5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Annual</a:t>
                      </a:r>
                      <a:r>
                        <a:rPr dirty="0" sz="1500" spc="-15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1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Physical </a:t>
                      </a:r>
                      <a:r>
                        <a:rPr dirty="0" sz="150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Incentive</a:t>
                      </a:r>
                      <a:r>
                        <a:rPr dirty="0" sz="1500" spc="-5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1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Program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127635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solidFill>
                      <a:srgbClr val="E6EB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solidFill>
                      <a:srgbClr val="E6EB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solidFill>
                      <a:srgbClr val="E6EB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solidFill>
                      <a:srgbClr val="E6EBF1"/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91440" marR="802005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dirty="0" sz="150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Pregnancy</a:t>
                      </a:r>
                      <a:r>
                        <a:rPr dirty="0" sz="1500" spc="-45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2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Care </a:t>
                      </a:r>
                      <a:r>
                        <a:rPr dirty="0" sz="150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Incentive</a:t>
                      </a:r>
                      <a:r>
                        <a:rPr dirty="0" sz="1500" spc="-5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10" b="1">
                          <a:solidFill>
                            <a:srgbClr val="003357"/>
                          </a:solidFill>
                          <a:latin typeface="Arial"/>
                          <a:cs typeface="Arial"/>
                        </a:rPr>
                        <a:t>Program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117475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3357"/>
                      </a:solidFill>
                      <a:prstDash val="solid"/>
                    </a:lnL>
                    <a:lnR w="9525">
                      <a:solidFill>
                        <a:srgbClr val="003357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19677" y="3268408"/>
            <a:ext cx="466191" cy="466191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88467" y="1860753"/>
            <a:ext cx="466190" cy="466191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88467" y="2552767"/>
            <a:ext cx="466190" cy="466199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88467" y="3997782"/>
            <a:ext cx="466190" cy="466191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9282949" y="2135492"/>
            <a:ext cx="1766570" cy="1442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3357"/>
                </a:solidFill>
                <a:latin typeface="Arial"/>
                <a:cs typeface="Arial"/>
              </a:rPr>
              <a:t>FEP</a:t>
            </a:r>
            <a:r>
              <a:rPr dirty="0" sz="1800" spc="-30" b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7"/>
                </a:solidFill>
                <a:latin typeface="Arial"/>
                <a:cs typeface="Arial"/>
              </a:rPr>
              <a:t>Blue</a:t>
            </a:r>
            <a:r>
              <a:rPr dirty="0" sz="1800" spc="-20" b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3357"/>
                </a:solidFill>
                <a:latin typeface="Arial"/>
                <a:cs typeface="Arial"/>
              </a:rPr>
              <a:t>Focus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25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solidFill>
                  <a:srgbClr val="003357"/>
                </a:solidFill>
                <a:latin typeface="Arial"/>
                <a:cs typeface="Arial"/>
              </a:rPr>
              <a:t>FEP</a:t>
            </a:r>
            <a:r>
              <a:rPr dirty="0" sz="1800" spc="-30" b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7"/>
                </a:solidFill>
                <a:latin typeface="Arial"/>
                <a:cs typeface="Arial"/>
              </a:rPr>
              <a:t>Blue</a:t>
            </a:r>
            <a:r>
              <a:rPr dirty="0" sz="1800" spc="-20" b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3357"/>
                </a:solidFill>
                <a:latin typeface="Arial"/>
                <a:cs typeface="Arial"/>
              </a:rPr>
              <a:t>Basic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7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500" b="1">
                <a:solidFill>
                  <a:srgbClr val="003357"/>
                </a:solidFill>
                <a:latin typeface="Arial"/>
                <a:cs typeface="Arial"/>
              </a:rPr>
              <a:t>FEP</a:t>
            </a:r>
            <a:r>
              <a:rPr dirty="0" sz="1500" spc="-20" b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003357"/>
                </a:solidFill>
                <a:latin typeface="Arial"/>
                <a:cs typeface="Arial"/>
              </a:rPr>
              <a:t>Blue</a:t>
            </a:r>
            <a:r>
              <a:rPr dirty="0" sz="1500" spc="-20" b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500" spc="-10" b="1">
                <a:solidFill>
                  <a:srgbClr val="003357"/>
                </a:solidFill>
                <a:latin typeface="Arial"/>
                <a:cs typeface="Arial"/>
              </a:rPr>
              <a:t>Standard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17214" y="1836782"/>
            <a:ext cx="466199" cy="466199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19677" y="2528811"/>
            <a:ext cx="466191" cy="466191"/>
          </a:xfrm>
          <a:prstGeom prst="rect">
            <a:avLst/>
          </a:prstGeom>
        </p:spPr>
      </p:pic>
      <p:sp>
        <p:nvSpPr>
          <p:cNvPr id="17" name="object 17" descr=""/>
          <p:cNvSpPr txBox="1"/>
          <p:nvPr/>
        </p:nvSpPr>
        <p:spPr>
          <a:xfrm>
            <a:off x="8481731" y="4257736"/>
            <a:ext cx="305181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18110">
              <a:lnSpc>
                <a:spcPct val="100000"/>
              </a:lnSpc>
              <a:spcBef>
                <a:spcPts val="100"/>
              </a:spcBef>
            </a:pP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You</a:t>
            </a:r>
            <a:r>
              <a:rPr dirty="0" sz="1200" spc="-30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must</a:t>
            </a:r>
            <a:r>
              <a:rPr dirty="0" sz="1200" spc="5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be</a:t>
            </a:r>
            <a:r>
              <a:rPr dirty="0" sz="1200" spc="-15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the</a:t>
            </a:r>
            <a:r>
              <a:rPr dirty="0" sz="1200" spc="-30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contract</a:t>
            </a:r>
            <a:r>
              <a:rPr dirty="0" sz="1200" spc="-20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holder</a:t>
            </a:r>
            <a:r>
              <a:rPr dirty="0" sz="1200" spc="-35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or</a:t>
            </a:r>
            <a:r>
              <a:rPr dirty="0" sz="1200" spc="-25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spc="-10" i="1">
                <a:solidFill>
                  <a:srgbClr val="003357"/>
                </a:solidFill>
                <a:latin typeface="Arial"/>
                <a:cs typeface="Arial"/>
              </a:rPr>
              <a:t>spouse,</a:t>
            </a:r>
            <a:r>
              <a:rPr dirty="0" sz="1200" spc="-10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18</a:t>
            </a:r>
            <a:r>
              <a:rPr dirty="0" sz="1200" spc="-10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or</a:t>
            </a:r>
            <a:r>
              <a:rPr dirty="0" sz="1200" spc="-20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older,</a:t>
            </a:r>
            <a:r>
              <a:rPr dirty="0" sz="1200" spc="-25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to earn</a:t>
            </a:r>
            <a:r>
              <a:rPr dirty="0" sz="1200" spc="-20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incentive</a:t>
            </a:r>
            <a:r>
              <a:rPr dirty="0" sz="1200" spc="-35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spc="-10" i="1">
                <a:solidFill>
                  <a:srgbClr val="003357"/>
                </a:solidFill>
                <a:latin typeface="Arial"/>
                <a:cs typeface="Arial"/>
              </a:rPr>
              <a:t>rewards.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*FEP</a:t>
            </a:r>
            <a:r>
              <a:rPr dirty="0" sz="1200" spc="-25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Blue</a:t>
            </a:r>
            <a:r>
              <a:rPr dirty="0" sz="1200" spc="-20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Focus</a:t>
            </a:r>
            <a:r>
              <a:rPr dirty="0" sz="1200" spc="-25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members</a:t>
            </a:r>
            <a:r>
              <a:rPr dirty="0" sz="1200" spc="-20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can</a:t>
            </a:r>
            <a:r>
              <a:rPr dirty="0" sz="1200" spc="-20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participate</a:t>
            </a:r>
            <a:r>
              <a:rPr dirty="0" sz="1200" spc="-55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spc="-25" i="1">
                <a:solidFill>
                  <a:srgbClr val="003357"/>
                </a:solidFill>
                <a:latin typeface="Arial"/>
                <a:cs typeface="Arial"/>
              </a:rPr>
              <a:t>in</a:t>
            </a:r>
            <a:r>
              <a:rPr dirty="0" sz="1200" spc="-25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these</a:t>
            </a:r>
            <a:r>
              <a:rPr dirty="0" sz="1200" spc="-35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programs</a:t>
            </a:r>
            <a:r>
              <a:rPr dirty="0" sz="1200" spc="-30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without</a:t>
            </a:r>
            <a:r>
              <a:rPr dirty="0" sz="1200" spc="-35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earning</a:t>
            </a:r>
            <a:r>
              <a:rPr dirty="0" sz="1200" spc="-55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003357"/>
                </a:solidFill>
                <a:latin typeface="Arial"/>
                <a:cs typeface="Arial"/>
              </a:rPr>
              <a:t>the</a:t>
            </a:r>
            <a:r>
              <a:rPr dirty="0" sz="1200" spc="-20" i="1">
                <a:solidFill>
                  <a:srgbClr val="003357"/>
                </a:solidFill>
                <a:latin typeface="Arial"/>
                <a:cs typeface="Arial"/>
              </a:rPr>
              <a:t> </a:t>
            </a:r>
            <a:r>
              <a:rPr dirty="0" sz="1200" spc="-10" i="1">
                <a:solidFill>
                  <a:srgbClr val="003357"/>
                </a:solidFill>
                <a:latin typeface="Arial"/>
                <a:cs typeface="Arial"/>
              </a:rPr>
              <a:t>reward dollars.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8" name="object 1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61612" y="3996220"/>
            <a:ext cx="377393" cy="466191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18307" y="3268402"/>
            <a:ext cx="377400" cy="466198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32856" y="3268402"/>
            <a:ext cx="377390" cy="466198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69616" y="2639593"/>
            <a:ext cx="466191" cy="466191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73909" y="1860753"/>
            <a:ext cx="466184" cy="466191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73909" y="2552768"/>
            <a:ext cx="466184" cy="466198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73909" y="3997782"/>
            <a:ext cx="466184" cy="466191"/>
          </a:xfrm>
          <a:prstGeom prst="rect">
            <a:avLst/>
          </a:prstGeom>
        </p:spPr>
      </p:pic>
      <p:sp>
        <p:nvSpPr>
          <p:cNvPr id="25" name="object 2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937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7E7E7E"/>
                </a:solidFill>
              </a:rPr>
              <a:t>38</a:t>
            </a:fld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1960880"/>
            </a:xfrm>
            <a:custGeom>
              <a:avLst/>
              <a:gdLst/>
              <a:ahLst/>
              <a:cxnLst/>
              <a:rect l="l" t="t" r="r" b="b"/>
              <a:pathLst>
                <a:path w="11966575" h="1960880">
                  <a:moveTo>
                    <a:pt x="0" y="1960638"/>
                  </a:moveTo>
                  <a:lnTo>
                    <a:pt x="11966371" y="1960638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70945" y="5967109"/>
              <a:ext cx="862317" cy="862315"/>
            </a:xfrm>
            <a:prstGeom prst="rect">
              <a:avLst/>
            </a:prstGeom>
          </p:spPr>
        </p:pic>
      </p:grpSp>
      <p:grpSp>
        <p:nvGrpSpPr>
          <p:cNvPr id="6" name="object 6" descr=""/>
          <p:cNvGrpSpPr/>
          <p:nvPr/>
        </p:nvGrpSpPr>
        <p:grpSpPr>
          <a:xfrm>
            <a:off x="1610314" y="4157177"/>
            <a:ext cx="8992235" cy="1564005"/>
            <a:chOff x="1610314" y="4157177"/>
            <a:chExt cx="8992235" cy="1564005"/>
          </a:xfrm>
        </p:grpSpPr>
        <p:sp>
          <p:nvSpPr>
            <p:cNvPr id="7" name="object 7" descr=""/>
            <p:cNvSpPr/>
            <p:nvPr/>
          </p:nvSpPr>
          <p:spPr>
            <a:xfrm>
              <a:off x="1610314" y="4157177"/>
              <a:ext cx="8256905" cy="1564005"/>
            </a:xfrm>
            <a:custGeom>
              <a:avLst/>
              <a:gdLst/>
              <a:ahLst/>
              <a:cxnLst/>
              <a:rect l="l" t="t" r="r" b="b"/>
              <a:pathLst>
                <a:path w="8256905" h="1564004">
                  <a:moveTo>
                    <a:pt x="8085963" y="0"/>
                  </a:moveTo>
                  <a:lnTo>
                    <a:pt x="170408" y="0"/>
                  </a:lnTo>
                  <a:lnTo>
                    <a:pt x="125105" y="6086"/>
                  </a:lnTo>
                  <a:lnTo>
                    <a:pt x="84397" y="23264"/>
                  </a:lnTo>
                  <a:lnTo>
                    <a:pt x="49909" y="49909"/>
                  </a:lnTo>
                  <a:lnTo>
                    <a:pt x="23264" y="84397"/>
                  </a:lnTo>
                  <a:lnTo>
                    <a:pt x="6086" y="125105"/>
                  </a:lnTo>
                  <a:lnTo>
                    <a:pt x="0" y="170408"/>
                  </a:lnTo>
                  <a:lnTo>
                    <a:pt x="0" y="1393266"/>
                  </a:lnTo>
                  <a:lnTo>
                    <a:pt x="6086" y="1438569"/>
                  </a:lnTo>
                  <a:lnTo>
                    <a:pt x="23264" y="1479277"/>
                  </a:lnTo>
                  <a:lnTo>
                    <a:pt x="49909" y="1513765"/>
                  </a:lnTo>
                  <a:lnTo>
                    <a:pt x="84397" y="1540410"/>
                  </a:lnTo>
                  <a:lnTo>
                    <a:pt x="125105" y="1557588"/>
                  </a:lnTo>
                  <a:lnTo>
                    <a:pt x="170408" y="1563674"/>
                  </a:lnTo>
                  <a:lnTo>
                    <a:pt x="8085963" y="1563674"/>
                  </a:lnTo>
                  <a:lnTo>
                    <a:pt x="8131267" y="1557588"/>
                  </a:lnTo>
                  <a:lnTo>
                    <a:pt x="8171977" y="1540410"/>
                  </a:lnTo>
                  <a:lnTo>
                    <a:pt x="8206468" y="1513765"/>
                  </a:lnTo>
                  <a:lnTo>
                    <a:pt x="8233116" y="1479277"/>
                  </a:lnTo>
                  <a:lnTo>
                    <a:pt x="8250296" y="1438569"/>
                  </a:lnTo>
                  <a:lnTo>
                    <a:pt x="8256384" y="1393266"/>
                  </a:lnTo>
                  <a:lnTo>
                    <a:pt x="8256384" y="170408"/>
                  </a:lnTo>
                  <a:lnTo>
                    <a:pt x="8250296" y="125105"/>
                  </a:lnTo>
                  <a:lnTo>
                    <a:pt x="8233116" y="84397"/>
                  </a:lnTo>
                  <a:lnTo>
                    <a:pt x="8206468" y="49909"/>
                  </a:lnTo>
                  <a:lnTo>
                    <a:pt x="8171977" y="23264"/>
                  </a:lnTo>
                  <a:lnTo>
                    <a:pt x="8131267" y="6086"/>
                  </a:lnTo>
                  <a:lnTo>
                    <a:pt x="8085963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9816706" y="4481855"/>
              <a:ext cx="779780" cy="721995"/>
            </a:xfrm>
            <a:custGeom>
              <a:avLst/>
              <a:gdLst/>
              <a:ahLst/>
              <a:cxnLst/>
              <a:rect l="l" t="t" r="r" b="b"/>
              <a:pathLst>
                <a:path w="779779" h="721995">
                  <a:moveTo>
                    <a:pt x="779208" y="0"/>
                  </a:moveTo>
                  <a:lnTo>
                    <a:pt x="0" y="0"/>
                  </a:lnTo>
                  <a:lnTo>
                    <a:pt x="0" y="721664"/>
                  </a:lnTo>
                  <a:lnTo>
                    <a:pt x="779208" y="721664"/>
                  </a:lnTo>
                  <a:lnTo>
                    <a:pt x="7792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9816706" y="4481855"/>
              <a:ext cx="779780" cy="721995"/>
            </a:xfrm>
            <a:custGeom>
              <a:avLst/>
              <a:gdLst/>
              <a:ahLst/>
              <a:cxnLst/>
              <a:rect l="l" t="t" r="r" b="b"/>
              <a:pathLst>
                <a:path w="779779" h="721995">
                  <a:moveTo>
                    <a:pt x="0" y="0"/>
                  </a:moveTo>
                  <a:lnTo>
                    <a:pt x="779208" y="0"/>
                  </a:lnTo>
                  <a:lnTo>
                    <a:pt x="779208" y="721664"/>
                  </a:lnTo>
                  <a:lnTo>
                    <a:pt x="0" y="721664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9473032" y="4519278"/>
              <a:ext cx="787400" cy="839469"/>
            </a:xfrm>
            <a:custGeom>
              <a:avLst/>
              <a:gdLst/>
              <a:ahLst/>
              <a:cxnLst/>
              <a:rect l="l" t="t" r="r" b="b"/>
              <a:pathLst>
                <a:path w="787400" h="839470">
                  <a:moveTo>
                    <a:pt x="393661" y="0"/>
                  </a:moveTo>
                  <a:lnTo>
                    <a:pt x="347753" y="2823"/>
                  </a:lnTo>
                  <a:lnTo>
                    <a:pt x="303399" y="11085"/>
                  </a:lnTo>
                  <a:lnTo>
                    <a:pt x="260896" y="24469"/>
                  </a:lnTo>
                  <a:lnTo>
                    <a:pt x="220540" y="42662"/>
                  </a:lnTo>
                  <a:lnTo>
                    <a:pt x="182625" y="65347"/>
                  </a:lnTo>
                  <a:lnTo>
                    <a:pt x="147447" y="92211"/>
                  </a:lnTo>
                  <a:lnTo>
                    <a:pt x="115301" y="122937"/>
                  </a:lnTo>
                  <a:lnTo>
                    <a:pt x="86483" y="157212"/>
                  </a:lnTo>
                  <a:lnTo>
                    <a:pt x="61288" y="194720"/>
                  </a:lnTo>
                  <a:lnTo>
                    <a:pt x="40012" y="235146"/>
                  </a:lnTo>
                  <a:lnTo>
                    <a:pt x="22950" y="278175"/>
                  </a:lnTo>
                  <a:lnTo>
                    <a:pt x="10397" y="323493"/>
                  </a:lnTo>
                  <a:lnTo>
                    <a:pt x="2648" y="370785"/>
                  </a:lnTo>
                  <a:lnTo>
                    <a:pt x="0" y="419734"/>
                  </a:lnTo>
                  <a:lnTo>
                    <a:pt x="2648" y="468684"/>
                  </a:lnTo>
                  <a:lnTo>
                    <a:pt x="10397" y="515976"/>
                  </a:lnTo>
                  <a:lnTo>
                    <a:pt x="22950" y="561294"/>
                  </a:lnTo>
                  <a:lnTo>
                    <a:pt x="40012" y="604323"/>
                  </a:lnTo>
                  <a:lnTo>
                    <a:pt x="61288" y="644749"/>
                  </a:lnTo>
                  <a:lnTo>
                    <a:pt x="86483" y="682257"/>
                  </a:lnTo>
                  <a:lnTo>
                    <a:pt x="115301" y="716532"/>
                  </a:lnTo>
                  <a:lnTo>
                    <a:pt x="147447" y="747258"/>
                  </a:lnTo>
                  <a:lnTo>
                    <a:pt x="182625" y="774122"/>
                  </a:lnTo>
                  <a:lnTo>
                    <a:pt x="220540" y="796807"/>
                  </a:lnTo>
                  <a:lnTo>
                    <a:pt x="260896" y="815000"/>
                  </a:lnTo>
                  <a:lnTo>
                    <a:pt x="303399" y="828384"/>
                  </a:lnTo>
                  <a:lnTo>
                    <a:pt x="347753" y="836646"/>
                  </a:lnTo>
                  <a:lnTo>
                    <a:pt x="393661" y="839469"/>
                  </a:lnTo>
                  <a:lnTo>
                    <a:pt x="439570" y="836646"/>
                  </a:lnTo>
                  <a:lnTo>
                    <a:pt x="483924" y="828384"/>
                  </a:lnTo>
                  <a:lnTo>
                    <a:pt x="526426" y="815000"/>
                  </a:lnTo>
                  <a:lnTo>
                    <a:pt x="566783" y="796807"/>
                  </a:lnTo>
                  <a:lnTo>
                    <a:pt x="604698" y="774122"/>
                  </a:lnTo>
                  <a:lnTo>
                    <a:pt x="639876" y="747258"/>
                  </a:lnTo>
                  <a:lnTo>
                    <a:pt x="672022" y="716532"/>
                  </a:lnTo>
                  <a:lnTo>
                    <a:pt x="700840" y="682257"/>
                  </a:lnTo>
                  <a:lnTo>
                    <a:pt x="726034" y="644749"/>
                  </a:lnTo>
                  <a:lnTo>
                    <a:pt x="747311" y="604323"/>
                  </a:lnTo>
                  <a:lnTo>
                    <a:pt x="764373" y="561294"/>
                  </a:lnTo>
                  <a:lnTo>
                    <a:pt x="776926" y="515976"/>
                  </a:lnTo>
                  <a:lnTo>
                    <a:pt x="784675" y="468684"/>
                  </a:lnTo>
                  <a:lnTo>
                    <a:pt x="787323" y="419734"/>
                  </a:lnTo>
                  <a:lnTo>
                    <a:pt x="784675" y="370785"/>
                  </a:lnTo>
                  <a:lnTo>
                    <a:pt x="776926" y="323493"/>
                  </a:lnTo>
                  <a:lnTo>
                    <a:pt x="764373" y="278175"/>
                  </a:lnTo>
                  <a:lnTo>
                    <a:pt x="747311" y="235146"/>
                  </a:lnTo>
                  <a:lnTo>
                    <a:pt x="726034" y="194720"/>
                  </a:lnTo>
                  <a:lnTo>
                    <a:pt x="700840" y="157212"/>
                  </a:lnTo>
                  <a:lnTo>
                    <a:pt x="672022" y="122937"/>
                  </a:lnTo>
                  <a:lnTo>
                    <a:pt x="639876" y="92211"/>
                  </a:lnTo>
                  <a:lnTo>
                    <a:pt x="604698" y="65347"/>
                  </a:lnTo>
                  <a:lnTo>
                    <a:pt x="566783" y="42662"/>
                  </a:lnTo>
                  <a:lnTo>
                    <a:pt x="526426" y="24469"/>
                  </a:lnTo>
                  <a:lnTo>
                    <a:pt x="483924" y="11085"/>
                  </a:lnTo>
                  <a:lnTo>
                    <a:pt x="439570" y="2823"/>
                  </a:lnTo>
                  <a:lnTo>
                    <a:pt x="3936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9473032" y="4519278"/>
              <a:ext cx="787400" cy="839469"/>
            </a:xfrm>
            <a:custGeom>
              <a:avLst/>
              <a:gdLst/>
              <a:ahLst/>
              <a:cxnLst/>
              <a:rect l="l" t="t" r="r" b="b"/>
              <a:pathLst>
                <a:path w="787400" h="839470">
                  <a:moveTo>
                    <a:pt x="0" y="419734"/>
                  </a:moveTo>
                  <a:lnTo>
                    <a:pt x="2648" y="370785"/>
                  </a:lnTo>
                  <a:lnTo>
                    <a:pt x="10397" y="323493"/>
                  </a:lnTo>
                  <a:lnTo>
                    <a:pt x="22950" y="278175"/>
                  </a:lnTo>
                  <a:lnTo>
                    <a:pt x="40012" y="235146"/>
                  </a:lnTo>
                  <a:lnTo>
                    <a:pt x="61288" y="194720"/>
                  </a:lnTo>
                  <a:lnTo>
                    <a:pt x="86483" y="157212"/>
                  </a:lnTo>
                  <a:lnTo>
                    <a:pt x="115301" y="122937"/>
                  </a:lnTo>
                  <a:lnTo>
                    <a:pt x="147447" y="92211"/>
                  </a:lnTo>
                  <a:lnTo>
                    <a:pt x="182625" y="65347"/>
                  </a:lnTo>
                  <a:lnTo>
                    <a:pt x="220540" y="42662"/>
                  </a:lnTo>
                  <a:lnTo>
                    <a:pt x="260896" y="24469"/>
                  </a:lnTo>
                  <a:lnTo>
                    <a:pt x="303399" y="11085"/>
                  </a:lnTo>
                  <a:lnTo>
                    <a:pt x="347753" y="2823"/>
                  </a:lnTo>
                  <a:lnTo>
                    <a:pt x="393661" y="0"/>
                  </a:lnTo>
                  <a:lnTo>
                    <a:pt x="439570" y="2823"/>
                  </a:lnTo>
                  <a:lnTo>
                    <a:pt x="483924" y="11085"/>
                  </a:lnTo>
                  <a:lnTo>
                    <a:pt x="526426" y="24469"/>
                  </a:lnTo>
                  <a:lnTo>
                    <a:pt x="566783" y="42662"/>
                  </a:lnTo>
                  <a:lnTo>
                    <a:pt x="604698" y="65347"/>
                  </a:lnTo>
                  <a:lnTo>
                    <a:pt x="639876" y="92211"/>
                  </a:lnTo>
                  <a:lnTo>
                    <a:pt x="672022" y="122937"/>
                  </a:lnTo>
                  <a:lnTo>
                    <a:pt x="700840" y="157212"/>
                  </a:lnTo>
                  <a:lnTo>
                    <a:pt x="726034" y="194720"/>
                  </a:lnTo>
                  <a:lnTo>
                    <a:pt x="747311" y="235146"/>
                  </a:lnTo>
                  <a:lnTo>
                    <a:pt x="764373" y="278175"/>
                  </a:lnTo>
                  <a:lnTo>
                    <a:pt x="776926" y="323493"/>
                  </a:lnTo>
                  <a:lnTo>
                    <a:pt x="784675" y="370785"/>
                  </a:lnTo>
                  <a:lnTo>
                    <a:pt x="787323" y="419734"/>
                  </a:lnTo>
                  <a:lnTo>
                    <a:pt x="784675" y="468684"/>
                  </a:lnTo>
                  <a:lnTo>
                    <a:pt x="776926" y="515976"/>
                  </a:lnTo>
                  <a:lnTo>
                    <a:pt x="764373" y="561294"/>
                  </a:lnTo>
                  <a:lnTo>
                    <a:pt x="747311" y="604323"/>
                  </a:lnTo>
                  <a:lnTo>
                    <a:pt x="726034" y="644749"/>
                  </a:lnTo>
                  <a:lnTo>
                    <a:pt x="700840" y="682257"/>
                  </a:lnTo>
                  <a:lnTo>
                    <a:pt x="672022" y="716532"/>
                  </a:lnTo>
                  <a:lnTo>
                    <a:pt x="639876" y="747258"/>
                  </a:lnTo>
                  <a:lnTo>
                    <a:pt x="604698" y="774122"/>
                  </a:lnTo>
                  <a:lnTo>
                    <a:pt x="566783" y="796807"/>
                  </a:lnTo>
                  <a:lnTo>
                    <a:pt x="526426" y="815000"/>
                  </a:lnTo>
                  <a:lnTo>
                    <a:pt x="483924" y="828384"/>
                  </a:lnTo>
                  <a:lnTo>
                    <a:pt x="439570" y="836646"/>
                  </a:lnTo>
                  <a:lnTo>
                    <a:pt x="393661" y="839469"/>
                  </a:lnTo>
                  <a:lnTo>
                    <a:pt x="347753" y="836646"/>
                  </a:lnTo>
                  <a:lnTo>
                    <a:pt x="303399" y="828384"/>
                  </a:lnTo>
                  <a:lnTo>
                    <a:pt x="260896" y="815000"/>
                  </a:lnTo>
                  <a:lnTo>
                    <a:pt x="220540" y="796807"/>
                  </a:lnTo>
                  <a:lnTo>
                    <a:pt x="182625" y="774122"/>
                  </a:lnTo>
                  <a:lnTo>
                    <a:pt x="147447" y="747258"/>
                  </a:lnTo>
                  <a:lnTo>
                    <a:pt x="115301" y="716532"/>
                  </a:lnTo>
                  <a:lnTo>
                    <a:pt x="86483" y="682257"/>
                  </a:lnTo>
                  <a:lnTo>
                    <a:pt x="61288" y="644749"/>
                  </a:lnTo>
                  <a:lnTo>
                    <a:pt x="40012" y="604323"/>
                  </a:lnTo>
                  <a:lnTo>
                    <a:pt x="22950" y="561294"/>
                  </a:lnTo>
                  <a:lnTo>
                    <a:pt x="10397" y="515976"/>
                  </a:lnTo>
                  <a:lnTo>
                    <a:pt x="2648" y="468684"/>
                  </a:lnTo>
                  <a:lnTo>
                    <a:pt x="0" y="419734"/>
                  </a:lnTo>
                  <a:close/>
                </a:path>
              </a:pathLst>
            </a:custGeom>
            <a:ln w="12700">
              <a:solidFill>
                <a:srgbClr val="00405B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9311" y="4391628"/>
              <a:ext cx="1094229" cy="1094231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523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Spending</a:t>
            </a:r>
            <a:r>
              <a:rPr dirty="0" spc="-85"/>
              <a:t> </a:t>
            </a:r>
            <a:r>
              <a:rPr dirty="0"/>
              <a:t>your</a:t>
            </a:r>
            <a:r>
              <a:rPr dirty="0" spc="-85"/>
              <a:t> </a:t>
            </a:r>
            <a:r>
              <a:rPr dirty="0"/>
              <a:t>rewards</a:t>
            </a:r>
            <a:r>
              <a:rPr dirty="0" spc="-60"/>
              <a:t> </a:t>
            </a:r>
            <a:r>
              <a:rPr dirty="0" spc="-10"/>
              <a:t>dollars</a:t>
            </a:r>
          </a:p>
        </p:txBody>
      </p:sp>
      <p:sp>
        <p:nvSpPr>
          <p:cNvPr id="14" name="object 14" descr=""/>
          <p:cNvSpPr/>
          <p:nvPr/>
        </p:nvSpPr>
        <p:spPr>
          <a:xfrm>
            <a:off x="1610314" y="2438401"/>
            <a:ext cx="8256905" cy="1564005"/>
          </a:xfrm>
          <a:custGeom>
            <a:avLst/>
            <a:gdLst/>
            <a:ahLst/>
            <a:cxnLst/>
            <a:rect l="l" t="t" r="r" b="b"/>
            <a:pathLst>
              <a:path w="8256905" h="1564004">
                <a:moveTo>
                  <a:pt x="8085963" y="0"/>
                </a:moveTo>
                <a:lnTo>
                  <a:pt x="170408" y="0"/>
                </a:lnTo>
                <a:lnTo>
                  <a:pt x="125105" y="6086"/>
                </a:lnTo>
                <a:lnTo>
                  <a:pt x="84397" y="23264"/>
                </a:lnTo>
                <a:lnTo>
                  <a:pt x="49909" y="49909"/>
                </a:lnTo>
                <a:lnTo>
                  <a:pt x="23264" y="84397"/>
                </a:lnTo>
                <a:lnTo>
                  <a:pt x="6086" y="125105"/>
                </a:lnTo>
                <a:lnTo>
                  <a:pt x="0" y="170408"/>
                </a:lnTo>
                <a:lnTo>
                  <a:pt x="0" y="1393266"/>
                </a:lnTo>
                <a:lnTo>
                  <a:pt x="6086" y="1438569"/>
                </a:lnTo>
                <a:lnTo>
                  <a:pt x="23264" y="1479277"/>
                </a:lnTo>
                <a:lnTo>
                  <a:pt x="49909" y="1513765"/>
                </a:lnTo>
                <a:lnTo>
                  <a:pt x="84397" y="1540410"/>
                </a:lnTo>
                <a:lnTo>
                  <a:pt x="125105" y="1557588"/>
                </a:lnTo>
                <a:lnTo>
                  <a:pt x="170408" y="1563674"/>
                </a:lnTo>
                <a:lnTo>
                  <a:pt x="8085963" y="1563674"/>
                </a:lnTo>
                <a:lnTo>
                  <a:pt x="8131267" y="1557588"/>
                </a:lnTo>
                <a:lnTo>
                  <a:pt x="8171977" y="1540410"/>
                </a:lnTo>
                <a:lnTo>
                  <a:pt x="8206468" y="1513765"/>
                </a:lnTo>
                <a:lnTo>
                  <a:pt x="8233116" y="1479277"/>
                </a:lnTo>
                <a:lnTo>
                  <a:pt x="8250296" y="1438569"/>
                </a:lnTo>
                <a:lnTo>
                  <a:pt x="8256384" y="1393266"/>
                </a:lnTo>
                <a:lnTo>
                  <a:pt x="8256384" y="170408"/>
                </a:lnTo>
                <a:lnTo>
                  <a:pt x="8250296" y="125105"/>
                </a:lnTo>
                <a:lnTo>
                  <a:pt x="8233116" y="84397"/>
                </a:lnTo>
                <a:lnTo>
                  <a:pt x="8206468" y="49909"/>
                </a:lnTo>
                <a:lnTo>
                  <a:pt x="8171977" y="23264"/>
                </a:lnTo>
                <a:lnTo>
                  <a:pt x="8131267" y="6086"/>
                </a:lnTo>
                <a:lnTo>
                  <a:pt x="8085963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2293744" y="2617607"/>
            <a:ext cx="7063740" cy="27698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50850" marR="4318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Your</a:t>
            </a:r>
            <a:r>
              <a:rPr dirty="0" sz="2000" spc="-3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99D7"/>
                </a:solidFill>
                <a:latin typeface="Arial"/>
                <a:cs typeface="Arial"/>
              </a:rPr>
              <a:t>MyBlue</a:t>
            </a:r>
            <a:r>
              <a:rPr dirty="0" baseline="25641" sz="1950" b="1">
                <a:solidFill>
                  <a:srgbClr val="0099D7"/>
                </a:solidFill>
                <a:latin typeface="Arial"/>
                <a:cs typeface="Arial"/>
              </a:rPr>
              <a:t>®</a:t>
            </a:r>
            <a:r>
              <a:rPr dirty="0" baseline="25641" sz="1950" spc="30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99D7"/>
                </a:solidFill>
                <a:latin typeface="Arial"/>
                <a:cs typeface="Arial"/>
              </a:rPr>
              <a:t>Wellness</a:t>
            </a:r>
            <a:r>
              <a:rPr dirty="0" sz="2000" spc="-5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99D7"/>
                </a:solidFill>
                <a:latin typeface="Arial"/>
                <a:cs typeface="Arial"/>
              </a:rPr>
              <a:t>Card</a:t>
            </a:r>
            <a:r>
              <a:rPr dirty="0" sz="2000" spc="-2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is</a:t>
            </a:r>
            <a:r>
              <a:rPr dirty="0" sz="2000" spc="-2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a</a:t>
            </a:r>
            <a:r>
              <a:rPr dirty="0" sz="2000" spc="-2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debit</a:t>
            </a:r>
            <a:r>
              <a:rPr dirty="0" sz="2000" spc="-4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card</a:t>
            </a:r>
            <a:r>
              <a:rPr dirty="0" sz="2000" spc="-4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that</a:t>
            </a:r>
            <a:r>
              <a:rPr dirty="0" sz="2000" spc="-4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you</a:t>
            </a:r>
            <a:r>
              <a:rPr dirty="0" sz="2000" spc="-3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002E53"/>
                </a:solidFill>
                <a:latin typeface="Arial"/>
                <a:cs typeface="Arial"/>
              </a:rPr>
              <a:t>can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use</a:t>
            </a:r>
            <a:r>
              <a:rPr dirty="0" sz="2000" spc="-2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to</a:t>
            </a:r>
            <a:r>
              <a:rPr dirty="0" sz="2000" spc="-2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pay</a:t>
            </a:r>
            <a:r>
              <a:rPr dirty="0" sz="2000" spc="-2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for</a:t>
            </a:r>
            <a:r>
              <a:rPr dirty="0" sz="2000" spc="-3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qualified</a:t>
            </a:r>
            <a:r>
              <a:rPr dirty="0" sz="2000" spc="-1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medical</a:t>
            </a:r>
            <a:r>
              <a:rPr dirty="0" sz="2000" spc="-3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expenses</a:t>
            </a:r>
            <a:r>
              <a:rPr dirty="0" sz="2000" spc="-4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and</a:t>
            </a:r>
            <a:r>
              <a:rPr dirty="0" sz="2000" spc="-2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select</a:t>
            </a:r>
            <a:r>
              <a:rPr dirty="0" sz="2000" spc="-4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002E53"/>
                </a:solidFill>
                <a:latin typeface="Arial"/>
                <a:cs typeface="Arial"/>
              </a:rPr>
              <a:t>items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through</a:t>
            </a:r>
            <a:r>
              <a:rPr dirty="0" sz="2000" spc="-6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the</a:t>
            </a:r>
            <a:r>
              <a:rPr dirty="0" sz="2000" spc="-3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Blue365</a:t>
            </a:r>
            <a:r>
              <a:rPr dirty="0" baseline="25641" sz="1950">
                <a:solidFill>
                  <a:srgbClr val="002E53"/>
                </a:solidFill>
                <a:latin typeface="Arial"/>
                <a:cs typeface="Arial"/>
              </a:rPr>
              <a:t>®</a:t>
            </a:r>
            <a:r>
              <a:rPr dirty="0" baseline="25641" sz="1950" spc="247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Discount</a:t>
            </a:r>
            <a:r>
              <a:rPr dirty="0" sz="2000" spc="-6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Program.</a:t>
            </a:r>
            <a:r>
              <a:rPr dirty="0" sz="2000" spc="-6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You’ll</a:t>
            </a:r>
            <a:r>
              <a:rPr dirty="0" sz="2000" spc="-2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002E53"/>
                </a:solidFill>
                <a:latin typeface="Arial"/>
                <a:cs typeface="Arial"/>
              </a:rPr>
              <a:t>receive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your</a:t>
            </a:r>
            <a:r>
              <a:rPr dirty="0" sz="2000" spc="-3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card</a:t>
            </a:r>
            <a:r>
              <a:rPr dirty="0" sz="2000" spc="-4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the</a:t>
            </a:r>
            <a:r>
              <a:rPr dirty="0" sz="2000" spc="-3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first</a:t>
            </a:r>
            <a:r>
              <a:rPr dirty="0" sz="2000" spc="-5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time</a:t>
            </a:r>
            <a:r>
              <a:rPr dirty="0" sz="2000" spc="-2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you</a:t>
            </a:r>
            <a:r>
              <a:rPr dirty="0" sz="2000" spc="-3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complete</a:t>
            </a:r>
            <a:r>
              <a:rPr dirty="0" sz="2000" spc="-4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an</a:t>
            </a:r>
            <a:r>
              <a:rPr dirty="0" sz="2000" spc="-3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eligible</a:t>
            </a:r>
            <a:r>
              <a:rPr dirty="0" sz="2000" spc="-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002E53"/>
                </a:solidFill>
                <a:latin typeface="Arial"/>
                <a:cs typeface="Arial"/>
              </a:rPr>
              <a:t>activity.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sz="2000">
              <a:latin typeface="Arial"/>
              <a:cs typeface="Arial"/>
            </a:endParaRPr>
          </a:p>
          <a:p>
            <a:pPr marL="25400" marR="479425">
              <a:lnSpc>
                <a:spcPct val="100000"/>
              </a:lnSpc>
            </a:pP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Extra</a:t>
            </a:r>
            <a:r>
              <a:rPr dirty="0" sz="2000" spc="-4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rewards</a:t>
            </a:r>
            <a:r>
              <a:rPr dirty="0" sz="2000" spc="-6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dollars</a:t>
            </a:r>
            <a:r>
              <a:rPr dirty="0" sz="2000" spc="-5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you</a:t>
            </a:r>
            <a:r>
              <a:rPr dirty="0" sz="2000" spc="-3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earn</a:t>
            </a:r>
            <a:r>
              <a:rPr dirty="0" sz="2000" spc="-6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will</a:t>
            </a:r>
            <a:r>
              <a:rPr dirty="0" sz="2000" spc="-2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be</a:t>
            </a:r>
            <a:r>
              <a:rPr dirty="0" sz="2000" spc="-3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automatically</a:t>
            </a:r>
            <a:r>
              <a:rPr dirty="0" sz="2000" spc="-6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002E53"/>
                </a:solidFill>
                <a:latin typeface="Arial"/>
                <a:cs typeface="Arial"/>
              </a:rPr>
              <a:t>added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to</a:t>
            </a:r>
            <a:r>
              <a:rPr dirty="0" sz="2000" spc="-2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your</a:t>
            </a:r>
            <a:r>
              <a:rPr dirty="0" sz="2000" spc="-2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card.</a:t>
            </a:r>
            <a:r>
              <a:rPr dirty="0" sz="2000" spc="-4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They</a:t>
            </a:r>
            <a:r>
              <a:rPr dirty="0" sz="2000" spc="-3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don’t</a:t>
            </a:r>
            <a:r>
              <a:rPr dirty="0" sz="2000" spc="-1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expire</a:t>
            </a:r>
            <a:r>
              <a:rPr dirty="0" sz="2000" spc="-2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as</a:t>
            </a:r>
            <a:r>
              <a:rPr dirty="0" sz="2000" spc="-1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long</a:t>
            </a:r>
            <a:r>
              <a:rPr dirty="0" sz="2000" spc="-2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as</a:t>
            </a:r>
            <a:r>
              <a:rPr dirty="0" sz="2000" spc="-1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you</a:t>
            </a:r>
            <a:r>
              <a:rPr dirty="0" sz="2000" spc="-1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stay</a:t>
            </a:r>
            <a:r>
              <a:rPr dirty="0" sz="2000" spc="-35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 spc="-50">
                <a:solidFill>
                  <a:srgbClr val="002E53"/>
                </a:solidFill>
                <a:latin typeface="Arial"/>
                <a:cs typeface="Arial"/>
              </a:rPr>
              <a:t>a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member</a:t>
            </a:r>
            <a:r>
              <a:rPr dirty="0" sz="2000" spc="-4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2E53"/>
                </a:solidFill>
                <a:latin typeface="Arial"/>
                <a:cs typeface="Arial"/>
              </a:rPr>
              <a:t>of</a:t>
            </a:r>
            <a:r>
              <a:rPr dirty="0" sz="2000" spc="-10">
                <a:solidFill>
                  <a:srgbClr val="002E53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002E53"/>
                </a:solidFill>
                <a:latin typeface="Arial"/>
                <a:cs typeface="Arial"/>
              </a:rPr>
              <a:t>FEP.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6918" y="2832599"/>
            <a:ext cx="1248155" cy="777239"/>
          </a:xfrm>
          <a:prstGeom prst="rect">
            <a:avLst/>
          </a:prstGeom>
        </p:spPr>
      </p:pic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937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7E7E7E"/>
                </a:solidFill>
              </a:rPr>
              <a:t>38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5787" y="671629"/>
              <a:ext cx="1485898" cy="76834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76494" y="0"/>
              <a:ext cx="7015492" cy="68580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6494" y="0"/>
              <a:ext cx="7015505" cy="652185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0" y="6521856"/>
              <a:ext cx="12192000" cy="336550"/>
            </a:xfrm>
            <a:custGeom>
              <a:avLst/>
              <a:gdLst/>
              <a:ahLst/>
              <a:cxnLst/>
              <a:rect l="l" t="t" r="r" b="b"/>
              <a:pathLst>
                <a:path w="12192000" h="336550">
                  <a:moveTo>
                    <a:pt x="12192000" y="0"/>
                  </a:moveTo>
                  <a:lnTo>
                    <a:pt x="0" y="0"/>
                  </a:lnTo>
                  <a:lnTo>
                    <a:pt x="0" y="336143"/>
                  </a:lnTo>
                  <a:lnTo>
                    <a:pt x="12192000" y="336143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73086" y="4011188"/>
            <a:ext cx="3378835" cy="1415415"/>
          </a:xfrm>
          <a:prstGeom prst="rect"/>
        </p:spPr>
        <p:txBody>
          <a:bodyPr wrap="square" lIns="0" tIns="95885" rIns="0" bIns="0" rtlCol="0" vert="horz">
            <a:spAutoFit/>
          </a:bodyPr>
          <a:lstStyle/>
          <a:p>
            <a:pPr marL="12700" marR="5080">
              <a:lnSpc>
                <a:spcPts val="5180"/>
              </a:lnSpc>
              <a:spcBef>
                <a:spcPts val="755"/>
              </a:spcBef>
            </a:pPr>
            <a:r>
              <a:rPr dirty="0" sz="4800"/>
              <a:t>What’s</a:t>
            </a:r>
            <a:r>
              <a:rPr dirty="0" sz="4800" spc="-125"/>
              <a:t> </a:t>
            </a:r>
            <a:r>
              <a:rPr dirty="0" sz="4800" spc="-25"/>
              <a:t>new </a:t>
            </a:r>
            <a:r>
              <a:rPr dirty="0" sz="4800"/>
              <a:t>for</a:t>
            </a:r>
            <a:r>
              <a:rPr dirty="0" sz="4800" spc="-75"/>
              <a:t> </a:t>
            </a:r>
            <a:r>
              <a:rPr dirty="0" sz="4800" spc="-20"/>
              <a:t>2025</a:t>
            </a:r>
            <a:endParaRPr sz="4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1960880"/>
            </a:xfrm>
            <a:custGeom>
              <a:avLst/>
              <a:gdLst/>
              <a:ahLst/>
              <a:cxnLst/>
              <a:rect l="l" t="t" r="r" b="b"/>
              <a:pathLst>
                <a:path w="11966575" h="1960880">
                  <a:moveTo>
                    <a:pt x="0" y="1960638"/>
                  </a:moveTo>
                  <a:lnTo>
                    <a:pt x="11966371" y="1960638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70945" y="5967109"/>
              <a:ext cx="862317" cy="86231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523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Use</a:t>
            </a:r>
            <a:r>
              <a:rPr dirty="0" spc="-60"/>
              <a:t> </a:t>
            </a:r>
            <a:r>
              <a:rPr dirty="0"/>
              <a:t>on</a:t>
            </a:r>
            <a:r>
              <a:rPr dirty="0" spc="-60"/>
              <a:t> </a:t>
            </a:r>
            <a:r>
              <a:rPr dirty="0"/>
              <a:t>qualified</a:t>
            </a:r>
            <a:r>
              <a:rPr dirty="0" spc="-45"/>
              <a:t> </a:t>
            </a:r>
            <a:r>
              <a:rPr dirty="0"/>
              <a:t>medical</a:t>
            </a:r>
            <a:r>
              <a:rPr dirty="0" spc="-45"/>
              <a:t> </a:t>
            </a:r>
            <a:r>
              <a:rPr dirty="0" spc="-10"/>
              <a:t>expenses</a:t>
            </a:r>
          </a:p>
        </p:txBody>
      </p:sp>
      <p:grpSp>
        <p:nvGrpSpPr>
          <p:cNvPr id="7" name="object 7" descr=""/>
          <p:cNvGrpSpPr/>
          <p:nvPr/>
        </p:nvGrpSpPr>
        <p:grpSpPr>
          <a:xfrm>
            <a:off x="914401" y="2452711"/>
            <a:ext cx="6541770" cy="2173605"/>
            <a:chOff x="914401" y="2452711"/>
            <a:chExt cx="6541770" cy="2173605"/>
          </a:xfrm>
        </p:grpSpPr>
        <p:sp>
          <p:nvSpPr>
            <p:cNvPr id="8" name="object 8" descr=""/>
            <p:cNvSpPr/>
            <p:nvPr/>
          </p:nvSpPr>
          <p:spPr>
            <a:xfrm>
              <a:off x="914400" y="2452712"/>
              <a:ext cx="6541770" cy="2173605"/>
            </a:xfrm>
            <a:custGeom>
              <a:avLst/>
              <a:gdLst/>
              <a:ahLst/>
              <a:cxnLst/>
              <a:rect l="l" t="t" r="r" b="b"/>
              <a:pathLst>
                <a:path w="6541770" h="2173604">
                  <a:moveTo>
                    <a:pt x="3191256" y="1270012"/>
                  </a:moveTo>
                  <a:lnTo>
                    <a:pt x="3182569" y="1227023"/>
                  </a:lnTo>
                  <a:lnTo>
                    <a:pt x="3158896" y="1191907"/>
                  </a:lnTo>
                  <a:lnTo>
                    <a:pt x="3123793" y="1168247"/>
                  </a:lnTo>
                  <a:lnTo>
                    <a:pt x="3080804" y="1159560"/>
                  </a:lnTo>
                  <a:lnTo>
                    <a:pt x="110451" y="1159560"/>
                  </a:lnTo>
                  <a:lnTo>
                    <a:pt x="67449" y="1168247"/>
                  </a:lnTo>
                  <a:lnTo>
                    <a:pt x="32346" y="1191907"/>
                  </a:lnTo>
                  <a:lnTo>
                    <a:pt x="8674" y="1227023"/>
                  </a:lnTo>
                  <a:lnTo>
                    <a:pt x="0" y="1270012"/>
                  </a:lnTo>
                  <a:lnTo>
                    <a:pt x="0" y="2062607"/>
                  </a:lnTo>
                  <a:lnTo>
                    <a:pt x="8674" y="2105596"/>
                  </a:lnTo>
                  <a:lnTo>
                    <a:pt x="32346" y="2140712"/>
                  </a:lnTo>
                  <a:lnTo>
                    <a:pt x="67449" y="2164384"/>
                  </a:lnTo>
                  <a:lnTo>
                    <a:pt x="110451" y="2173059"/>
                  </a:lnTo>
                  <a:lnTo>
                    <a:pt x="3080804" y="2173059"/>
                  </a:lnTo>
                  <a:lnTo>
                    <a:pt x="3123793" y="2164384"/>
                  </a:lnTo>
                  <a:lnTo>
                    <a:pt x="3158896" y="2140712"/>
                  </a:lnTo>
                  <a:lnTo>
                    <a:pt x="3182569" y="2105596"/>
                  </a:lnTo>
                  <a:lnTo>
                    <a:pt x="3191256" y="2062607"/>
                  </a:lnTo>
                  <a:lnTo>
                    <a:pt x="3191256" y="1270012"/>
                  </a:lnTo>
                  <a:close/>
                </a:path>
                <a:path w="6541770" h="2173604">
                  <a:moveTo>
                    <a:pt x="3191256" y="110451"/>
                  </a:moveTo>
                  <a:lnTo>
                    <a:pt x="3182569" y="67462"/>
                  </a:lnTo>
                  <a:lnTo>
                    <a:pt x="3158896" y="32359"/>
                  </a:lnTo>
                  <a:lnTo>
                    <a:pt x="3123793" y="8686"/>
                  </a:lnTo>
                  <a:lnTo>
                    <a:pt x="3080804" y="0"/>
                  </a:lnTo>
                  <a:lnTo>
                    <a:pt x="110451" y="0"/>
                  </a:lnTo>
                  <a:lnTo>
                    <a:pt x="67449" y="8686"/>
                  </a:lnTo>
                  <a:lnTo>
                    <a:pt x="32346" y="32359"/>
                  </a:lnTo>
                  <a:lnTo>
                    <a:pt x="8674" y="67462"/>
                  </a:lnTo>
                  <a:lnTo>
                    <a:pt x="0" y="110451"/>
                  </a:lnTo>
                  <a:lnTo>
                    <a:pt x="0" y="903046"/>
                  </a:lnTo>
                  <a:lnTo>
                    <a:pt x="8674" y="946048"/>
                  </a:lnTo>
                  <a:lnTo>
                    <a:pt x="32346" y="981151"/>
                  </a:lnTo>
                  <a:lnTo>
                    <a:pt x="67449" y="1004824"/>
                  </a:lnTo>
                  <a:lnTo>
                    <a:pt x="110451" y="1013498"/>
                  </a:lnTo>
                  <a:lnTo>
                    <a:pt x="3080804" y="1013498"/>
                  </a:lnTo>
                  <a:lnTo>
                    <a:pt x="3123793" y="1004824"/>
                  </a:lnTo>
                  <a:lnTo>
                    <a:pt x="3158896" y="981151"/>
                  </a:lnTo>
                  <a:lnTo>
                    <a:pt x="3182569" y="946048"/>
                  </a:lnTo>
                  <a:lnTo>
                    <a:pt x="3191256" y="903046"/>
                  </a:lnTo>
                  <a:lnTo>
                    <a:pt x="3191256" y="110451"/>
                  </a:lnTo>
                  <a:close/>
                </a:path>
                <a:path w="6541770" h="2173604">
                  <a:moveTo>
                    <a:pt x="6541249" y="1270012"/>
                  </a:moveTo>
                  <a:lnTo>
                    <a:pt x="6532575" y="1227023"/>
                  </a:lnTo>
                  <a:lnTo>
                    <a:pt x="6508902" y="1191907"/>
                  </a:lnTo>
                  <a:lnTo>
                    <a:pt x="6473787" y="1168234"/>
                  </a:lnTo>
                  <a:lnTo>
                    <a:pt x="6430797" y="1159560"/>
                  </a:lnTo>
                  <a:lnTo>
                    <a:pt x="3460445" y="1159560"/>
                  </a:lnTo>
                  <a:lnTo>
                    <a:pt x="3417455" y="1168234"/>
                  </a:lnTo>
                  <a:lnTo>
                    <a:pt x="3382340" y="1191907"/>
                  </a:lnTo>
                  <a:lnTo>
                    <a:pt x="3358680" y="1227023"/>
                  </a:lnTo>
                  <a:lnTo>
                    <a:pt x="3349993" y="1270012"/>
                  </a:lnTo>
                  <a:lnTo>
                    <a:pt x="3349993" y="2062607"/>
                  </a:lnTo>
                  <a:lnTo>
                    <a:pt x="3358680" y="2105596"/>
                  </a:lnTo>
                  <a:lnTo>
                    <a:pt x="3382340" y="2140712"/>
                  </a:lnTo>
                  <a:lnTo>
                    <a:pt x="3417455" y="2164384"/>
                  </a:lnTo>
                  <a:lnTo>
                    <a:pt x="3460445" y="2173059"/>
                  </a:lnTo>
                  <a:lnTo>
                    <a:pt x="6430797" y="2173059"/>
                  </a:lnTo>
                  <a:lnTo>
                    <a:pt x="6473787" y="2164384"/>
                  </a:lnTo>
                  <a:lnTo>
                    <a:pt x="6508902" y="2140712"/>
                  </a:lnTo>
                  <a:lnTo>
                    <a:pt x="6532575" y="2105596"/>
                  </a:lnTo>
                  <a:lnTo>
                    <a:pt x="6541249" y="2062607"/>
                  </a:lnTo>
                  <a:lnTo>
                    <a:pt x="6541249" y="1270012"/>
                  </a:lnTo>
                  <a:close/>
                </a:path>
                <a:path w="6541770" h="2173604">
                  <a:moveTo>
                    <a:pt x="6541249" y="110451"/>
                  </a:moveTo>
                  <a:lnTo>
                    <a:pt x="6532575" y="67462"/>
                  </a:lnTo>
                  <a:lnTo>
                    <a:pt x="6508902" y="32359"/>
                  </a:lnTo>
                  <a:lnTo>
                    <a:pt x="6473787" y="8686"/>
                  </a:lnTo>
                  <a:lnTo>
                    <a:pt x="6430797" y="0"/>
                  </a:lnTo>
                  <a:lnTo>
                    <a:pt x="3460445" y="0"/>
                  </a:lnTo>
                  <a:lnTo>
                    <a:pt x="3417455" y="8686"/>
                  </a:lnTo>
                  <a:lnTo>
                    <a:pt x="3382340" y="32359"/>
                  </a:lnTo>
                  <a:lnTo>
                    <a:pt x="3358680" y="67462"/>
                  </a:lnTo>
                  <a:lnTo>
                    <a:pt x="3349993" y="110451"/>
                  </a:lnTo>
                  <a:lnTo>
                    <a:pt x="3349993" y="903046"/>
                  </a:lnTo>
                  <a:lnTo>
                    <a:pt x="3358680" y="946048"/>
                  </a:lnTo>
                  <a:lnTo>
                    <a:pt x="3382340" y="981151"/>
                  </a:lnTo>
                  <a:lnTo>
                    <a:pt x="3417455" y="1004824"/>
                  </a:lnTo>
                  <a:lnTo>
                    <a:pt x="3460445" y="1013498"/>
                  </a:lnTo>
                  <a:lnTo>
                    <a:pt x="6430797" y="1013498"/>
                  </a:lnTo>
                  <a:lnTo>
                    <a:pt x="6473787" y="1004824"/>
                  </a:lnTo>
                  <a:lnTo>
                    <a:pt x="6508902" y="981151"/>
                  </a:lnTo>
                  <a:lnTo>
                    <a:pt x="6532575" y="946048"/>
                  </a:lnTo>
                  <a:lnTo>
                    <a:pt x="6541249" y="903046"/>
                  </a:lnTo>
                  <a:lnTo>
                    <a:pt x="6541249" y="110451"/>
                  </a:lnTo>
                  <a:close/>
                </a:path>
              </a:pathLst>
            </a:custGeom>
            <a:solidFill>
              <a:srgbClr val="EDF8F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5210" y="3793312"/>
              <a:ext cx="534745" cy="63323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78416" y="2635618"/>
              <a:ext cx="545591" cy="647692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1907729" y="2627185"/>
            <a:ext cx="1510030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003366"/>
                </a:solidFill>
                <a:latin typeface="Arial"/>
                <a:cs typeface="Arial"/>
              </a:rPr>
              <a:t>Prescription drugs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914398" y="2651935"/>
            <a:ext cx="9891395" cy="2834640"/>
            <a:chOff x="914398" y="2651935"/>
            <a:chExt cx="9891395" cy="2834640"/>
          </a:xfrm>
        </p:grpSpPr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0214" y="2651935"/>
              <a:ext cx="499728" cy="61505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914398" y="4764670"/>
              <a:ext cx="9891395" cy="721995"/>
            </a:xfrm>
            <a:custGeom>
              <a:avLst/>
              <a:gdLst/>
              <a:ahLst/>
              <a:cxnLst/>
              <a:rect l="l" t="t" r="r" b="b"/>
              <a:pathLst>
                <a:path w="9891395" h="721995">
                  <a:moveTo>
                    <a:pt x="9812604" y="0"/>
                  </a:moveTo>
                  <a:lnTo>
                    <a:pt x="78651" y="0"/>
                  </a:lnTo>
                  <a:lnTo>
                    <a:pt x="48038" y="6181"/>
                  </a:lnTo>
                  <a:lnTo>
                    <a:pt x="23037" y="23037"/>
                  </a:lnTo>
                  <a:lnTo>
                    <a:pt x="6181" y="48038"/>
                  </a:lnTo>
                  <a:lnTo>
                    <a:pt x="0" y="78651"/>
                  </a:lnTo>
                  <a:lnTo>
                    <a:pt x="0" y="643077"/>
                  </a:lnTo>
                  <a:lnTo>
                    <a:pt x="6181" y="673690"/>
                  </a:lnTo>
                  <a:lnTo>
                    <a:pt x="23037" y="698690"/>
                  </a:lnTo>
                  <a:lnTo>
                    <a:pt x="48038" y="715546"/>
                  </a:lnTo>
                  <a:lnTo>
                    <a:pt x="78651" y="721728"/>
                  </a:lnTo>
                  <a:lnTo>
                    <a:pt x="9812604" y="721728"/>
                  </a:lnTo>
                  <a:lnTo>
                    <a:pt x="9843217" y="715546"/>
                  </a:lnTo>
                  <a:lnTo>
                    <a:pt x="9868217" y="698690"/>
                  </a:lnTo>
                  <a:lnTo>
                    <a:pt x="9885073" y="673690"/>
                  </a:lnTo>
                  <a:lnTo>
                    <a:pt x="9891255" y="643077"/>
                  </a:lnTo>
                  <a:lnTo>
                    <a:pt x="9891255" y="78651"/>
                  </a:lnTo>
                  <a:lnTo>
                    <a:pt x="9885073" y="48038"/>
                  </a:lnTo>
                  <a:lnTo>
                    <a:pt x="9868217" y="23037"/>
                  </a:lnTo>
                  <a:lnTo>
                    <a:pt x="9843217" y="6181"/>
                  </a:lnTo>
                  <a:lnTo>
                    <a:pt x="9812604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1907729" y="4910395"/>
            <a:ext cx="65246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Visit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u="sng" sz="2400" spc="-10" b="1">
                <a:solidFill>
                  <a:srgbClr val="B1DFF7"/>
                </a:solidFill>
                <a:uFill>
                  <a:solidFill>
                    <a:srgbClr val="B1DFF7"/>
                  </a:solidFill>
                </a:uFill>
                <a:latin typeface="Arial"/>
                <a:cs typeface="Arial"/>
              </a:rPr>
              <a:t>irs.gov/publications/p502</a:t>
            </a:r>
            <a:r>
              <a:rPr dirty="0" u="none" sz="2400" spc="-40" b="1">
                <a:solidFill>
                  <a:srgbClr val="B1DFF7"/>
                </a:solidFill>
                <a:latin typeface="Arial"/>
                <a:cs typeface="Arial"/>
              </a:rPr>
              <a:t> </a:t>
            </a:r>
            <a:r>
              <a:rPr dirty="0" u="none" sz="24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u="none" sz="24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u="none" sz="2400">
                <a:solidFill>
                  <a:srgbClr val="FFFFFF"/>
                </a:solidFill>
                <a:latin typeface="Arial"/>
                <a:cs typeface="Arial"/>
              </a:rPr>
              <a:t>see</a:t>
            </a:r>
            <a:r>
              <a:rPr dirty="0" u="none" sz="2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u="none" sz="24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u="none" sz="2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u="none" sz="2400">
                <a:solidFill>
                  <a:srgbClr val="FFFFFF"/>
                </a:solidFill>
                <a:latin typeface="Arial"/>
                <a:cs typeface="Arial"/>
              </a:rPr>
              <a:t>full</a:t>
            </a:r>
            <a:r>
              <a:rPr dirty="0" u="none" sz="2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u="none" sz="2400" spc="-10">
                <a:solidFill>
                  <a:srgbClr val="FFFFFF"/>
                </a:solidFill>
                <a:latin typeface="Arial"/>
                <a:cs typeface="Arial"/>
              </a:rPr>
              <a:t>list.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907729" y="3793897"/>
            <a:ext cx="1645920" cy="636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10" b="1">
                <a:solidFill>
                  <a:srgbClr val="003366"/>
                </a:solidFill>
                <a:latin typeface="Arial"/>
                <a:cs typeface="Arial"/>
              </a:rPr>
              <a:t>Doctor’s </a:t>
            </a:r>
            <a:r>
              <a:rPr dirty="0" sz="2000" b="1">
                <a:solidFill>
                  <a:srgbClr val="003366"/>
                </a:solidFill>
                <a:latin typeface="Arial"/>
                <a:cs typeface="Arial"/>
              </a:rPr>
              <a:t>office</a:t>
            </a:r>
            <a:r>
              <a:rPr dirty="0" sz="2000" spc="-50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003366"/>
                </a:solidFill>
                <a:latin typeface="Arial"/>
                <a:cs typeface="Arial"/>
              </a:rPr>
              <a:t>copays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4585501" y="2445556"/>
            <a:ext cx="6220460" cy="2173605"/>
            <a:chOff x="4585501" y="2445556"/>
            <a:chExt cx="6220460" cy="2173605"/>
          </a:xfrm>
        </p:grpSpPr>
        <p:pic>
          <p:nvPicPr>
            <p:cNvPr id="18" name="object 1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85501" y="3845189"/>
              <a:ext cx="304799" cy="571499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7614399" y="2445562"/>
              <a:ext cx="3191510" cy="2173605"/>
            </a:xfrm>
            <a:custGeom>
              <a:avLst/>
              <a:gdLst/>
              <a:ahLst/>
              <a:cxnLst/>
              <a:rect l="l" t="t" r="r" b="b"/>
              <a:pathLst>
                <a:path w="3191509" h="2173604">
                  <a:moveTo>
                    <a:pt x="3191256" y="1270012"/>
                  </a:moveTo>
                  <a:lnTo>
                    <a:pt x="3182569" y="1227010"/>
                  </a:lnTo>
                  <a:lnTo>
                    <a:pt x="3158896" y="1191907"/>
                  </a:lnTo>
                  <a:lnTo>
                    <a:pt x="3123793" y="1168234"/>
                  </a:lnTo>
                  <a:lnTo>
                    <a:pt x="3080804" y="1159560"/>
                  </a:lnTo>
                  <a:lnTo>
                    <a:pt x="110451" y="1159560"/>
                  </a:lnTo>
                  <a:lnTo>
                    <a:pt x="67449" y="1168234"/>
                  </a:lnTo>
                  <a:lnTo>
                    <a:pt x="32346" y="1191907"/>
                  </a:lnTo>
                  <a:lnTo>
                    <a:pt x="8674" y="1227010"/>
                  </a:lnTo>
                  <a:lnTo>
                    <a:pt x="0" y="1270012"/>
                  </a:lnTo>
                  <a:lnTo>
                    <a:pt x="0" y="2062607"/>
                  </a:lnTo>
                  <a:lnTo>
                    <a:pt x="8674" y="2105596"/>
                  </a:lnTo>
                  <a:lnTo>
                    <a:pt x="32346" y="2140699"/>
                  </a:lnTo>
                  <a:lnTo>
                    <a:pt x="67449" y="2164372"/>
                  </a:lnTo>
                  <a:lnTo>
                    <a:pt x="110451" y="2173059"/>
                  </a:lnTo>
                  <a:lnTo>
                    <a:pt x="3080804" y="2173059"/>
                  </a:lnTo>
                  <a:lnTo>
                    <a:pt x="3123793" y="2164372"/>
                  </a:lnTo>
                  <a:lnTo>
                    <a:pt x="3158896" y="2140699"/>
                  </a:lnTo>
                  <a:lnTo>
                    <a:pt x="3182569" y="2105596"/>
                  </a:lnTo>
                  <a:lnTo>
                    <a:pt x="3191256" y="2062607"/>
                  </a:lnTo>
                  <a:lnTo>
                    <a:pt x="3191256" y="1270012"/>
                  </a:lnTo>
                  <a:close/>
                </a:path>
                <a:path w="3191509" h="2173604">
                  <a:moveTo>
                    <a:pt x="3191256" y="110451"/>
                  </a:moveTo>
                  <a:lnTo>
                    <a:pt x="3182569" y="67462"/>
                  </a:lnTo>
                  <a:lnTo>
                    <a:pt x="3158896" y="32346"/>
                  </a:lnTo>
                  <a:lnTo>
                    <a:pt x="3123793" y="8674"/>
                  </a:lnTo>
                  <a:lnTo>
                    <a:pt x="3080804" y="0"/>
                  </a:lnTo>
                  <a:lnTo>
                    <a:pt x="110451" y="0"/>
                  </a:lnTo>
                  <a:lnTo>
                    <a:pt x="67449" y="8674"/>
                  </a:lnTo>
                  <a:lnTo>
                    <a:pt x="32346" y="32346"/>
                  </a:lnTo>
                  <a:lnTo>
                    <a:pt x="8674" y="67462"/>
                  </a:lnTo>
                  <a:lnTo>
                    <a:pt x="0" y="110451"/>
                  </a:lnTo>
                  <a:lnTo>
                    <a:pt x="0" y="903046"/>
                  </a:lnTo>
                  <a:lnTo>
                    <a:pt x="8674" y="946035"/>
                  </a:lnTo>
                  <a:lnTo>
                    <a:pt x="32346" y="981151"/>
                  </a:lnTo>
                  <a:lnTo>
                    <a:pt x="67449" y="1004824"/>
                  </a:lnTo>
                  <a:lnTo>
                    <a:pt x="110451" y="1013498"/>
                  </a:lnTo>
                  <a:lnTo>
                    <a:pt x="3080804" y="1013498"/>
                  </a:lnTo>
                  <a:lnTo>
                    <a:pt x="3123793" y="1004824"/>
                  </a:lnTo>
                  <a:lnTo>
                    <a:pt x="3158896" y="981151"/>
                  </a:lnTo>
                  <a:lnTo>
                    <a:pt x="3182569" y="946035"/>
                  </a:lnTo>
                  <a:lnTo>
                    <a:pt x="3191256" y="903046"/>
                  </a:lnTo>
                  <a:lnTo>
                    <a:pt x="3191256" y="110451"/>
                  </a:lnTo>
                  <a:close/>
                </a:path>
              </a:pathLst>
            </a:custGeom>
            <a:solidFill>
              <a:srgbClr val="EDF8F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5257728" y="2779585"/>
            <a:ext cx="159639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003366"/>
                </a:solidFill>
                <a:latin typeface="Arial"/>
                <a:cs typeface="Arial"/>
              </a:rPr>
              <a:t>Acupuncture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5257728" y="3946250"/>
            <a:ext cx="105918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003366"/>
                </a:solidFill>
                <a:latin typeface="Arial"/>
                <a:cs typeface="Arial"/>
              </a:rPr>
              <a:t>Lab</a:t>
            </a:r>
            <a:r>
              <a:rPr dirty="0" sz="2000" spc="-2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003366"/>
                </a:solidFill>
                <a:latin typeface="Arial"/>
                <a:cs typeface="Arial"/>
              </a:rPr>
              <a:t>fees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8607728" y="2620030"/>
            <a:ext cx="1554480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003366"/>
                </a:solidFill>
                <a:latin typeface="Arial"/>
                <a:cs typeface="Arial"/>
              </a:rPr>
              <a:t>Eye</a:t>
            </a:r>
            <a:r>
              <a:rPr dirty="0" sz="2000" spc="-2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003366"/>
                </a:solidFill>
                <a:latin typeface="Arial"/>
                <a:cs typeface="Arial"/>
              </a:rPr>
              <a:t>exams </a:t>
            </a:r>
            <a:r>
              <a:rPr dirty="0" sz="2000" b="1">
                <a:solidFill>
                  <a:srgbClr val="003366"/>
                </a:solidFill>
                <a:latin typeface="Arial"/>
                <a:cs typeface="Arial"/>
              </a:rPr>
              <a:t>and</a:t>
            </a:r>
            <a:r>
              <a:rPr dirty="0" sz="2000" spc="-2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003366"/>
                </a:solidFill>
                <a:latin typeface="Arial"/>
                <a:cs typeface="Arial"/>
              </a:rPr>
              <a:t>eyewear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8607728" y="3786949"/>
            <a:ext cx="1327150" cy="636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10" b="1">
                <a:solidFill>
                  <a:srgbClr val="003366"/>
                </a:solidFill>
                <a:latin typeface="Arial"/>
                <a:cs typeface="Arial"/>
              </a:rPr>
              <a:t>Dental treatments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7813843" y="2820111"/>
            <a:ext cx="607060" cy="1509395"/>
            <a:chOff x="7813843" y="2820111"/>
            <a:chExt cx="607060" cy="1509395"/>
          </a:xfrm>
        </p:grpSpPr>
        <p:pic>
          <p:nvPicPr>
            <p:cNvPr id="25" name="object 2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13843" y="2820111"/>
              <a:ext cx="606548" cy="263644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61583" y="3894558"/>
              <a:ext cx="385571" cy="434339"/>
            </a:xfrm>
            <a:prstGeom prst="rect">
              <a:avLst/>
            </a:prstGeom>
          </p:spPr>
        </p:pic>
      </p:grpSp>
      <p:sp>
        <p:nvSpPr>
          <p:cNvPr id="27" name="object 2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937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7E7E7E"/>
                </a:solidFill>
              </a:rPr>
              <a:t>38</a:t>
            </a:fld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966284" y="0"/>
            <a:ext cx="7226300" cy="1960880"/>
          </a:xfrm>
          <a:custGeom>
            <a:avLst/>
            <a:gdLst/>
            <a:ahLst/>
            <a:cxnLst/>
            <a:rect l="l" t="t" r="r" b="b"/>
            <a:pathLst>
              <a:path w="7226300" h="1960880">
                <a:moveTo>
                  <a:pt x="0" y="1960638"/>
                </a:moveTo>
                <a:lnTo>
                  <a:pt x="7225715" y="1960638"/>
                </a:lnTo>
                <a:lnTo>
                  <a:pt x="7225715" y="0"/>
                </a:lnTo>
                <a:lnTo>
                  <a:pt x="0" y="0"/>
                </a:lnTo>
                <a:lnTo>
                  <a:pt x="0" y="1960638"/>
                </a:lnTo>
                <a:close/>
              </a:path>
            </a:pathLst>
          </a:custGeom>
          <a:solidFill>
            <a:srgbClr val="0033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0"/>
            <a:ext cx="226060" cy="6858000"/>
          </a:xfrm>
          <a:custGeom>
            <a:avLst/>
            <a:gdLst/>
            <a:ahLst/>
            <a:cxnLst/>
            <a:rect l="l" t="t" r="r" b="b"/>
            <a:pathLst>
              <a:path w="226060" h="6858000">
                <a:moveTo>
                  <a:pt x="225628" y="0"/>
                </a:moveTo>
                <a:lnTo>
                  <a:pt x="0" y="0"/>
                </a:lnTo>
                <a:lnTo>
                  <a:pt x="0" y="6858000"/>
                </a:lnTo>
                <a:lnTo>
                  <a:pt x="225628" y="6858000"/>
                </a:lnTo>
                <a:lnTo>
                  <a:pt x="225628" y="0"/>
                </a:lnTo>
                <a:close/>
              </a:path>
            </a:pathLst>
          </a:custGeom>
          <a:solidFill>
            <a:srgbClr val="0099D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0945" y="5967109"/>
            <a:ext cx="862317" cy="86231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5731695" y="2405392"/>
            <a:ext cx="4979670" cy="94106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can</a:t>
            </a:r>
            <a:r>
              <a:rPr dirty="0" sz="20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use</a:t>
            </a:r>
            <a:r>
              <a:rPr dirty="0" sz="20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up</a:t>
            </a:r>
            <a:r>
              <a:rPr dirty="0" sz="20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099D7"/>
                </a:solidFill>
                <a:latin typeface="Arial"/>
                <a:cs typeface="Arial"/>
              </a:rPr>
              <a:t>$150</a:t>
            </a:r>
            <a:r>
              <a:rPr dirty="0" sz="2000" spc="-3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each</a:t>
            </a:r>
            <a:r>
              <a:rPr dirty="0" sz="20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year</a:t>
            </a:r>
            <a:r>
              <a:rPr dirty="0" sz="20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on</a:t>
            </a:r>
            <a:r>
              <a:rPr dirty="0" sz="2000" spc="-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select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items</a:t>
            </a:r>
            <a:r>
              <a:rPr dirty="0" sz="20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available</a:t>
            </a:r>
            <a:r>
              <a:rPr dirty="0" sz="20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via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20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Blue365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Discount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Program,</a:t>
            </a:r>
            <a:r>
              <a:rPr dirty="0" sz="2000" spc="-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such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as: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371783" y="3720689"/>
            <a:ext cx="1707514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Gym</a:t>
            </a:r>
            <a:r>
              <a:rPr dirty="0" sz="20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discounts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520" y="0"/>
            <a:ext cx="4745113" cy="6858000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6371783" y="4482686"/>
            <a:ext cx="176530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Fitness</a:t>
            </a:r>
            <a:r>
              <a:rPr dirty="0" sz="2000" spc="-5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apparel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371783" y="5098341"/>
            <a:ext cx="1749425" cy="636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Meal</a:t>
            </a:r>
            <a:r>
              <a:rPr dirty="0" sz="2000" spc="-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plans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and 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subscriptions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640269" y="406784"/>
            <a:ext cx="4542790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Use</a:t>
            </a:r>
            <a:r>
              <a:rPr dirty="0" sz="3600" spc="-40"/>
              <a:t> </a:t>
            </a:r>
            <a:r>
              <a:rPr dirty="0" sz="3600"/>
              <a:t>on</a:t>
            </a:r>
            <a:r>
              <a:rPr dirty="0" sz="3600" spc="-20"/>
              <a:t> </a:t>
            </a:r>
            <a:r>
              <a:rPr dirty="0" sz="3600" spc="-30"/>
              <a:t>non-</a:t>
            </a:r>
            <a:r>
              <a:rPr dirty="0" sz="3600" spc="-10"/>
              <a:t>qualified </a:t>
            </a:r>
            <a:r>
              <a:rPr dirty="0" sz="3600"/>
              <a:t>medical</a:t>
            </a:r>
            <a:r>
              <a:rPr dirty="0" sz="3600" spc="-20"/>
              <a:t> </a:t>
            </a:r>
            <a:r>
              <a:rPr dirty="0" sz="3600" spc="-10"/>
              <a:t>expenses</a:t>
            </a:r>
            <a:endParaRPr sz="3600"/>
          </a:p>
        </p:txBody>
      </p:sp>
      <p:sp>
        <p:nvSpPr>
          <p:cNvPr id="11" name="object 11" descr=""/>
          <p:cNvSpPr txBox="1"/>
          <p:nvPr/>
        </p:nvSpPr>
        <p:spPr>
          <a:xfrm>
            <a:off x="9244745" y="3560843"/>
            <a:ext cx="1595755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Personal</a:t>
            </a:r>
            <a:r>
              <a:rPr dirty="0" sz="20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003358"/>
                </a:solidFill>
                <a:latin typeface="Arial"/>
                <a:cs typeface="Arial"/>
              </a:rPr>
              <a:t>care 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products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9244745" y="4495142"/>
            <a:ext cx="112903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And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003358"/>
                </a:solidFill>
                <a:latin typeface="Arial"/>
                <a:cs typeface="Arial"/>
              </a:rPr>
              <a:t>more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5732957" y="3644832"/>
            <a:ext cx="471170" cy="471170"/>
            <a:chOff x="5732957" y="3644832"/>
            <a:chExt cx="471170" cy="471170"/>
          </a:xfrm>
        </p:grpSpPr>
        <p:sp>
          <p:nvSpPr>
            <p:cNvPr id="14" name="object 14" descr=""/>
            <p:cNvSpPr/>
            <p:nvPr/>
          </p:nvSpPr>
          <p:spPr>
            <a:xfrm>
              <a:off x="5732957" y="3644832"/>
              <a:ext cx="471170" cy="471170"/>
            </a:xfrm>
            <a:custGeom>
              <a:avLst/>
              <a:gdLst/>
              <a:ahLst/>
              <a:cxnLst/>
              <a:rect l="l" t="t" r="r" b="b"/>
              <a:pathLst>
                <a:path w="471170" h="471170">
                  <a:moveTo>
                    <a:pt x="235585" y="0"/>
                  </a:moveTo>
                  <a:lnTo>
                    <a:pt x="188105" y="4786"/>
                  </a:lnTo>
                  <a:lnTo>
                    <a:pt x="143884" y="18513"/>
                  </a:lnTo>
                  <a:lnTo>
                    <a:pt x="103866" y="40233"/>
                  </a:lnTo>
                  <a:lnTo>
                    <a:pt x="69000" y="69000"/>
                  </a:lnTo>
                  <a:lnTo>
                    <a:pt x="40233" y="103866"/>
                  </a:lnTo>
                  <a:lnTo>
                    <a:pt x="18513" y="143884"/>
                  </a:lnTo>
                  <a:lnTo>
                    <a:pt x="4786" y="188105"/>
                  </a:lnTo>
                  <a:lnTo>
                    <a:pt x="0" y="235585"/>
                  </a:lnTo>
                  <a:lnTo>
                    <a:pt x="4786" y="283064"/>
                  </a:lnTo>
                  <a:lnTo>
                    <a:pt x="18513" y="327285"/>
                  </a:lnTo>
                  <a:lnTo>
                    <a:pt x="40233" y="367303"/>
                  </a:lnTo>
                  <a:lnTo>
                    <a:pt x="69000" y="402169"/>
                  </a:lnTo>
                  <a:lnTo>
                    <a:pt x="103866" y="430936"/>
                  </a:lnTo>
                  <a:lnTo>
                    <a:pt x="143884" y="452656"/>
                  </a:lnTo>
                  <a:lnTo>
                    <a:pt x="188105" y="466383"/>
                  </a:lnTo>
                  <a:lnTo>
                    <a:pt x="235585" y="471170"/>
                  </a:lnTo>
                  <a:lnTo>
                    <a:pt x="283064" y="466383"/>
                  </a:lnTo>
                  <a:lnTo>
                    <a:pt x="327285" y="452656"/>
                  </a:lnTo>
                  <a:lnTo>
                    <a:pt x="367303" y="430936"/>
                  </a:lnTo>
                  <a:lnTo>
                    <a:pt x="402169" y="402169"/>
                  </a:lnTo>
                  <a:lnTo>
                    <a:pt x="430936" y="367303"/>
                  </a:lnTo>
                  <a:lnTo>
                    <a:pt x="452656" y="327285"/>
                  </a:lnTo>
                  <a:lnTo>
                    <a:pt x="466383" y="283064"/>
                  </a:lnTo>
                  <a:lnTo>
                    <a:pt x="471170" y="235585"/>
                  </a:lnTo>
                  <a:lnTo>
                    <a:pt x="466383" y="188105"/>
                  </a:lnTo>
                  <a:lnTo>
                    <a:pt x="452656" y="143884"/>
                  </a:lnTo>
                  <a:lnTo>
                    <a:pt x="430936" y="103866"/>
                  </a:lnTo>
                  <a:lnTo>
                    <a:pt x="402169" y="69000"/>
                  </a:lnTo>
                  <a:lnTo>
                    <a:pt x="367303" y="40233"/>
                  </a:lnTo>
                  <a:lnTo>
                    <a:pt x="327285" y="18513"/>
                  </a:lnTo>
                  <a:lnTo>
                    <a:pt x="283064" y="4786"/>
                  </a:lnTo>
                  <a:lnTo>
                    <a:pt x="235585" y="0"/>
                  </a:lnTo>
                  <a:close/>
                </a:path>
              </a:pathLst>
            </a:custGeom>
            <a:solidFill>
              <a:srgbClr val="029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800471" y="3811168"/>
              <a:ext cx="336550" cy="146685"/>
            </a:xfrm>
            <a:custGeom>
              <a:avLst/>
              <a:gdLst/>
              <a:ahLst/>
              <a:cxnLst/>
              <a:rect l="l" t="t" r="r" b="b"/>
              <a:pathLst>
                <a:path w="336550" h="146685">
                  <a:moveTo>
                    <a:pt x="336143" y="0"/>
                  </a:moveTo>
                  <a:lnTo>
                    <a:pt x="0" y="0"/>
                  </a:lnTo>
                  <a:lnTo>
                    <a:pt x="0" y="146685"/>
                  </a:lnTo>
                  <a:lnTo>
                    <a:pt x="336143" y="146685"/>
                  </a:lnTo>
                  <a:lnTo>
                    <a:pt x="3361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 descr=""/>
          <p:cNvGrpSpPr/>
          <p:nvPr/>
        </p:nvGrpSpPr>
        <p:grpSpPr>
          <a:xfrm>
            <a:off x="5732957" y="4424512"/>
            <a:ext cx="471170" cy="471170"/>
            <a:chOff x="5732957" y="4424512"/>
            <a:chExt cx="471170" cy="471170"/>
          </a:xfrm>
        </p:grpSpPr>
        <p:sp>
          <p:nvSpPr>
            <p:cNvPr id="17" name="object 17" descr=""/>
            <p:cNvSpPr/>
            <p:nvPr/>
          </p:nvSpPr>
          <p:spPr>
            <a:xfrm>
              <a:off x="5732957" y="4424512"/>
              <a:ext cx="471170" cy="471170"/>
            </a:xfrm>
            <a:custGeom>
              <a:avLst/>
              <a:gdLst/>
              <a:ahLst/>
              <a:cxnLst/>
              <a:rect l="l" t="t" r="r" b="b"/>
              <a:pathLst>
                <a:path w="471170" h="471170">
                  <a:moveTo>
                    <a:pt x="235585" y="0"/>
                  </a:moveTo>
                  <a:lnTo>
                    <a:pt x="188105" y="4786"/>
                  </a:lnTo>
                  <a:lnTo>
                    <a:pt x="143884" y="18513"/>
                  </a:lnTo>
                  <a:lnTo>
                    <a:pt x="103866" y="40233"/>
                  </a:lnTo>
                  <a:lnTo>
                    <a:pt x="69000" y="69000"/>
                  </a:lnTo>
                  <a:lnTo>
                    <a:pt x="40233" y="103866"/>
                  </a:lnTo>
                  <a:lnTo>
                    <a:pt x="18513" y="143884"/>
                  </a:lnTo>
                  <a:lnTo>
                    <a:pt x="4786" y="188105"/>
                  </a:lnTo>
                  <a:lnTo>
                    <a:pt x="0" y="235585"/>
                  </a:lnTo>
                  <a:lnTo>
                    <a:pt x="4786" y="283064"/>
                  </a:lnTo>
                  <a:lnTo>
                    <a:pt x="18513" y="327285"/>
                  </a:lnTo>
                  <a:lnTo>
                    <a:pt x="40233" y="367303"/>
                  </a:lnTo>
                  <a:lnTo>
                    <a:pt x="69000" y="402169"/>
                  </a:lnTo>
                  <a:lnTo>
                    <a:pt x="103866" y="430936"/>
                  </a:lnTo>
                  <a:lnTo>
                    <a:pt x="143884" y="452656"/>
                  </a:lnTo>
                  <a:lnTo>
                    <a:pt x="188105" y="466383"/>
                  </a:lnTo>
                  <a:lnTo>
                    <a:pt x="235585" y="471170"/>
                  </a:lnTo>
                  <a:lnTo>
                    <a:pt x="283064" y="466383"/>
                  </a:lnTo>
                  <a:lnTo>
                    <a:pt x="327285" y="452656"/>
                  </a:lnTo>
                  <a:lnTo>
                    <a:pt x="367303" y="430936"/>
                  </a:lnTo>
                  <a:lnTo>
                    <a:pt x="402169" y="402169"/>
                  </a:lnTo>
                  <a:lnTo>
                    <a:pt x="430936" y="367303"/>
                  </a:lnTo>
                  <a:lnTo>
                    <a:pt x="452656" y="327285"/>
                  </a:lnTo>
                  <a:lnTo>
                    <a:pt x="466383" y="283064"/>
                  </a:lnTo>
                  <a:lnTo>
                    <a:pt x="471170" y="235585"/>
                  </a:lnTo>
                  <a:lnTo>
                    <a:pt x="466383" y="188105"/>
                  </a:lnTo>
                  <a:lnTo>
                    <a:pt x="452656" y="143884"/>
                  </a:lnTo>
                  <a:lnTo>
                    <a:pt x="430936" y="103866"/>
                  </a:lnTo>
                  <a:lnTo>
                    <a:pt x="402169" y="69000"/>
                  </a:lnTo>
                  <a:lnTo>
                    <a:pt x="367303" y="40233"/>
                  </a:lnTo>
                  <a:lnTo>
                    <a:pt x="327285" y="18513"/>
                  </a:lnTo>
                  <a:lnTo>
                    <a:pt x="283064" y="4786"/>
                  </a:lnTo>
                  <a:lnTo>
                    <a:pt x="235585" y="0"/>
                  </a:lnTo>
                  <a:close/>
                </a:path>
              </a:pathLst>
            </a:custGeom>
            <a:solidFill>
              <a:srgbClr val="029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800471" y="4574222"/>
              <a:ext cx="343535" cy="172085"/>
            </a:xfrm>
            <a:custGeom>
              <a:avLst/>
              <a:gdLst/>
              <a:ahLst/>
              <a:cxnLst/>
              <a:rect l="l" t="t" r="r" b="b"/>
              <a:pathLst>
                <a:path w="343535" h="172085">
                  <a:moveTo>
                    <a:pt x="343522" y="0"/>
                  </a:moveTo>
                  <a:lnTo>
                    <a:pt x="0" y="0"/>
                  </a:lnTo>
                  <a:lnTo>
                    <a:pt x="0" y="171754"/>
                  </a:lnTo>
                  <a:lnTo>
                    <a:pt x="343522" y="171754"/>
                  </a:lnTo>
                  <a:lnTo>
                    <a:pt x="3435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 descr=""/>
          <p:cNvGrpSpPr/>
          <p:nvPr/>
        </p:nvGrpSpPr>
        <p:grpSpPr>
          <a:xfrm>
            <a:off x="5732957" y="5208041"/>
            <a:ext cx="471170" cy="471170"/>
            <a:chOff x="5732957" y="5208041"/>
            <a:chExt cx="471170" cy="471170"/>
          </a:xfrm>
        </p:grpSpPr>
        <p:sp>
          <p:nvSpPr>
            <p:cNvPr id="20" name="object 20" descr=""/>
            <p:cNvSpPr/>
            <p:nvPr/>
          </p:nvSpPr>
          <p:spPr>
            <a:xfrm>
              <a:off x="5732957" y="5208041"/>
              <a:ext cx="471170" cy="471170"/>
            </a:xfrm>
            <a:custGeom>
              <a:avLst/>
              <a:gdLst/>
              <a:ahLst/>
              <a:cxnLst/>
              <a:rect l="l" t="t" r="r" b="b"/>
              <a:pathLst>
                <a:path w="471170" h="471170">
                  <a:moveTo>
                    <a:pt x="235585" y="0"/>
                  </a:moveTo>
                  <a:lnTo>
                    <a:pt x="188105" y="4786"/>
                  </a:lnTo>
                  <a:lnTo>
                    <a:pt x="143884" y="18513"/>
                  </a:lnTo>
                  <a:lnTo>
                    <a:pt x="103866" y="40233"/>
                  </a:lnTo>
                  <a:lnTo>
                    <a:pt x="69000" y="69000"/>
                  </a:lnTo>
                  <a:lnTo>
                    <a:pt x="40233" y="103866"/>
                  </a:lnTo>
                  <a:lnTo>
                    <a:pt x="18513" y="143884"/>
                  </a:lnTo>
                  <a:lnTo>
                    <a:pt x="4786" y="188105"/>
                  </a:lnTo>
                  <a:lnTo>
                    <a:pt x="0" y="235585"/>
                  </a:lnTo>
                  <a:lnTo>
                    <a:pt x="4786" y="283064"/>
                  </a:lnTo>
                  <a:lnTo>
                    <a:pt x="18513" y="327285"/>
                  </a:lnTo>
                  <a:lnTo>
                    <a:pt x="40233" y="367303"/>
                  </a:lnTo>
                  <a:lnTo>
                    <a:pt x="69000" y="402169"/>
                  </a:lnTo>
                  <a:lnTo>
                    <a:pt x="103866" y="430936"/>
                  </a:lnTo>
                  <a:lnTo>
                    <a:pt x="143884" y="452656"/>
                  </a:lnTo>
                  <a:lnTo>
                    <a:pt x="188105" y="466383"/>
                  </a:lnTo>
                  <a:lnTo>
                    <a:pt x="235585" y="471170"/>
                  </a:lnTo>
                  <a:lnTo>
                    <a:pt x="283064" y="466383"/>
                  </a:lnTo>
                  <a:lnTo>
                    <a:pt x="327285" y="452656"/>
                  </a:lnTo>
                  <a:lnTo>
                    <a:pt x="367303" y="430936"/>
                  </a:lnTo>
                  <a:lnTo>
                    <a:pt x="402169" y="402169"/>
                  </a:lnTo>
                  <a:lnTo>
                    <a:pt x="430936" y="367303"/>
                  </a:lnTo>
                  <a:lnTo>
                    <a:pt x="452656" y="327285"/>
                  </a:lnTo>
                  <a:lnTo>
                    <a:pt x="466383" y="283064"/>
                  </a:lnTo>
                  <a:lnTo>
                    <a:pt x="471170" y="235585"/>
                  </a:lnTo>
                  <a:lnTo>
                    <a:pt x="466383" y="188105"/>
                  </a:lnTo>
                  <a:lnTo>
                    <a:pt x="452656" y="143884"/>
                  </a:lnTo>
                  <a:lnTo>
                    <a:pt x="430936" y="103866"/>
                  </a:lnTo>
                  <a:lnTo>
                    <a:pt x="402169" y="69000"/>
                  </a:lnTo>
                  <a:lnTo>
                    <a:pt x="367303" y="40233"/>
                  </a:lnTo>
                  <a:lnTo>
                    <a:pt x="327285" y="18513"/>
                  </a:lnTo>
                  <a:lnTo>
                    <a:pt x="283064" y="4786"/>
                  </a:lnTo>
                  <a:lnTo>
                    <a:pt x="235585" y="0"/>
                  </a:lnTo>
                  <a:close/>
                </a:path>
              </a:pathLst>
            </a:custGeom>
            <a:solidFill>
              <a:srgbClr val="029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5821883" y="5310009"/>
              <a:ext cx="293370" cy="267335"/>
            </a:xfrm>
            <a:custGeom>
              <a:avLst/>
              <a:gdLst/>
              <a:ahLst/>
              <a:cxnLst/>
              <a:rect l="l" t="t" r="r" b="b"/>
              <a:pathLst>
                <a:path w="293370" h="267335">
                  <a:moveTo>
                    <a:pt x="293306" y="0"/>
                  </a:moveTo>
                  <a:lnTo>
                    <a:pt x="0" y="0"/>
                  </a:lnTo>
                  <a:lnTo>
                    <a:pt x="0" y="267233"/>
                  </a:lnTo>
                  <a:lnTo>
                    <a:pt x="293306" y="267233"/>
                  </a:lnTo>
                  <a:lnTo>
                    <a:pt x="2933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/>
          <p:nvPr/>
        </p:nvSpPr>
        <p:spPr>
          <a:xfrm>
            <a:off x="8600847" y="4424512"/>
            <a:ext cx="471170" cy="471170"/>
          </a:xfrm>
          <a:custGeom>
            <a:avLst/>
            <a:gdLst/>
            <a:ahLst/>
            <a:cxnLst/>
            <a:rect l="l" t="t" r="r" b="b"/>
            <a:pathLst>
              <a:path w="471170" h="471170">
                <a:moveTo>
                  <a:pt x="235585" y="0"/>
                </a:moveTo>
                <a:lnTo>
                  <a:pt x="188105" y="4786"/>
                </a:lnTo>
                <a:lnTo>
                  <a:pt x="143884" y="18513"/>
                </a:lnTo>
                <a:lnTo>
                  <a:pt x="103866" y="40233"/>
                </a:lnTo>
                <a:lnTo>
                  <a:pt x="69000" y="69000"/>
                </a:lnTo>
                <a:lnTo>
                  <a:pt x="40233" y="103866"/>
                </a:lnTo>
                <a:lnTo>
                  <a:pt x="18513" y="143884"/>
                </a:lnTo>
                <a:lnTo>
                  <a:pt x="4786" y="188105"/>
                </a:lnTo>
                <a:lnTo>
                  <a:pt x="0" y="235585"/>
                </a:lnTo>
                <a:lnTo>
                  <a:pt x="4786" y="283064"/>
                </a:lnTo>
                <a:lnTo>
                  <a:pt x="18513" y="327285"/>
                </a:lnTo>
                <a:lnTo>
                  <a:pt x="40233" y="367303"/>
                </a:lnTo>
                <a:lnTo>
                  <a:pt x="69000" y="402169"/>
                </a:lnTo>
                <a:lnTo>
                  <a:pt x="103866" y="430936"/>
                </a:lnTo>
                <a:lnTo>
                  <a:pt x="143884" y="452656"/>
                </a:lnTo>
                <a:lnTo>
                  <a:pt x="188105" y="466383"/>
                </a:lnTo>
                <a:lnTo>
                  <a:pt x="235585" y="471170"/>
                </a:lnTo>
                <a:lnTo>
                  <a:pt x="283064" y="466383"/>
                </a:lnTo>
                <a:lnTo>
                  <a:pt x="327285" y="452656"/>
                </a:lnTo>
                <a:lnTo>
                  <a:pt x="367303" y="430936"/>
                </a:lnTo>
                <a:lnTo>
                  <a:pt x="402169" y="402169"/>
                </a:lnTo>
                <a:lnTo>
                  <a:pt x="430936" y="367303"/>
                </a:lnTo>
                <a:lnTo>
                  <a:pt x="452656" y="327285"/>
                </a:lnTo>
                <a:lnTo>
                  <a:pt x="466383" y="283064"/>
                </a:lnTo>
                <a:lnTo>
                  <a:pt x="471170" y="235585"/>
                </a:lnTo>
                <a:lnTo>
                  <a:pt x="466383" y="188105"/>
                </a:lnTo>
                <a:lnTo>
                  <a:pt x="452656" y="143884"/>
                </a:lnTo>
                <a:lnTo>
                  <a:pt x="430936" y="103866"/>
                </a:lnTo>
                <a:lnTo>
                  <a:pt x="402169" y="69000"/>
                </a:lnTo>
                <a:lnTo>
                  <a:pt x="367303" y="40233"/>
                </a:lnTo>
                <a:lnTo>
                  <a:pt x="327285" y="18513"/>
                </a:lnTo>
                <a:lnTo>
                  <a:pt x="283064" y="4786"/>
                </a:lnTo>
                <a:lnTo>
                  <a:pt x="235585" y="0"/>
                </a:lnTo>
                <a:close/>
              </a:path>
            </a:pathLst>
          </a:custGeom>
          <a:solidFill>
            <a:srgbClr val="029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8727426" y="4535932"/>
            <a:ext cx="208279" cy="247015"/>
          </a:xfrm>
          <a:custGeom>
            <a:avLst/>
            <a:gdLst/>
            <a:ahLst/>
            <a:cxnLst/>
            <a:rect l="l" t="t" r="r" b="b"/>
            <a:pathLst>
              <a:path w="208279" h="247014">
                <a:moveTo>
                  <a:pt x="207987" y="0"/>
                </a:moveTo>
                <a:lnTo>
                  <a:pt x="0" y="0"/>
                </a:lnTo>
                <a:lnTo>
                  <a:pt x="0" y="246989"/>
                </a:lnTo>
                <a:lnTo>
                  <a:pt x="207987" y="246989"/>
                </a:lnTo>
                <a:lnTo>
                  <a:pt x="2079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4" name="object 24" descr=""/>
          <p:cNvGrpSpPr/>
          <p:nvPr/>
        </p:nvGrpSpPr>
        <p:grpSpPr>
          <a:xfrm>
            <a:off x="8600847" y="3644832"/>
            <a:ext cx="471170" cy="471170"/>
            <a:chOff x="8600847" y="3644832"/>
            <a:chExt cx="471170" cy="471170"/>
          </a:xfrm>
        </p:grpSpPr>
        <p:sp>
          <p:nvSpPr>
            <p:cNvPr id="25" name="object 25" descr=""/>
            <p:cNvSpPr/>
            <p:nvPr/>
          </p:nvSpPr>
          <p:spPr>
            <a:xfrm>
              <a:off x="8600847" y="3644832"/>
              <a:ext cx="471170" cy="471170"/>
            </a:xfrm>
            <a:custGeom>
              <a:avLst/>
              <a:gdLst/>
              <a:ahLst/>
              <a:cxnLst/>
              <a:rect l="l" t="t" r="r" b="b"/>
              <a:pathLst>
                <a:path w="471170" h="471170">
                  <a:moveTo>
                    <a:pt x="235585" y="0"/>
                  </a:moveTo>
                  <a:lnTo>
                    <a:pt x="188105" y="4786"/>
                  </a:lnTo>
                  <a:lnTo>
                    <a:pt x="143884" y="18513"/>
                  </a:lnTo>
                  <a:lnTo>
                    <a:pt x="103866" y="40233"/>
                  </a:lnTo>
                  <a:lnTo>
                    <a:pt x="69000" y="69000"/>
                  </a:lnTo>
                  <a:lnTo>
                    <a:pt x="40233" y="103866"/>
                  </a:lnTo>
                  <a:lnTo>
                    <a:pt x="18513" y="143884"/>
                  </a:lnTo>
                  <a:lnTo>
                    <a:pt x="4786" y="188105"/>
                  </a:lnTo>
                  <a:lnTo>
                    <a:pt x="0" y="235585"/>
                  </a:lnTo>
                  <a:lnTo>
                    <a:pt x="4786" y="283064"/>
                  </a:lnTo>
                  <a:lnTo>
                    <a:pt x="18513" y="327285"/>
                  </a:lnTo>
                  <a:lnTo>
                    <a:pt x="40233" y="367303"/>
                  </a:lnTo>
                  <a:lnTo>
                    <a:pt x="69000" y="402169"/>
                  </a:lnTo>
                  <a:lnTo>
                    <a:pt x="103866" y="430936"/>
                  </a:lnTo>
                  <a:lnTo>
                    <a:pt x="143884" y="452656"/>
                  </a:lnTo>
                  <a:lnTo>
                    <a:pt x="188105" y="466383"/>
                  </a:lnTo>
                  <a:lnTo>
                    <a:pt x="235585" y="471170"/>
                  </a:lnTo>
                  <a:lnTo>
                    <a:pt x="283064" y="466383"/>
                  </a:lnTo>
                  <a:lnTo>
                    <a:pt x="327285" y="452656"/>
                  </a:lnTo>
                  <a:lnTo>
                    <a:pt x="367303" y="430936"/>
                  </a:lnTo>
                  <a:lnTo>
                    <a:pt x="402169" y="402169"/>
                  </a:lnTo>
                  <a:lnTo>
                    <a:pt x="430936" y="367303"/>
                  </a:lnTo>
                  <a:lnTo>
                    <a:pt x="452656" y="327285"/>
                  </a:lnTo>
                  <a:lnTo>
                    <a:pt x="466383" y="283064"/>
                  </a:lnTo>
                  <a:lnTo>
                    <a:pt x="471170" y="235585"/>
                  </a:lnTo>
                  <a:lnTo>
                    <a:pt x="466383" y="188105"/>
                  </a:lnTo>
                  <a:lnTo>
                    <a:pt x="452656" y="143884"/>
                  </a:lnTo>
                  <a:lnTo>
                    <a:pt x="430936" y="103866"/>
                  </a:lnTo>
                  <a:lnTo>
                    <a:pt x="402169" y="69000"/>
                  </a:lnTo>
                  <a:lnTo>
                    <a:pt x="367303" y="40233"/>
                  </a:lnTo>
                  <a:lnTo>
                    <a:pt x="327285" y="18513"/>
                  </a:lnTo>
                  <a:lnTo>
                    <a:pt x="283064" y="4786"/>
                  </a:lnTo>
                  <a:lnTo>
                    <a:pt x="235585" y="0"/>
                  </a:lnTo>
                  <a:close/>
                </a:path>
              </a:pathLst>
            </a:custGeom>
            <a:solidFill>
              <a:srgbClr val="029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8755672" y="3715600"/>
              <a:ext cx="155575" cy="316230"/>
            </a:xfrm>
            <a:custGeom>
              <a:avLst/>
              <a:gdLst/>
              <a:ahLst/>
              <a:cxnLst/>
              <a:rect l="l" t="t" r="r" b="b"/>
              <a:pathLst>
                <a:path w="155575" h="316229">
                  <a:moveTo>
                    <a:pt x="155016" y="0"/>
                  </a:moveTo>
                  <a:lnTo>
                    <a:pt x="0" y="0"/>
                  </a:lnTo>
                  <a:lnTo>
                    <a:pt x="0" y="316230"/>
                  </a:lnTo>
                  <a:lnTo>
                    <a:pt x="155016" y="316230"/>
                  </a:lnTo>
                  <a:lnTo>
                    <a:pt x="155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937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7E7E7E"/>
                </a:solidFill>
              </a:rPr>
              <a:t>38</a:t>
            </a:fld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5787" y="671629"/>
              <a:ext cx="1485898" cy="76834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76489" y="0"/>
              <a:ext cx="7015497" cy="683062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6521856"/>
              <a:ext cx="12192000" cy="336550"/>
            </a:xfrm>
            <a:custGeom>
              <a:avLst/>
              <a:gdLst/>
              <a:ahLst/>
              <a:cxnLst/>
              <a:rect l="l" t="t" r="r" b="b"/>
              <a:pathLst>
                <a:path w="12192000" h="336550">
                  <a:moveTo>
                    <a:pt x="12192000" y="0"/>
                  </a:moveTo>
                  <a:lnTo>
                    <a:pt x="0" y="0"/>
                  </a:lnTo>
                  <a:lnTo>
                    <a:pt x="0" y="336143"/>
                  </a:lnTo>
                  <a:lnTo>
                    <a:pt x="12192000" y="336143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3086" y="4011188"/>
            <a:ext cx="2936240" cy="1415415"/>
          </a:xfrm>
          <a:prstGeom prst="rect"/>
        </p:spPr>
        <p:txBody>
          <a:bodyPr wrap="square" lIns="0" tIns="95885" rIns="0" bIns="0" rtlCol="0" vert="horz">
            <a:spAutoFit/>
          </a:bodyPr>
          <a:lstStyle/>
          <a:p>
            <a:pPr marL="12700" marR="5080">
              <a:lnSpc>
                <a:spcPts val="5180"/>
              </a:lnSpc>
              <a:spcBef>
                <a:spcPts val="755"/>
              </a:spcBef>
            </a:pPr>
            <a:r>
              <a:rPr dirty="0" sz="4800"/>
              <a:t>Tools</a:t>
            </a:r>
            <a:r>
              <a:rPr dirty="0" sz="4800" spc="-130"/>
              <a:t> </a:t>
            </a:r>
            <a:r>
              <a:rPr dirty="0" sz="4800" spc="-25"/>
              <a:t>and </a:t>
            </a:r>
            <a:r>
              <a:rPr dirty="0" sz="4800" spc="-20"/>
              <a:t>resources</a:t>
            </a:r>
            <a:endParaRPr sz="4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0945" y="5967109"/>
            <a:ext cx="862317" cy="862315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226060" cy="6858000"/>
          </a:xfrm>
          <a:custGeom>
            <a:avLst/>
            <a:gdLst/>
            <a:ahLst/>
            <a:cxnLst/>
            <a:rect l="l" t="t" r="r" b="b"/>
            <a:pathLst>
              <a:path w="226060" h="6858000">
                <a:moveTo>
                  <a:pt x="225628" y="0"/>
                </a:moveTo>
                <a:lnTo>
                  <a:pt x="0" y="0"/>
                </a:lnTo>
                <a:lnTo>
                  <a:pt x="0" y="6858000"/>
                </a:lnTo>
                <a:lnTo>
                  <a:pt x="225628" y="6858000"/>
                </a:lnTo>
                <a:lnTo>
                  <a:pt x="225628" y="0"/>
                </a:lnTo>
                <a:close/>
              </a:path>
            </a:pathLst>
          </a:custGeom>
          <a:solidFill>
            <a:srgbClr val="0033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42997" y="1745124"/>
            <a:ext cx="3406775" cy="543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003358"/>
                </a:solidFill>
              </a:rPr>
              <a:t>Visit</a:t>
            </a:r>
            <a:r>
              <a:rPr dirty="0" spc="-70">
                <a:solidFill>
                  <a:srgbClr val="003358"/>
                </a:solidFill>
              </a:rPr>
              <a:t> </a:t>
            </a:r>
            <a:r>
              <a:rPr dirty="0" spc="-10">
                <a:solidFill>
                  <a:srgbClr val="003358"/>
                </a:solidFill>
              </a:rPr>
              <a:t>fepblue.org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1139710" y="2737746"/>
            <a:ext cx="3963670" cy="1604645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 marR="5080" indent="-635">
              <a:lnSpc>
                <a:spcPts val="3030"/>
              </a:lnSpc>
              <a:spcBef>
                <a:spcPts val="470"/>
              </a:spcBef>
            </a:pPr>
            <a:r>
              <a:rPr dirty="0" u="sng" sz="2800" b="1">
                <a:solidFill>
                  <a:srgbClr val="0299D9"/>
                </a:solidFill>
                <a:uFill>
                  <a:solidFill>
                    <a:srgbClr val="0099D7"/>
                  </a:solidFill>
                </a:uFill>
                <a:latin typeface="Arial"/>
                <a:cs typeface="Arial"/>
              </a:rPr>
              <a:t>fepblue</a:t>
            </a:r>
            <a:r>
              <a:rPr dirty="0" u="sng" sz="2800" b="1">
                <a:solidFill>
                  <a:srgbClr val="0099D7"/>
                </a:solidFill>
                <a:uFill>
                  <a:solidFill>
                    <a:srgbClr val="0099D7"/>
                  </a:solidFill>
                </a:uFill>
                <a:latin typeface="Arial"/>
                <a:cs typeface="Arial"/>
              </a:rPr>
              <a:t>.org</a:t>
            </a:r>
            <a:r>
              <a:rPr dirty="0" u="none" sz="2800" spc="-5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u="none" sz="2800">
                <a:solidFill>
                  <a:srgbClr val="003358"/>
                </a:solidFill>
                <a:latin typeface="Arial"/>
                <a:cs typeface="Arial"/>
              </a:rPr>
              <a:t>is</a:t>
            </a:r>
            <a:r>
              <a:rPr dirty="0" u="none" sz="2800" spc="-6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u="none" sz="2800">
                <a:solidFill>
                  <a:srgbClr val="003358"/>
                </a:solidFill>
                <a:latin typeface="Arial"/>
                <a:cs typeface="Arial"/>
              </a:rPr>
              <a:t>our</a:t>
            </a:r>
            <a:r>
              <a:rPr dirty="0" u="none" sz="2800" spc="-5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u="none" sz="2800" spc="-10">
                <a:solidFill>
                  <a:srgbClr val="003358"/>
                </a:solidFill>
                <a:latin typeface="Arial"/>
                <a:cs typeface="Arial"/>
              </a:rPr>
              <a:t>public </a:t>
            </a:r>
            <a:r>
              <a:rPr dirty="0" u="none" sz="2800">
                <a:solidFill>
                  <a:srgbClr val="003358"/>
                </a:solidFill>
                <a:latin typeface="Arial"/>
                <a:cs typeface="Arial"/>
              </a:rPr>
              <a:t>website</a:t>
            </a:r>
            <a:r>
              <a:rPr dirty="0" u="none" sz="2800" spc="-5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u="none" sz="2800">
                <a:solidFill>
                  <a:srgbClr val="003358"/>
                </a:solidFill>
                <a:latin typeface="Arial"/>
                <a:cs typeface="Arial"/>
              </a:rPr>
              <a:t>where</a:t>
            </a:r>
            <a:r>
              <a:rPr dirty="0" u="none" sz="28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u="none" sz="2800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u="none" sz="2800" spc="-5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u="none" sz="2800" spc="-25">
                <a:solidFill>
                  <a:srgbClr val="003358"/>
                </a:solidFill>
                <a:latin typeface="Arial"/>
                <a:cs typeface="Arial"/>
              </a:rPr>
              <a:t>can </a:t>
            </a:r>
            <a:r>
              <a:rPr dirty="0" u="none" sz="2800">
                <a:solidFill>
                  <a:srgbClr val="003358"/>
                </a:solidFill>
                <a:latin typeface="Arial"/>
                <a:cs typeface="Arial"/>
              </a:rPr>
              <a:t>learn</a:t>
            </a:r>
            <a:r>
              <a:rPr dirty="0" u="none" sz="28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u="none" sz="2800">
                <a:solidFill>
                  <a:srgbClr val="003358"/>
                </a:solidFill>
                <a:latin typeface="Arial"/>
                <a:cs typeface="Arial"/>
              </a:rPr>
              <a:t>about</a:t>
            </a:r>
            <a:r>
              <a:rPr dirty="0" u="none" sz="28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u="none" sz="2800" spc="-10">
                <a:solidFill>
                  <a:srgbClr val="003358"/>
                </a:solidFill>
                <a:latin typeface="Arial"/>
                <a:cs typeface="Arial"/>
              </a:rPr>
              <a:t>everything </a:t>
            </a:r>
            <a:r>
              <a:rPr dirty="0" u="none" sz="2800">
                <a:solidFill>
                  <a:srgbClr val="003358"/>
                </a:solidFill>
                <a:latin typeface="Arial"/>
                <a:cs typeface="Arial"/>
              </a:rPr>
              <a:t>FEP</a:t>
            </a:r>
            <a:r>
              <a:rPr dirty="0" u="none" sz="2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u="none" sz="2800">
                <a:solidFill>
                  <a:srgbClr val="003358"/>
                </a:solidFill>
                <a:latin typeface="Arial"/>
                <a:cs typeface="Arial"/>
              </a:rPr>
              <a:t>has</a:t>
            </a:r>
            <a:r>
              <a:rPr dirty="0" u="none" sz="2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u="none" sz="2800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u="none" sz="28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u="none" sz="2800" spc="-10">
                <a:solidFill>
                  <a:srgbClr val="003358"/>
                </a:solidFill>
                <a:latin typeface="Arial"/>
                <a:cs typeface="Arial"/>
              </a:rPr>
              <a:t>offer.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5628119" y="1089113"/>
            <a:ext cx="6017895" cy="4679950"/>
            <a:chOff x="5628119" y="1089113"/>
            <a:chExt cx="6017895" cy="4679950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28119" y="1089113"/>
              <a:ext cx="6017343" cy="467977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4966" y="1509255"/>
              <a:ext cx="4993893" cy="3072371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937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878787"/>
                </a:solidFill>
              </a:rPr>
              <a:t>43</a:t>
            </a:fld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6858000"/>
            </a:xfrm>
            <a:custGeom>
              <a:avLst/>
              <a:gdLst/>
              <a:ahLst/>
              <a:cxnLst/>
              <a:rect l="l" t="t" r="r" b="b"/>
              <a:pathLst>
                <a:path w="11966575" h="6858000">
                  <a:moveTo>
                    <a:pt x="0" y="6858000"/>
                  </a:moveTo>
                  <a:lnTo>
                    <a:pt x="11966371" y="6858000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70945" y="5967109"/>
              <a:ext cx="862317" cy="862315"/>
            </a:xfrm>
            <a:prstGeom prst="rect">
              <a:avLst/>
            </a:prstGeom>
          </p:spPr>
        </p:pic>
      </p:grpSp>
      <p:grpSp>
        <p:nvGrpSpPr>
          <p:cNvPr id="6" name="object 6" descr=""/>
          <p:cNvGrpSpPr/>
          <p:nvPr/>
        </p:nvGrpSpPr>
        <p:grpSpPr>
          <a:xfrm>
            <a:off x="7496352" y="0"/>
            <a:ext cx="4695825" cy="6858000"/>
            <a:chOff x="7496352" y="0"/>
            <a:chExt cx="4695825" cy="68580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6352" y="0"/>
              <a:ext cx="4695646" cy="685800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0863" y="5948819"/>
              <a:ext cx="862317" cy="86231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44771" y="1261363"/>
            <a:ext cx="565975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0099D7"/>
                </a:solidFill>
              </a:rPr>
              <a:t>Get</a:t>
            </a:r>
            <a:r>
              <a:rPr dirty="0" sz="4000" spc="-65">
                <a:solidFill>
                  <a:srgbClr val="0099D7"/>
                </a:solidFill>
              </a:rPr>
              <a:t> </a:t>
            </a:r>
            <a:r>
              <a:rPr dirty="0" sz="4000">
                <a:solidFill>
                  <a:srgbClr val="0099D7"/>
                </a:solidFill>
              </a:rPr>
              <a:t>more</a:t>
            </a:r>
            <a:r>
              <a:rPr dirty="0" sz="4000" spc="-70">
                <a:solidFill>
                  <a:srgbClr val="0099D7"/>
                </a:solidFill>
              </a:rPr>
              <a:t> </a:t>
            </a:r>
            <a:r>
              <a:rPr dirty="0" sz="4000">
                <a:solidFill>
                  <a:srgbClr val="0099D7"/>
                </a:solidFill>
              </a:rPr>
              <a:t>with</a:t>
            </a:r>
            <a:r>
              <a:rPr dirty="0" sz="4000" spc="-70">
                <a:solidFill>
                  <a:srgbClr val="0099D7"/>
                </a:solidFill>
              </a:rPr>
              <a:t> </a:t>
            </a:r>
            <a:r>
              <a:rPr dirty="0" sz="4000" spc="-10">
                <a:solidFill>
                  <a:srgbClr val="0099D7"/>
                </a:solidFill>
              </a:rPr>
              <a:t>MyBlue</a:t>
            </a:r>
            <a:r>
              <a:rPr dirty="0" baseline="25157" sz="3975" spc="-15">
                <a:solidFill>
                  <a:srgbClr val="0099D7"/>
                </a:solidFill>
              </a:rPr>
              <a:t>®</a:t>
            </a:r>
            <a:endParaRPr baseline="25157" sz="3975"/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937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878787"/>
                </a:solidFill>
              </a:rPr>
              <a:t>43</a:t>
            </a:fld>
          </a:p>
        </p:txBody>
      </p:sp>
      <p:sp>
        <p:nvSpPr>
          <p:cNvPr id="10" name="object 10" descr=""/>
          <p:cNvSpPr txBox="1"/>
          <p:nvPr/>
        </p:nvSpPr>
        <p:spPr>
          <a:xfrm>
            <a:off x="1169840" y="2384551"/>
            <a:ext cx="5833745" cy="25622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2965"/>
              </a:lnSpc>
              <a:spcBef>
                <a:spcPts val="105"/>
              </a:spcBef>
            </a:pPr>
            <a:r>
              <a:rPr dirty="0" sz="2600" b="1">
                <a:solidFill>
                  <a:srgbClr val="0299D9"/>
                </a:solidFill>
                <a:latin typeface="Arial"/>
                <a:cs typeface="Arial"/>
              </a:rPr>
              <a:t>MyBlue</a:t>
            </a:r>
            <a:r>
              <a:rPr dirty="0" sz="2600" spc="-5" b="1">
                <a:solidFill>
                  <a:srgbClr val="0299D9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is our</a:t>
            </a:r>
            <a:r>
              <a:rPr dirty="0" sz="2600" spc="-10">
                <a:solidFill>
                  <a:srgbClr val="FFFFFF"/>
                </a:solidFill>
                <a:latin typeface="Arial"/>
                <a:cs typeface="Arial"/>
              </a:rPr>
              <a:t> member-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only</a:t>
            </a:r>
            <a:r>
              <a:rPr dirty="0" sz="2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Arial"/>
                <a:cs typeface="Arial"/>
              </a:rPr>
              <a:t>site</a:t>
            </a:r>
            <a:endParaRPr sz="2600">
              <a:latin typeface="Arial"/>
              <a:cs typeface="Arial"/>
            </a:endParaRPr>
          </a:p>
          <a:p>
            <a:pPr marL="12700" marR="422909">
              <a:lnSpc>
                <a:spcPts val="2810"/>
              </a:lnSpc>
              <a:spcBef>
                <a:spcPts val="195"/>
              </a:spcBef>
            </a:pP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dirty="0" sz="2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gives</a:t>
            </a:r>
            <a:r>
              <a:rPr dirty="0" sz="2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dirty="0" sz="26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access</a:t>
            </a:r>
            <a:r>
              <a:rPr dirty="0" sz="2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helpful</a:t>
            </a:r>
            <a:r>
              <a:rPr dirty="0" sz="2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Arial"/>
                <a:cs typeface="Arial"/>
              </a:rPr>
              <a:t>tools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resources,</a:t>
            </a:r>
            <a:r>
              <a:rPr dirty="0" sz="26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such</a:t>
            </a:r>
            <a:r>
              <a:rPr dirty="0" sz="2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dirty="0" sz="2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Arial"/>
                <a:cs typeface="Arial"/>
              </a:rPr>
              <a:t>financial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dashboard,</a:t>
            </a:r>
            <a:r>
              <a:rPr dirty="0" sz="26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wellness</a:t>
            </a:r>
            <a:r>
              <a:rPr dirty="0" sz="26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Arial"/>
                <a:cs typeface="Arial"/>
              </a:rPr>
              <a:t>incentives,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r>
              <a:rPr dirty="0" sz="2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member</a:t>
            </a:r>
            <a:r>
              <a:rPr dirty="0" sz="26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dirty="0" sz="2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cards</a:t>
            </a:r>
            <a:r>
              <a:rPr dirty="0" sz="2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600" spc="-10">
                <a:solidFill>
                  <a:srgbClr val="FFFFFF"/>
                </a:solidFill>
                <a:latin typeface="Arial"/>
                <a:cs typeface="Arial"/>
              </a:rPr>
              <a:t> more.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45"/>
              </a:spcBef>
            </a:pPr>
            <a:r>
              <a:rPr dirty="0" sz="2600">
                <a:solidFill>
                  <a:srgbClr val="FFFFFF"/>
                </a:solidFill>
                <a:latin typeface="Arial"/>
                <a:cs typeface="Arial"/>
              </a:rPr>
              <a:t>Visit</a:t>
            </a:r>
            <a:r>
              <a:rPr dirty="0" sz="2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u="sng" sz="2600" b="1">
                <a:solidFill>
                  <a:srgbClr val="0099D7"/>
                </a:solidFill>
                <a:uFill>
                  <a:solidFill>
                    <a:srgbClr val="0099D7"/>
                  </a:solidFill>
                </a:uFill>
                <a:latin typeface="Arial"/>
                <a:cs typeface="Arial"/>
              </a:rPr>
              <a:t>fepblue.org/signup</a:t>
            </a:r>
            <a:r>
              <a:rPr dirty="0" u="none" sz="2600" spc="-9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u="none" sz="26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u="none" sz="2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u="none" sz="2600">
                <a:solidFill>
                  <a:srgbClr val="FFFFFF"/>
                </a:solidFill>
                <a:latin typeface="Arial"/>
                <a:cs typeface="Arial"/>
              </a:rPr>
              <a:t>get</a:t>
            </a:r>
            <a:r>
              <a:rPr dirty="0" u="none" sz="26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u="none" sz="2600" spc="-10">
                <a:solidFill>
                  <a:srgbClr val="FFFFFF"/>
                </a:solidFill>
                <a:latin typeface="Arial"/>
                <a:cs typeface="Arial"/>
              </a:rPr>
              <a:t>started.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6858000"/>
            </a:xfrm>
            <a:custGeom>
              <a:avLst/>
              <a:gdLst/>
              <a:ahLst/>
              <a:cxnLst/>
              <a:rect l="l" t="t" r="r" b="b"/>
              <a:pathLst>
                <a:path w="11966575" h="6858000">
                  <a:moveTo>
                    <a:pt x="0" y="6858000"/>
                  </a:moveTo>
                  <a:lnTo>
                    <a:pt x="11966371" y="6858000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70945" y="5967109"/>
              <a:ext cx="862317" cy="8623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9808" y="469684"/>
              <a:ext cx="5242191" cy="6386181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31269" y="5131028"/>
              <a:ext cx="6760730" cy="172483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0864" y="5948819"/>
              <a:ext cx="862317" cy="862317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10896362" y="6289554"/>
            <a:ext cx="1962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45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38546" y="450820"/>
            <a:ext cx="4424680" cy="1183005"/>
          </a:xfrm>
          <a:prstGeom prst="rect"/>
        </p:spPr>
        <p:txBody>
          <a:bodyPr wrap="square" lIns="0" tIns="81280" rIns="0" bIns="0" rtlCol="0" vert="horz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dirty="0" sz="4000">
                <a:solidFill>
                  <a:srgbClr val="0099D7"/>
                </a:solidFill>
              </a:rPr>
              <a:t>Keep</a:t>
            </a:r>
            <a:r>
              <a:rPr dirty="0" sz="4000" spc="-40">
                <a:solidFill>
                  <a:srgbClr val="0099D7"/>
                </a:solidFill>
              </a:rPr>
              <a:t> </a:t>
            </a:r>
            <a:r>
              <a:rPr dirty="0" sz="4000">
                <a:solidFill>
                  <a:srgbClr val="0099D7"/>
                </a:solidFill>
              </a:rPr>
              <a:t>up</a:t>
            </a:r>
            <a:r>
              <a:rPr dirty="0" sz="4000" spc="-50">
                <a:solidFill>
                  <a:srgbClr val="0099D7"/>
                </a:solidFill>
              </a:rPr>
              <a:t> </a:t>
            </a:r>
            <a:r>
              <a:rPr dirty="0" sz="4000">
                <a:solidFill>
                  <a:srgbClr val="0099D7"/>
                </a:solidFill>
              </a:rPr>
              <a:t>with</a:t>
            </a:r>
            <a:r>
              <a:rPr dirty="0" sz="4000" spc="-40">
                <a:solidFill>
                  <a:srgbClr val="0099D7"/>
                </a:solidFill>
              </a:rPr>
              <a:t> </a:t>
            </a:r>
            <a:r>
              <a:rPr dirty="0" sz="4000" spc="-20">
                <a:solidFill>
                  <a:srgbClr val="0099D7"/>
                </a:solidFill>
              </a:rPr>
              <a:t>your </a:t>
            </a:r>
            <a:r>
              <a:rPr dirty="0" sz="4000">
                <a:solidFill>
                  <a:srgbClr val="0099D7"/>
                </a:solidFill>
              </a:rPr>
              <a:t>benefits</a:t>
            </a:r>
            <a:r>
              <a:rPr dirty="0" sz="4000" spc="-10">
                <a:solidFill>
                  <a:srgbClr val="0099D7"/>
                </a:solidFill>
              </a:rPr>
              <a:t> </a:t>
            </a:r>
            <a:r>
              <a:rPr dirty="0" sz="4000">
                <a:solidFill>
                  <a:srgbClr val="0099D7"/>
                </a:solidFill>
              </a:rPr>
              <a:t>on</a:t>
            </a:r>
            <a:r>
              <a:rPr dirty="0" sz="4000" spc="-35">
                <a:solidFill>
                  <a:srgbClr val="0099D7"/>
                </a:solidFill>
              </a:rPr>
              <a:t> </a:t>
            </a:r>
            <a:r>
              <a:rPr dirty="0" sz="4000">
                <a:solidFill>
                  <a:srgbClr val="0099D7"/>
                </a:solidFill>
              </a:rPr>
              <a:t>the</a:t>
            </a:r>
            <a:r>
              <a:rPr dirty="0" sz="4000" spc="-20">
                <a:solidFill>
                  <a:srgbClr val="0099D7"/>
                </a:solidFill>
              </a:rPr>
              <a:t> </a:t>
            </a:r>
            <a:r>
              <a:rPr dirty="0" sz="4000" spc="-25">
                <a:solidFill>
                  <a:srgbClr val="0099D7"/>
                </a:solidFill>
              </a:rPr>
              <a:t>go</a:t>
            </a:r>
            <a:endParaRPr sz="4000"/>
          </a:p>
        </p:txBody>
      </p:sp>
      <p:sp>
        <p:nvSpPr>
          <p:cNvPr id="11" name="object 11" descr=""/>
          <p:cNvSpPr txBox="1"/>
          <p:nvPr/>
        </p:nvSpPr>
        <p:spPr>
          <a:xfrm>
            <a:off x="938546" y="2133316"/>
            <a:ext cx="5531485" cy="340677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236854">
              <a:lnSpc>
                <a:spcPts val="2160"/>
              </a:lnSpc>
              <a:spcBef>
                <a:spcPts val="375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0299D9"/>
                </a:solidFill>
                <a:latin typeface="Arial"/>
                <a:cs typeface="Arial"/>
              </a:rPr>
              <a:t>fepblue</a:t>
            </a:r>
            <a:r>
              <a:rPr dirty="0" sz="2000" spc="-25" b="1">
                <a:solidFill>
                  <a:srgbClr val="0299D9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app,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access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 your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benefits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palm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hand.</a:t>
            </a:r>
            <a:endParaRPr sz="2000">
              <a:latin typeface="Arial"/>
              <a:cs typeface="Arial"/>
            </a:endParaRPr>
          </a:p>
          <a:p>
            <a:pPr marL="681355" marR="1501140">
              <a:lnSpc>
                <a:spcPct val="238899"/>
              </a:lnSpc>
              <a:spcBef>
                <a:spcPts val="138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Keep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track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out-of-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pocket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costs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Preferred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providers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30"/>
              </a:spcBef>
            </a:pPr>
            <a:endParaRPr sz="1800">
              <a:latin typeface="Arial"/>
              <a:cs typeface="Arial"/>
            </a:endParaRPr>
          </a:p>
          <a:p>
            <a:pPr marL="681355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member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card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30"/>
              </a:spcBef>
            </a:pPr>
            <a:endParaRPr sz="1800">
              <a:latin typeface="Arial"/>
              <a:cs typeface="Arial"/>
            </a:endParaRPr>
          </a:p>
          <a:p>
            <a:pPr marL="681355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Access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Nurse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Line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Teladoc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41932" y="6234683"/>
            <a:ext cx="338327" cy="321563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941015" y="5805194"/>
            <a:ext cx="5863590" cy="668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3500" marR="43180">
              <a:lnSpc>
                <a:spcPct val="117500"/>
              </a:lnSpc>
              <a:spcBef>
                <a:spcPts val="100"/>
              </a:spcBef>
            </a:pP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dirty="0" sz="1200" spc="-3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must have</a:t>
            </a:r>
            <a:r>
              <a:rPr dirty="0" sz="1200" spc="-2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-2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MyBlue</a:t>
            </a:r>
            <a:r>
              <a:rPr dirty="0" baseline="24305" sz="1200" i="1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dirty="0" baseline="24305" sz="1200" spc="-44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account</a:t>
            </a:r>
            <a:r>
              <a:rPr dirty="0" sz="1200" spc="-4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1200" spc="-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access</a:t>
            </a:r>
            <a:r>
              <a:rPr dirty="0" sz="1200" spc="-3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dirty="0" sz="1200" spc="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200" spc="-2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200" spc="-1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app’s</a:t>
            </a:r>
            <a:r>
              <a:rPr dirty="0" sz="1200" spc="-1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features.</a:t>
            </a:r>
            <a:r>
              <a:rPr dirty="0" sz="1200" spc="-4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Visit</a:t>
            </a:r>
            <a:r>
              <a:rPr dirty="0" sz="1200" spc="-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200" spc="-1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5" i="1">
                <a:solidFill>
                  <a:srgbClr val="FFFFFF"/>
                </a:solidFill>
                <a:latin typeface="Arial"/>
                <a:cs typeface="Arial"/>
              </a:rPr>
              <a:t>App</a:t>
            </a:r>
            <a:r>
              <a:rPr dirty="0" sz="1200" spc="-2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Store</a:t>
            </a:r>
            <a:r>
              <a:rPr dirty="0" baseline="24305" sz="1200" i="1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dirty="0" baseline="24305" sz="1200" spc="12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5" i="1">
                <a:solidFill>
                  <a:srgbClr val="FFFFFF"/>
                </a:solidFill>
                <a:latin typeface="Arial"/>
                <a:cs typeface="Arial"/>
              </a:rPr>
              <a:t>or</a:t>
            </a:r>
            <a:endParaRPr sz="1200">
              <a:latin typeface="Arial"/>
              <a:cs typeface="Arial"/>
            </a:endParaRPr>
          </a:p>
          <a:p>
            <a:pPr marL="63500">
              <a:lnSpc>
                <a:spcPct val="100000"/>
              </a:lnSpc>
              <a:spcBef>
                <a:spcPts val="240"/>
              </a:spcBef>
              <a:tabLst>
                <a:tab pos="1085850" algn="l"/>
              </a:tabLst>
            </a:pP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Google</a:t>
            </a:r>
            <a:r>
              <a:rPr dirty="0" sz="1200" spc="-4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0" i="1">
                <a:solidFill>
                  <a:srgbClr val="FFFFFF"/>
                </a:solidFill>
                <a:latin typeface="Arial"/>
                <a:cs typeface="Arial"/>
              </a:rPr>
              <a:t>Play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	to</a:t>
            </a:r>
            <a:r>
              <a:rPr dirty="0" sz="1200" spc="-1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download</a:t>
            </a:r>
            <a:r>
              <a:rPr dirty="0" sz="1200" spc="-5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200" spc="-1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fepblue</a:t>
            </a:r>
            <a:r>
              <a:rPr dirty="0" sz="1200" spc="-5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FFFFFF"/>
                </a:solidFill>
                <a:latin typeface="Arial"/>
                <a:cs typeface="Arial"/>
              </a:rPr>
              <a:t>app</a:t>
            </a:r>
            <a:r>
              <a:rPr dirty="0" sz="1200" spc="-3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i="1">
                <a:solidFill>
                  <a:srgbClr val="FFFFFF"/>
                </a:solidFill>
                <a:latin typeface="Arial"/>
                <a:cs typeface="Arial"/>
              </a:rPr>
              <a:t>today.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951246" y="3166745"/>
            <a:ext cx="497840" cy="2443480"/>
            <a:chOff x="951246" y="3166745"/>
            <a:chExt cx="497840" cy="2443480"/>
          </a:xfrm>
        </p:grpSpPr>
        <p:sp>
          <p:nvSpPr>
            <p:cNvPr id="15" name="object 15" descr=""/>
            <p:cNvSpPr/>
            <p:nvPr/>
          </p:nvSpPr>
          <p:spPr>
            <a:xfrm>
              <a:off x="951246" y="3166745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310" y="0"/>
                  </a:moveTo>
                  <a:lnTo>
                    <a:pt x="198268" y="5044"/>
                  </a:lnTo>
                  <a:lnTo>
                    <a:pt x="151658" y="19513"/>
                  </a:lnTo>
                  <a:lnTo>
                    <a:pt x="109479" y="42408"/>
                  </a:lnTo>
                  <a:lnTo>
                    <a:pt x="72729" y="72729"/>
                  </a:lnTo>
                  <a:lnTo>
                    <a:pt x="42408" y="109479"/>
                  </a:lnTo>
                  <a:lnTo>
                    <a:pt x="19513" y="151658"/>
                  </a:lnTo>
                  <a:lnTo>
                    <a:pt x="5044" y="198268"/>
                  </a:lnTo>
                  <a:lnTo>
                    <a:pt x="0" y="248310"/>
                  </a:lnTo>
                  <a:lnTo>
                    <a:pt x="5044" y="298352"/>
                  </a:lnTo>
                  <a:lnTo>
                    <a:pt x="19513" y="344962"/>
                  </a:lnTo>
                  <a:lnTo>
                    <a:pt x="42408" y="387141"/>
                  </a:lnTo>
                  <a:lnTo>
                    <a:pt x="72729" y="423891"/>
                  </a:lnTo>
                  <a:lnTo>
                    <a:pt x="109479" y="454212"/>
                  </a:lnTo>
                  <a:lnTo>
                    <a:pt x="151658" y="477106"/>
                  </a:lnTo>
                  <a:lnTo>
                    <a:pt x="198268" y="491575"/>
                  </a:lnTo>
                  <a:lnTo>
                    <a:pt x="248310" y="496620"/>
                  </a:lnTo>
                  <a:lnTo>
                    <a:pt x="298352" y="491575"/>
                  </a:lnTo>
                  <a:lnTo>
                    <a:pt x="344962" y="477106"/>
                  </a:lnTo>
                  <a:lnTo>
                    <a:pt x="387141" y="454212"/>
                  </a:lnTo>
                  <a:lnTo>
                    <a:pt x="423891" y="423891"/>
                  </a:lnTo>
                  <a:lnTo>
                    <a:pt x="454212" y="387141"/>
                  </a:lnTo>
                  <a:lnTo>
                    <a:pt x="477106" y="344962"/>
                  </a:lnTo>
                  <a:lnTo>
                    <a:pt x="491575" y="298352"/>
                  </a:lnTo>
                  <a:lnTo>
                    <a:pt x="496620" y="248310"/>
                  </a:lnTo>
                  <a:lnTo>
                    <a:pt x="491575" y="198268"/>
                  </a:lnTo>
                  <a:lnTo>
                    <a:pt x="477106" y="151658"/>
                  </a:lnTo>
                  <a:lnTo>
                    <a:pt x="454212" y="109479"/>
                  </a:lnTo>
                  <a:lnTo>
                    <a:pt x="423891" y="72729"/>
                  </a:lnTo>
                  <a:lnTo>
                    <a:pt x="387141" y="42408"/>
                  </a:lnTo>
                  <a:lnTo>
                    <a:pt x="344962" y="19513"/>
                  </a:lnTo>
                  <a:lnTo>
                    <a:pt x="298352" y="5044"/>
                  </a:lnTo>
                  <a:lnTo>
                    <a:pt x="248310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1074" y="3301098"/>
              <a:ext cx="236974" cy="22005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951246" y="3820809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310" y="0"/>
                  </a:moveTo>
                  <a:lnTo>
                    <a:pt x="198268" y="5044"/>
                  </a:lnTo>
                  <a:lnTo>
                    <a:pt x="151658" y="19513"/>
                  </a:lnTo>
                  <a:lnTo>
                    <a:pt x="109479" y="42408"/>
                  </a:lnTo>
                  <a:lnTo>
                    <a:pt x="72729" y="72729"/>
                  </a:lnTo>
                  <a:lnTo>
                    <a:pt x="42408" y="109479"/>
                  </a:lnTo>
                  <a:lnTo>
                    <a:pt x="19513" y="151658"/>
                  </a:lnTo>
                  <a:lnTo>
                    <a:pt x="5044" y="198268"/>
                  </a:lnTo>
                  <a:lnTo>
                    <a:pt x="0" y="248310"/>
                  </a:lnTo>
                  <a:lnTo>
                    <a:pt x="5044" y="298352"/>
                  </a:lnTo>
                  <a:lnTo>
                    <a:pt x="19513" y="344962"/>
                  </a:lnTo>
                  <a:lnTo>
                    <a:pt x="42408" y="387141"/>
                  </a:lnTo>
                  <a:lnTo>
                    <a:pt x="72729" y="423891"/>
                  </a:lnTo>
                  <a:lnTo>
                    <a:pt x="109479" y="454212"/>
                  </a:lnTo>
                  <a:lnTo>
                    <a:pt x="151658" y="477106"/>
                  </a:lnTo>
                  <a:lnTo>
                    <a:pt x="198268" y="491575"/>
                  </a:lnTo>
                  <a:lnTo>
                    <a:pt x="248310" y="496620"/>
                  </a:lnTo>
                  <a:lnTo>
                    <a:pt x="298352" y="491575"/>
                  </a:lnTo>
                  <a:lnTo>
                    <a:pt x="344962" y="477106"/>
                  </a:lnTo>
                  <a:lnTo>
                    <a:pt x="387141" y="454212"/>
                  </a:lnTo>
                  <a:lnTo>
                    <a:pt x="423891" y="423891"/>
                  </a:lnTo>
                  <a:lnTo>
                    <a:pt x="454212" y="387141"/>
                  </a:lnTo>
                  <a:lnTo>
                    <a:pt x="477106" y="344962"/>
                  </a:lnTo>
                  <a:lnTo>
                    <a:pt x="491575" y="298352"/>
                  </a:lnTo>
                  <a:lnTo>
                    <a:pt x="496620" y="248310"/>
                  </a:lnTo>
                  <a:lnTo>
                    <a:pt x="491575" y="198268"/>
                  </a:lnTo>
                  <a:lnTo>
                    <a:pt x="477106" y="151658"/>
                  </a:lnTo>
                  <a:lnTo>
                    <a:pt x="454212" y="109479"/>
                  </a:lnTo>
                  <a:lnTo>
                    <a:pt x="423891" y="72729"/>
                  </a:lnTo>
                  <a:lnTo>
                    <a:pt x="387141" y="42408"/>
                  </a:lnTo>
                  <a:lnTo>
                    <a:pt x="344962" y="19513"/>
                  </a:lnTo>
                  <a:lnTo>
                    <a:pt x="298352" y="5044"/>
                  </a:lnTo>
                  <a:lnTo>
                    <a:pt x="248310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1074" y="3955161"/>
              <a:ext cx="236974" cy="220051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951246" y="4455967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310" y="0"/>
                  </a:moveTo>
                  <a:lnTo>
                    <a:pt x="198268" y="5044"/>
                  </a:lnTo>
                  <a:lnTo>
                    <a:pt x="151658" y="19513"/>
                  </a:lnTo>
                  <a:lnTo>
                    <a:pt x="109479" y="42408"/>
                  </a:lnTo>
                  <a:lnTo>
                    <a:pt x="72729" y="72729"/>
                  </a:lnTo>
                  <a:lnTo>
                    <a:pt x="42408" y="109479"/>
                  </a:lnTo>
                  <a:lnTo>
                    <a:pt x="19513" y="151658"/>
                  </a:lnTo>
                  <a:lnTo>
                    <a:pt x="5044" y="198268"/>
                  </a:lnTo>
                  <a:lnTo>
                    <a:pt x="0" y="248310"/>
                  </a:lnTo>
                  <a:lnTo>
                    <a:pt x="5044" y="298352"/>
                  </a:lnTo>
                  <a:lnTo>
                    <a:pt x="19513" y="344962"/>
                  </a:lnTo>
                  <a:lnTo>
                    <a:pt x="42408" y="387141"/>
                  </a:lnTo>
                  <a:lnTo>
                    <a:pt x="72729" y="423891"/>
                  </a:lnTo>
                  <a:lnTo>
                    <a:pt x="109479" y="454212"/>
                  </a:lnTo>
                  <a:lnTo>
                    <a:pt x="151658" y="477106"/>
                  </a:lnTo>
                  <a:lnTo>
                    <a:pt x="198268" y="491575"/>
                  </a:lnTo>
                  <a:lnTo>
                    <a:pt x="248310" y="496620"/>
                  </a:lnTo>
                  <a:lnTo>
                    <a:pt x="298352" y="491575"/>
                  </a:lnTo>
                  <a:lnTo>
                    <a:pt x="344962" y="477106"/>
                  </a:lnTo>
                  <a:lnTo>
                    <a:pt x="387141" y="454212"/>
                  </a:lnTo>
                  <a:lnTo>
                    <a:pt x="423891" y="423891"/>
                  </a:lnTo>
                  <a:lnTo>
                    <a:pt x="454212" y="387141"/>
                  </a:lnTo>
                  <a:lnTo>
                    <a:pt x="477106" y="344962"/>
                  </a:lnTo>
                  <a:lnTo>
                    <a:pt x="491575" y="298352"/>
                  </a:lnTo>
                  <a:lnTo>
                    <a:pt x="496620" y="248310"/>
                  </a:lnTo>
                  <a:lnTo>
                    <a:pt x="491575" y="198268"/>
                  </a:lnTo>
                  <a:lnTo>
                    <a:pt x="477106" y="151658"/>
                  </a:lnTo>
                  <a:lnTo>
                    <a:pt x="454212" y="109479"/>
                  </a:lnTo>
                  <a:lnTo>
                    <a:pt x="423891" y="72729"/>
                  </a:lnTo>
                  <a:lnTo>
                    <a:pt x="387141" y="42408"/>
                  </a:lnTo>
                  <a:lnTo>
                    <a:pt x="344962" y="19513"/>
                  </a:lnTo>
                  <a:lnTo>
                    <a:pt x="298352" y="5044"/>
                  </a:lnTo>
                  <a:lnTo>
                    <a:pt x="248310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1074" y="4590326"/>
              <a:ext cx="236974" cy="220045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952287" y="5113258"/>
              <a:ext cx="497205" cy="497205"/>
            </a:xfrm>
            <a:custGeom>
              <a:avLst/>
              <a:gdLst/>
              <a:ahLst/>
              <a:cxnLst/>
              <a:rect l="l" t="t" r="r" b="b"/>
              <a:pathLst>
                <a:path w="497205" h="497204">
                  <a:moveTo>
                    <a:pt x="248310" y="0"/>
                  </a:moveTo>
                  <a:lnTo>
                    <a:pt x="198268" y="5044"/>
                  </a:lnTo>
                  <a:lnTo>
                    <a:pt x="151658" y="19513"/>
                  </a:lnTo>
                  <a:lnTo>
                    <a:pt x="109479" y="42408"/>
                  </a:lnTo>
                  <a:lnTo>
                    <a:pt x="72729" y="72729"/>
                  </a:lnTo>
                  <a:lnTo>
                    <a:pt x="42408" y="109479"/>
                  </a:lnTo>
                  <a:lnTo>
                    <a:pt x="19513" y="151658"/>
                  </a:lnTo>
                  <a:lnTo>
                    <a:pt x="5044" y="198268"/>
                  </a:lnTo>
                  <a:lnTo>
                    <a:pt x="0" y="248310"/>
                  </a:lnTo>
                  <a:lnTo>
                    <a:pt x="5044" y="298352"/>
                  </a:lnTo>
                  <a:lnTo>
                    <a:pt x="19513" y="344962"/>
                  </a:lnTo>
                  <a:lnTo>
                    <a:pt x="42408" y="387141"/>
                  </a:lnTo>
                  <a:lnTo>
                    <a:pt x="72729" y="423891"/>
                  </a:lnTo>
                  <a:lnTo>
                    <a:pt x="109479" y="454212"/>
                  </a:lnTo>
                  <a:lnTo>
                    <a:pt x="151658" y="477106"/>
                  </a:lnTo>
                  <a:lnTo>
                    <a:pt x="198268" y="491575"/>
                  </a:lnTo>
                  <a:lnTo>
                    <a:pt x="248310" y="496620"/>
                  </a:lnTo>
                  <a:lnTo>
                    <a:pt x="298352" y="491575"/>
                  </a:lnTo>
                  <a:lnTo>
                    <a:pt x="344962" y="477106"/>
                  </a:lnTo>
                  <a:lnTo>
                    <a:pt x="387141" y="454212"/>
                  </a:lnTo>
                  <a:lnTo>
                    <a:pt x="423891" y="423891"/>
                  </a:lnTo>
                  <a:lnTo>
                    <a:pt x="454212" y="387141"/>
                  </a:lnTo>
                  <a:lnTo>
                    <a:pt x="477106" y="344962"/>
                  </a:lnTo>
                  <a:lnTo>
                    <a:pt x="491575" y="298352"/>
                  </a:lnTo>
                  <a:lnTo>
                    <a:pt x="496620" y="248310"/>
                  </a:lnTo>
                  <a:lnTo>
                    <a:pt x="491575" y="198268"/>
                  </a:lnTo>
                  <a:lnTo>
                    <a:pt x="477106" y="151658"/>
                  </a:lnTo>
                  <a:lnTo>
                    <a:pt x="454212" y="109479"/>
                  </a:lnTo>
                  <a:lnTo>
                    <a:pt x="423891" y="72729"/>
                  </a:lnTo>
                  <a:lnTo>
                    <a:pt x="387141" y="42408"/>
                  </a:lnTo>
                  <a:lnTo>
                    <a:pt x="344962" y="19513"/>
                  </a:lnTo>
                  <a:lnTo>
                    <a:pt x="298352" y="5044"/>
                  </a:lnTo>
                  <a:lnTo>
                    <a:pt x="248310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2116" y="5247606"/>
              <a:ext cx="236974" cy="2200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5177155" cy="6522084"/>
            </a:xfrm>
            <a:custGeom>
              <a:avLst/>
              <a:gdLst/>
              <a:ahLst/>
              <a:cxnLst/>
              <a:rect l="l" t="t" r="r" b="b"/>
              <a:pathLst>
                <a:path w="5177155" h="6522084">
                  <a:moveTo>
                    <a:pt x="0" y="6521856"/>
                  </a:moveTo>
                  <a:lnTo>
                    <a:pt x="5177116" y="6521856"/>
                  </a:lnTo>
                  <a:lnTo>
                    <a:pt x="5177116" y="0"/>
                  </a:lnTo>
                  <a:lnTo>
                    <a:pt x="0" y="0"/>
                  </a:lnTo>
                  <a:lnTo>
                    <a:pt x="0" y="6521856"/>
                  </a:lnTo>
                  <a:close/>
                </a:path>
              </a:pathLst>
            </a:custGeom>
            <a:solidFill>
              <a:srgbClr val="004F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6521856"/>
              <a:ext cx="12192000" cy="336550"/>
            </a:xfrm>
            <a:custGeom>
              <a:avLst/>
              <a:gdLst/>
              <a:ahLst/>
              <a:cxnLst/>
              <a:rect l="l" t="t" r="r" b="b"/>
              <a:pathLst>
                <a:path w="12192000" h="336550">
                  <a:moveTo>
                    <a:pt x="12192000" y="0"/>
                  </a:moveTo>
                  <a:lnTo>
                    <a:pt x="0" y="0"/>
                  </a:lnTo>
                  <a:lnTo>
                    <a:pt x="0" y="336143"/>
                  </a:lnTo>
                  <a:lnTo>
                    <a:pt x="12192000" y="336143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1DF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2015" y="1353945"/>
              <a:ext cx="82467" cy="8249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462468" y="678830"/>
              <a:ext cx="603885" cy="758190"/>
            </a:xfrm>
            <a:custGeom>
              <a:avLst/>
              <a:gdLst/>
              <a:ahLst/>
              <a:cxnLst/>
              <a:rect l="l" t="t" r="r" b="b"/>
              <a:pathLst>
                <a:path w="603885" h="758190">
                  <a:moveTo>
                    <a:pt x="301528" y="757609"/>
                  </a:moveTo>
                  <a:lnTo>
                    <a:pt x="256467" y="729702"/>
                  </a:lnTo>
                  <a:lnTo>
                    <a:pt x="215369" y="698643"/>
                  </a:lnTo>
                  <a:lnTo>
                    <a:pt x="178125" y="664720"/>
                  </a:lnTo>
                  <a:lnTo>
                    <a:pt x="144626" y="628222"/>
                  </a:lnTo>
                  <a:lnTo>
                    <a:pt x="114762" y="589437"/>
                  </a:lnTo>
                  <a:lnTo>
                    <a:pt x="88425" y="548654"/>
                  </a:lnTo>
                  <a:lnTo>
                    <a:pt x="65505" y="506162"/>
                  </a:lnTo>
                  <a:lnTo>
                    <a:pt x="45893" y="462250"/>
                  </a:lnTo>
                  <a:lnTo>
                    <a:pt x="29479" y="417206"/>
                  </a:lnTo>
                  <a:lnTo>
                    <a:pt x="16301" y="368873"/>
                  </a:lnTo>
                  <a:lnTo>
                    <a:pt x="7047" y="319213"/>
                  </a:lnTo>
                  <a:lnTo>
                    <a:pt x="1639" y="269006"/>
                  </a:lnTo>
                  <a:lnTo>
                    <a:pt x="0" y="219034"/>
                  </a:lnTo>
                  <a:lnTo>
                    <a:pt x="2050" y="170077"/>
                  </a:lnTo>
                  <a:lnTo>
                    <a:pt x="7713" y="122914"/>
                  </a:lnTo>
                  <a:lnTo>
                    <a:pt x="16910" y="78327"/>
                  </a:lnTo>
                  <a:lnTo>
                    <a:pt x="29563" y="37095"/>
                  </a:lnTo>
                  <a:lnTo>
                    <a:pt x="45594" y="0"/>
                  </a:lnTo>
                  <a:lnTo>
                    <a:pt x="94513" y="22263"/>
                  </a:lnTo>
                  <a:lnTo>
                    <a:pt x="143933" y="39975"/>
                  </a:lnTo>
                  <a:lnTo>
                    <a:pt x="194582" y="52909"/>
                  </a:lnTo>
                  <a:lnTo>
                    <a:pt x="247187" y="60836"/>
                  </a:lnTo>
                  <a:lnTo>
                    <a:pt x="302476" y="63529"/>
                  </a:lnTo>
                  <a:lnTo>
                    <a:pt x="357394" y="60472"/>
                  </a:lnTo>
                  <a:lnTo>
                    <a:pt x="409900" y="52499"/>
                  </a:lnTo>
                  <a:lnTo>
                    <a:pt x="460541" y="39702"/>
                  </a:lnTo>
                  <a:lnTo>
                    <a:pt x="509863" y="22172"/>
                  </a:lnTo>
                  <a:lnTo>
                    <a:pt x="558411" y="0"/>
                  </a:lnTo>
                  <a:lnTo>
                    <a:pt x="574409" y="37345"/>
                  </a:lnTo>
                  <a:lnTo>
                    <a:pt x="586975" y="78709"/>
                  </a:lnTo>
                  <a:lnTo>
                    <a:pt x="596046" y="123335"/>
                  </a:lnTo>
                  <a:lnTo>
                    <a:pt x="601559" y="170467"/>
                  </a:lnTo>
                  <a:lnTo>
                    <a:pt x="603452" y="219346"/>
                  </a:lnTo>
                  <a:lnTo>
                    <a:pt x="601663" y="269217"/>
                  </a:lnTo>
                  <a:lnTo>
                    <a:pt x="596129" y="319322"/>
                  </a:lnTo>
                  <a:lnTo>
                    <a:pt x="586788" y="368904"/>
                  </a:lnTo>
                  <a:lnTo>
                    <a:pt x="573577" y="417206"/>
                  </a:lnTo>
                  <a:lnTo>
                    <a:pt x="557195" y="462500"/>
                  </a:lnTo>
                  <a:lnTo>
                    <a:pt x="537661" y="506545"/>
                  </a:lnTo>
                  <a:lnTo>
                    <a:pt x="514842" y="549076"/>
                  </a:lnTo>
                  <a:lnTo>
                    <a:pt x="488606" y="589827"/>
                  </a:lnTo>
                  <a:lnTo>
                    <a:pt x="458821" y="628534"/>
                  </a:lnTo>
                  <a:lnTo>
                    <a:pt x="425353" y="664931"/>
                  </a:lnTo>
                  <a:lnTo>
                    <a:pt x="388070" y="698753"/>
                  </a:lnTo>
                  <a:lnTo>
                    <a:pt x="346839" y="729734"/>
                  </a:lnTo>
                  <a:lnTo>
                    <a:pt x="301528" y="757609"/>
                  </a:lnTo>
                  <a:close/>
                </a:path>
              </a:pathLst>
            </a:custGeom>
            <a:solidFill>
              <a:srgbClr val="0099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4450" y="1352049"/>
              <a:ext cx="84363" cy="8438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593331" y="678484"/>
              <a:ext cx="756920" cy="758825"/>
            </a:xfrm>
            <a:custGeom>
              <a:avLst/>
              <a:gdLst/>
              <a:ahLst/>
              <a:cxnLst/>
              <a:rect l="l" t="t" r="r" b="b"/>
              <a:pathLst>
                <a:path w="756919" h="758825">
                  <a:moveTo>
                    <a:pt x="756424" y="210845"/>
                  </a:moveTo>
                  <a:lnTo>
                    <a:pt x="545985" y="210845"/>
                  </a:lnTo>
                  <a:lnTo>
                    <a:pt x="545985" y="0"/>
                  </a:lnTo>
                  <a:lnTo>
                    <a:pt x="210426" y="0"/>
                  </a:lnTo>
                  <a:lnTo>
                    <a:pt x="210426" y="210845"/>
                  </a:lnTo>
                  <a:lnTo>
                    <a:pt x="0" y="210845"/>
                  </a:lnTo>
                  <a:lnTo>
                    <a:pt x="0" y="547458"/>
                  </a:lnTo>
                  <a:lnTo>
                    <a:pt x="210426" y="547458"/>
                  </a:lnTo>
                  <a:lnTo>
                    <a:pt x="210426" y="758304"/>
                  </a:lnTo>
                  <a:lnTo>
                    <a:pt x="545985" y="758304"/>
                  </a:lnTo>
                  <a:lnTo>
                    <a:pt x="545985" y="547458"/>
                  </a:lnTo>
                  <a:lnTo>
                    <a:pt x="756424" y="547458"/>
                  </a:lnTo>
                  <a:lnTo>
                    <a:pt x="756424" y="210845"/>
                  </a:lnTo>
                  <a:close/>
                </a:path>
              </a:pathLst>
            </a:custGeom>
            <a:solidFill>
              <a:srgbClr val="0099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69407" y="0"/>
              <a:ext cx="7022592" cy="6522719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573086" y="3352801"/>
            <a:ext cx="3105785" cy="2073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5470"/>
              </a:lnSpc>
              <a:spcBef>
                <a:spcPts val="100"/>
              </a:spcBef>
            </a:pPr>
            <a:r>
              <a:rPr dirty="0" sz="4800" b="1">
                <a:solidFill>
                  <a:srgbClr val="FFFFFF"/>
                </a:solidFill>
                <a:latin typeface="Arial"/>
                <a:cs typeface="Arial"/>
              </a:rPr>
              <a:t>BCBS</a:t>
            </a:r>
            <a:r>
              <a:rPr dirty="0" sz="48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800" spc="-25" b="1">
                <a:solidFill>
                  <a:srgbClr val="FFFFFF"/>
                </a:solidFill>
                <a:latin typeface="Arial"/>
                <a:cs typeface="Arial"/>
              </a:rPr>
              <a:t>FEP</a:t>
            </a:r>
            <a:endParaRPr sz="4800">
              <a:latin typeface="Arial"/>
              <a:cs typeface="Arial"/>
            </a:endParaRPr>
          </a:p>
          <a:p>
            <a:pPr marL="12700" marR="752475">
              <a:lnSpc>
                <a:spcPts val="5180"/>
              </a:lnSpc>
              <a:spcBef>
                <a:spcPts val="365"/>
              </a:spcBef>
            </a:pPr>
            <a:r>
              <a:rPr dirty="0" sz="4800" spc="-10" b="1">
                <a:solidFill>
                  <a:srgbClr val="FFFFFF"/>
                </a:solidFill>
                <a:latin typeface="Arial"/>
                <a:cs typeface="Arial"/>
              </a:rPr>
              <a:t>Dental </a:t>
            </a:r>
            <a:r>
              <a:rPr dirty="0" sz="4800" spc="-20" b="1">
                <a:solidFill>
                  <a:srgbClr val="FFFFFF"/>
                </a:solidFill>
                <a:latin typeface="Arial"/>
                <a:cs typeface="Arial"/>
              </a:rPr>
              <a:t>benefits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1960880"/>
            </a:xfrm>
            <a:custGeom>
              <a:avLst/>
              <a:gdLst/>
              <a:ahLst/>
              <a:cxnLst/>
              <a:rect l="l" t="t" r="r" b="b"/>
              <a:pathLst>
                <a:path w="11966575" h="1960880">
                  <a:moveTo>
                    <a:pt x="0" y="1960638"/>
                  </a:moveTo>
                  <a:lnTo>
                    <a:pt x="11966371" y="1960638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4F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B1DF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295685" y="6242926"/>
              <a:ext cx="617220" cy="318135"/>
            </a:xfrm>
            <a:custGeom>
              <a:avLst/>
              <a:gdLst/>
              <a:ahLst/>
              <a:cxnLst/>
              <a:rect l="l" t="t" r="r" b="b"/>
              <a:pathLst>
                <a:path w="617220" h="318134">
                  <a:moveTo>
                    <a:pt x="308305" y="291706"/>
                  </a:moveTo>
                  <a:lnTo>
                    <a:pt x="306717" y="289712"/>
                  </a:lnTo>
                  <a:lnTo>
                    <a:pt x="305523" y="289712"/>
                  </a:lnTo>
                  <a:lnTo>
                    <a:pt x="305523" y="292493"/>
                  </a:lnTo>
                  <a:lnTo>
                    <a:pt x="305523" y="298856"/>
                  </a:lnTo>
                  <a:lnTo>
                    <a:pt x="301561" y="298462"/>
                  </a:lnTo>
                  <a:lnTo>
                    <a:pt x="295198" y="298462"/>
                  </a:lnTo>
                  <a:lnTo>
                    <a:pt x="295198" y="292100"/>
                  </a:lnTo>
                  <a:lnTo>
                    <a:pt x="303149" y="292100"/>
                  </a:lnTo>
                  <a:lnTo>
                    <a:pt x="305523" y="292493"/>
                  </a:lnTo>
                  <a:lnTo>
                    <a:pt x="305523" y="289712"/>
                  </a:lnTo>
                  <a:lnTo>
                    <a:pt x="292417" y="289712"/>
                  </a:lnTo>
                  <a:lnTo>
                    <a:pt x="292417" y="309981"/>
                  </a:lnTo>
                  <a:lnTo>
                    <a:pt x="294805" y="309981"/>
                  </a:lnTo>
                  <a:lnTo>
                    <a:pt x="294805" y="301244"/>
                  </a:lnTo>
                  <a:lnTo>
                    <a:pt x="299173" y="301244"/>
                  </a:lnTo>
                  <a:lnTo>
                    <a:pt x="304736" y="309981"/>
                  </a:lnTo>
                  <a:lnTo>
                    <a:pt x="307517" y="309981"/>
                  </a:lnTo>
                  <a:lnTo>
                    <a:pt x="301561" y="301244"/>
                  </a:lnTo>
                  <a:lnTo>
                    <a:pt x="305523" y="300443"/>
                  </a:lnTo>
                  <a:lnTo>
                    <a:pt x="308305" y="298856"/>
                  </a:lnTo>
                  <a:lnTo>
                    <a:pt x="308305" y="292100"/>
                  </a:lnTo>
                  <a:lnTo>
                    <a:pt x="308305" y="291706"/>
                  </a:lnTo>
                  <a:close/>
                </a:path>
                <a:path w="617220" h="318134">
                  <a:moveTo>
                    <a:pt x="317042" y="290118"/>
                  </a:moveTo>
                  <a:lnTo>
                    <a:pt x="314261" y="287337"/>
                  </a:lnTo>
                  <a:lnTo>
                    <a:pt x="314261" y="308394"/>
                  </a:lnTo>
                  <a:lnTo>
                    <a:pt x="307911" y="314756"/>
                  </a:lnTo>
                  <a:lnTo>
                    <a:pt x="290423" y="314756"/>
                  </a:lnTo>
                  <a:lnTo>
                    <a:pt x="284467" y="308394"/>
                  </a:lnTo>
                  <a:lnTo>
                    <a:pt x="284467" y="291312"/>
                  </a:lnTo>
                  <a:lnTo>
                    <a:pt x="290830" y="285343"/>
                  </a:lnTo>
                  <a:lnTo>
                    <a:pt x="307911" y="285343"/>
                  </a:lnTo>
                  <a:lnTo>
                    <a:pt x="313867" y="291706"/>
                  </a:lnTo>
                  <a:lnTo>
                    <a:pt x="313867" y="300050"/>
                  </a:lnTo>
                  <a:lnTo>
                    <a:pt x="314261" y="308394"/>
                  </a:lnTo>
                  <a:lnTo>
                    <a:pt x="314261" y="287337"/>
                  </a:lnTo>
                  <a:lnTo>
                    <a:pt x="312280" y="285343"/>
                  </a:lnTo>
                  <a:lnTo>
                    <a:pt x="309105" y="282168"/>
                  </a:lnTo>
                  <a:lnTo>
                    <a:pt x="289242" y="282168"/>
                  </a:lnTo>
                  <a:lnTo>
                    <a:pt x="281292" y="290118"/>
                  </a:lnTo>
                  <a:lnTo>
                    <a:pt x="281292" y="309587"/>
                  </a:lnTo>
                  <a:lnTo>
                    <a:pt x="289242" y="317538"/>
                  </a:lnTo>
                  <a:lnTo>
                    <a:pt x="308711" y="317538"/>
                  </a:lnTo>
                  <a:lnTo>
                    <a:pt x="311492" y="314756"/>
                  </a:lnTo>
                  <a:lnTo>
                    <a:pt x="316649" y="309587"/>
                  </a:lnTo>
                  <a:lnTo>
                    <a:pt x="316649" y="299656"/>
                  </a:lnTo>
                  <a:lnTo>
                    <a:pt x="317042" y="290118"/>
                  </a:lnTo>
                  <a:close/>
                </a:path>
                <a:path w="617220" h="318134">
                  <a:moveTo>
                    <a:pt x="317055" y="88226"/>
                  </a:moveTo>
                  <a:lnTo>
                    <a:pt x="228854" y="88226"/>
                  </a:lnTo>
                  <a:lnTo>
                    <a:pt x="228854" y="584"/>
                  </a:lnTo>
                  <a:lnTo>
                    <a:pt x="88201" y="584"/>
                  </a:lnTo>
                  <a:lnTo>
                    <a:pt x="88201" y="88226"/>
                  </a:lnTo>
                  <a:lnTo>
                    <a:pt x="0" y="88226"/>
                  </a:lnTo>
                  <a:lnTo>
                    <a:pt x="0" y="229222"/>
                  </a:lnTo>
                  <a:lnTo>
                    <a:pt x="88201" y="229222"/>
                  </a:lnTo>
                  <a:lnTo>
                    <a:pt x="88201" y="318135"/>
                  </a:lnTo>
                  <a:lnTo>
                    <a:pt x="228854" y="318135"/>
                  </a:lnTo>
                  <a:lnTo>
                    <a:pt x="228854" y="229222"/>
                  </a:lnTo>
                  <a:lnTo>
                    <a:pt x="317055" y="229222"/>
                  </a:lnTo>
                  <a:lnTo>
                    <a:pt x="317055" y="88226"/>
                  </a:lnTo>
                  <a:close/>
                </a:path>
                <a:path w="617220" h="318134">
                  <a:moveTo>
                    <a:pt x="608660" y="292100"/>
                  </a:moveTo>
                  <a:lnTo>
                    <a:pt x="607072" y="290118"/>
                  </a:lnTo>
                  <a:lnTo>
                    <a:pt x="605891" y="290118"/>
                  </a:lnTo>
                  <a:lnTo>
                    <a:pt x="605891" y="292900"/>
                  </a:lnTo>
                  <a:lnTo>
                    <a:pt x="605891" y="299250"/>
                  </a:lnTo>
                  <a:lnTo>
                    <a:pt x="601916" y="298856"/>
                  </a:lnTo>
                  <a:lnTo>
                    <a:pt x="595553" y="298856"/>
                  </a:lnTo>
                  <a:lnTo>
                    <a:pt x="595553" y="292493"/>
                  </a:lnTo>
                  <a:lnTo>
                    <a:pt x="603504" y="292493"/>
                  </a:lnTo>
                  <a:lnTo>
                    <a:pt x="605891" y="292900"/>
                  </a:lnTo>
                  <a:lnTo>
                    <a:pt x="605891" y="290118"/>
                  </a:lnTo>
                  <a:lnTo>
                    <a:pt x="593572" y="290118"/>
                  </a:lnTo>
                  <a:lnTo>
                    <a:pt x="593572" y="309981"/>
                  </a:lnTo>
                  <a:lnTo>
                    <a:pt x="595947" y="309981"/>
                  </a:lnTo>
                  <a:lnTo>
                    <a:pt x="595947" y="301244"/>
                  </a:lnTo>
                  <a:lnTo>
                    <a:pt x="600329" y="301244"/>
                  </a:lnTo>
                  <a:lnTo>
                    <a:pt x="605891" y="309981"/>
                  </a:lnTo>
                  <a:lnTo>
                    <a:pt x="608660" y="309981"/>
                  </a:lnTo>
                  <a:lnTo>
                    <a:pt x="602703" y="301244"/>
                  </a:lnTo>
                  <a:lnTo>
                    <a:pt x="605891" y="300850"/>
                  </a:lnTo>
                  <a:lnTo>
                    <a:pt x="608660" y="299250"/>
                  </a:lnTo>
                  <a:lnTo>
                    <a:pt x="608660" y="292493"/>
                  </a:lnTo>
                  <a:lnTo>
                    <a:pt x="608660" y="292100"/>
                  </a:lnTo>
                  <a:close/>
                </a:path>
                <a:path w="617220" h="318134">
                  <a:moveTo>
                    <a:pt x="617004" y="290512"/>
                  </a:moveTo>
                  <a:lnTo>
                    <a:pt x="614222" y="287870"/>
                  </a:lnTo>
                  <a:lnTo>
                    <a:pt x="614222" y="308394"/>
                  </a:lnTo>
                  <a:lnTo>
                    <a:pt x="608266" y="314756"/>
                  </a:lnTo>
                  <a:lnTo>
                    <a:pt x="591185" y="314756"/>
                  </a:lnTo>
                  <a:lnTo>
                    <a:pt x="584822" y="308787"/>
                  </a:lnTo>
                  <a:lnTo>
                    <a:pt x="584822" y="291706"/>
                  </a:lnTo>
                  <a:lnTo>
                    <a:pt x="590791" y="285737"/>
                  </a:lnTo>
                  <a:lnTo>
                    <a:pt x="607872" y="285737"/>
                  </a:lnTo>
                  <a:lnTo>
                    <a:pt x="613829" y="291706"/>
                  </a:lnTo>
                  <a:lnTo>
                    <a:pt x="613829" y="300050"/>
                  </a:lnTo>
                  <a:lnTo>
                    <a:pt x="614222" y="308394"/>
                  </a:lnTo>
                  <a:lnTo>
                    <a:pt x="614222" y="287870"/>
                  </a:lnTo>
                  <a:lnTo>
                    <a:pt x="611987" y="285737"/>
                  </a:lnTo>
                  <a:lnTo>
                    <a:pt x="609066" y="282956"/>
                  </a:lnTo>
                  <a:lnTo>
                    <a:pt x="589991" y="282956"/>
                  </a:lnTo>
                  <a:lnTo>
                    <a:pt x="582041" y="290512"/>
                  </a:lnTo>
                  <a:lnTo>
                    <a:pt x="582041" y="309587"/>
                  </a:lnTo>
                  <a:lnTo>
                    <a:pt x="589991" y="317538"/>
                  </a:lnTo>
                  <a:lnTo>
                    <a:pt x="609066" y="317538"/>
                  </a:lnTo>
                  <a:lnTo>
                    <a:pt x="611708" y="314756"/>
                  </a:lnTo>
                  <a:lnTo>
                    <a:pt x="616610" y="309587"/>
                  </a:lnTo>
                  <a:lnTo>
                    <a:pt x="616610" y="300050"/>
                  </a:lnTo>
                  <a:lnTo>
                    <a:pt x="617004" y="290512"/>
                  </a:lnTo>
                  <a:close/>
                </a:path>
                <a:path w="617220" h="318134">
                  <a:moveTo>
                    <a:pt x="617016" y="81622"/>
                  </a:moveTo>
                  <a:lnTo>
                    <a:pt x="611403" y="37553"/>
                  </a:lnTo>
                  <a:lnTo>
                    <a:pt x="598335" y="0"/>
                  </a:lnTo>
                  <a:lnTo>
                    <a:pt x="572858" y="11315"/>
                  </a:lnTo>
                  <a:lnTo>
                    <a:pt x="546785" y="19570"/>
                  </a:lnTo>
                  <a:lnTo>
                    <a:pt x="519671" y="24701"/>
                  </a:lnTo>
                  <a:lnTo>
                    <a:pt x="491070" y="26631"/>
                  </a:lnTo>
                  <a:lnTo>
                    <a:pt x="462292" y="24866"/>
                  </a:lnTo>
                  <a:lnTo>
                    <a:pt x="435140" y="19723"/>
                  </a:lnTo>
                  <a:lnTo>
                    <a:pt x="409041" y="11366"/>
                  </a:lnTo>
                  <a:lnTo>
                    <a:pt x="383400" y="0"/>
                  </a:lnTo>
                  <a:lnTo>
                    <a:pt x="370268" y="37376"/>
                  </a:lnTo>
                  <a:lnTo>
                    <a:pt x="364528" y="81470"/>
                  </a:lnTo>
                  <a:lnTo>
                    <a:pt x="366522" y="128536"/>
                  </a:lnTo>
                  <a:lnTo>
                    <a:pt x="376643" y="174866"/>
                  </a:lnTo>
                  <a:lnTo>
                    <a:pt x="394017" y="216662"/>
                  </a:lnTo>
                  <a:lnTo>
                    <a:pt x="418465" y="255295"/>
                  </a:lnTo>
                  <a:lnTo>
                    <a:pt x="450507" y="289369"/>
                  </a:lnTo>
                  <a:lnTo>
                    <a:pt x="490664" y="317538"/>
                  </a:lnTo>
                  <a:lnTo>
                    <a:pt x="530999" y="289433"/>
                  </a:lnTo>
                  <a:lnTo>
                    <a:pt x="563029" y="255435"/>
                  </a:lnTo>
                  <a:lnTo>
                    <a:pt x="587375" y="216827"/>
                  </a:lnTo>
                  <a:lnTo>
                    <a:pt x="604697" y="174866"/>
                  </a:lnTo>
                  <a:lnTo>
                    <a:pt x="614870" y="128600"/>
                  </a:lnTo>
                  <a:lnTo>
                    <a:pt x="617016" y="81622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10894853" y="6289554"/>
            <a:ext cx="1962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888888"/>
                </a:solidFill>
                <a:latin typeface="Arial"/>
                <a:cs typeface="Arial"/>
              </a:rPr>
              <a:t>47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523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Benefits</a:t>
            </a:r>
            <a:r>
              <a:rPr dirty="0" spc="-25"/>
              <a:t> </a:t>
            </a:r>
            <a:r>
              <a:rPr dirty="0"/>
              <a:t>that</a:t>
            </a:r>
            <a:r>
              <a:rPr dirty="0" spc="-40"/>
              <a:t> </a:t>
            </a:r>
            <a:r>
              <a:rPr dirty="0"/>
              <a:t>make</a:t>
            </a:r>
            <a:r>
              <a:rPr dirty="0" spc="-50"/>
              <a:t> </a:t>
            </a:r>
            <a:r>
              <a:rPr dirty="0"/>
              <a:t>you</a:t>
            </a:r>
            <a:r>
              <a:rPr dirty="0" spc="-55"/>
              <a:t> </a:t>
            </a:r>
            <a:r>
              <a:rPr dirty="0" spc="-10"/>
              <a:t>smile</a:t>
            </a:r>
          </a:p>
        </p:txBody>
      </p:sp>
      <p:grpSp>
        <p:nvGrpSpPr>
          <p:cNvPr id="8" name="object 8" descr=""/>
          <p:cNvGrpSpPr/>
          <p:nvPr/>
        </p:nvGrpSpPr>
        <p:grpSpPr>
          <a:xfrm>
            <a:off x="1426766" y="2272087"/>
            <a:ext cx="4271645" cy="3557904"/>
            <a:chOff x="1426766" y="2272087"/>
            <a:chExt cx="4271645" cy="3557904"/>
          </a:xfrm>
        </p:grpSpPr>
        <p:sp>
          <p:nvSpPr>
            <p:cNvPr id="9" name="object 9" descr=""/>
            <p:cNvSpPr/>
            <p:nvPr/>
          </p:nvSpPr>
          <p:spPr>
            <a:xfrm>
              <a:off x="1743901" y="2272087"/>
              <a:ext cx="3949065" cy="1106805"/>
            </a:xfrm>
            <a:custGeom>
              <a:avLst/>
              <a:gdLst/>
              <a:ahLst/>
              <a:cxnLst/>
              <a:rect l="l" t="t" r="r" b="b"/>
              <a:pathLst>
                <a:path w="3949065" h="1106804">
                  <a:moveTo>
                    <a:pt x="3828491" y="0"/>
                  </a:moveTo>
                  <a:lnTo>
                    <a:pt x="120561" y="0"/>
                  </a:lnTo>
                  <a:lnTo>
                    <a:pt x="73632" y="9474"/>
                  </a:lnTo>
                  <a:lnTo>
                    <a:pt x="35310" y="35310"/>
                  </a:lnTo>
                  <a:lnTo>
                    <a:pt x="9474" y="73632"/>
                  </a:lnTo>
                  <a:lnTo>
                    <a:pt x="0" y="120561"/>
                  </a:lnTo>
                  <a:lnTo>
                    <a:pt x="0" y="985685"/>
                  </a:lnTo>
                  <a:lnTo>
                    <a:pt x="9474" y="1032606"/>
                  </a:lnTo>
                  <a:lnTo>
                    <a:pt x="35310" y="1070924"/>
                  </a:lnTo>
                  <a:lnTo>
                    <a:pt x="73632" y="1096759"/>
                  </a:lnTo>
                  <a:lnTo>
                    <a:pt x="120561" y="1106233"/>
                  </a:lnTo>
                  <a:lnTo>
                    <a:pt x="3828491" y="1106233"/>
                  </a:lnTo>
                  <a:lnTo>
                    <a:pt x="3875412" y="1096759"/>
                  </a:lnTo>
                  <a:lnTo>
                    <a:pt x="3913730" y="1070924"/>
                  </a:lnTo>
                  <a:lnTo>
                    <a:pt x="3939565" y="1032606"/>
                  </a:lnTo>
                  <a:lnTo>
                    <a:pt x="3949039" y="985685"/>
                  </a:lnTo>
                  <a:lnTo>
                    <a:pt x="3949039" y="120561"/>
                  </a:lnTo>
                  <a:lnTo>
                    <a:pt x="3939565" y="73632"/>
                  </a:lnTo>
                  <a:lnTo>
                    <a:pt x="3913730" y="35310"/>
                  </a:lnTo>
                  <a:lnTo>
                    <a:pt x="3875412" y="9474"/>
                  </a:lnTo>
                  <a:lnTo>
                    <a:pt x="3828491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426766" y="2388326"/>
              <a:ext cx="873760" cy="873760"/>
            </a:xfrm>
            <a:custGeom>
              <a:avLst/>
              <a:gdLst/>
              <a:ahLst/>
              <a:cxnLst/>
              <a:rect l="l" t="t" r="r" b="b"/>
              <a:pathLst>
                <a:path w="873760" h="873760">
                  <a:moveTo>
                    <a:pt x="436880" y="0"/>
                  </a:moveTo>
                  <a:lnTo>
                    <a:pt x="389276" y="2563"/>
                  </a:lnTo>
                  <a:lnTo>
                    <a:pt x="343157" y="10076"/>
                  </a:lnTo>
                  <a:lnTo>
                    <a:pt x="298790" y="22271"/>
                  </a:lnTo>
                  <a:lnTo>
                    <a:pt x="256440" y="38883"/>
                  </a:lnTo>
                  <a:lnTo>
                    <a:pt x="216376" y="59645"/>
                  </a:lnTo>
                  <a:lnTo>
                    <a:pt x="178862" y="84291"/>
                  </a:lnTo>
                  <a:lnTo>
                    <a:pt x="144165" y="112553"/>
                  </a:lnTo>
                  <a:lnTo>
                    <a:pt x="112553" y="144165"/>
                  </a:lnTo>
                  <a:lnTo>
                    <a:pt x="84291" y="178862"/>
                  </a:lnTo>
                  <a:lnTo>
                    <a:pt x="59645" y="216376"/>
                  </a:lnTo>
                  <a:lnTo>
                    <a:pt x="38883" y="256440"/>
                  </a:lnTo>
                  <a:lnTo>
                    <a:pt x="22271" y="298790"/>
                  </a:lnTo>
                  <a:lnTo>
                    <a:pt x="10076" y="343157"/>
                  </a:lnTo>
                  <a:lnTo>
                    <a:pt x="2563" y="389276"/>
                  </a:lnTo>
                  <a:lnTo>
                    <a:pt x="0" y="436879"/>
                  </a:lnTo>
                  <a:lnTo>
                    <a:pt x="2563" y="484483"/>
                  </a:lnTo>
                  <a:lnTo>
                    <a:pt x="10076" y="530602"/>
                  </a:lnTo>
                  <a:lnTo>
                    <a:pt x="22271" y="574969"/>
                  </a:lnTo>
                  <a:lnTo>
                    <a:pt x="38883" y="617319"/>
                  </a:lnTo>
                  <a:lnTo>
                    <a:pt x="59645" y="657383"/>
                  </a:lnTo>
                  <a:lnTo>
                    <a:pt x="84291" y="694897"/>
                  </a:lnTo>
                  <a:lnTo>
                    <a:pt x="112553" y="729594"/>
                  </a:lnTo>
                  <a:lnTo>
                    <a:pt x="144165" y="761206"/>
                  </a:lnTo>
                  <a:lnTo>
                    <a:pt x="178862" y="789468"/>
                  </a:lnTo>
                  <a:lnTo>
                    <a:pt x="216376" y="814114"/>
                  </a:lnTo>
                  <a:lnTo>
                    <a:pt x="256440" y="834876"/>
                  </a:lnTo>
                  <a:lnTo>
                    <a:pt x="298790" y="851488"/>
                  </a:lnTo>
                  <a:lnTo>
                    <a:pt x="343157" y="863683"/>
                  </a:lnTo>
                  <a:lnTo>
                    <a:pt x="389276" y="871196"/>
                  </a:lnTo>
                  <a:lnTo>
                    <a:pt x="436880" y="873759"/>
                  </a:lnTo>
                  <a:lnTo>
                    <a:pt x="484481" y="871196"/>
                  </a:lnTo>
                  <a:lnTo>
                    <a:pt x="530598" y="863683"/>
                  </a:lnTo>
                  <a:lnTo>
                    <a:pt x="574964" y="851488"/>
                  </a:lnTo>
                  <a:lnTo>
                    <a:pt x="617313" y="834876"/>
                  </a:lnTo>
                  <a:lnTo>
                    <a:pt x="657378" y="814114"/>
                  </a:lnTo>
                  <a:lnTo>
                    <a:pt x="694892" y="789468"/>
                  </a:lnTo>
                  <a:lnTo>
                    <a:pt x="729589" y="761206"/>
                  </a:lnTo>
                  <a:lnTo>
                    <a:pt x="761202" y="729594"/>
                  </a:lnTo>
                  <a:lnTo>
                    <a:pt x="789465" y="694897"/>
                  </a:lnTo>
                  <a:lnTo>
                    <a:pt x="814111" y="657383"/>
                  </a:lnTo>
                  <a:lnTo>
                    <a:pt x="834874" y="617319"/>
                  </a:lnTo>
                  <a:lnTo>
                    <a:pt x="851486" y="574969"/>
                  </a:lnTo>
                  <a:lnTo>
                    <a:pt x="863683" y="530602"/>
                  </a:lnTo>
                  <a:lnTo>
                    <a:pt x="871196" y="484483"/>
                  </a:lnTo>
                  <a:lnTo>
                    <a:pt x="873760" y="436879"/>
                  </a:lnTo>
                  <a:lnTo>
                    <a:pt x="871196" y="389276"/>
                  </a:lnTo>
                  <a:lnTo>
                    <a:pt x="863683" y="343157"/>
                  </a:lnTo>
                  <a:lnTo>
                    <a:pt x="851486" y="298790"/>
                  </a:lnTo>
                  <a:lnTo>
                    <a:pt x="834874" y="256440"/>
                  </a:lnTo>
                  <a:lnTo>
                    <a:pt x="814111" y="216376"/>
                  </a:lnTo>
                  <a:lnTo>
                    <a:pt x="789465" y="178862"/>
                  </a:lnTo>
                  <a:lnTo>
                    <a:pt x="761202" y="144165"/>
                  </a:lnTo>
                  <a:lnTo>
                    <a:pt x="729589" y="112553"/>
                  </a:lnTo>
                  <a:lnTo>
                    <a:pt x="694892" y="84291"/>
                  </a:lnTo>
                  <a:lnTo>
                    <a:pt x="657378" y="59645"/>
                  </a:lnTo>
                  <a:lnTo>
                    <a:pt x="617313" y="38883"/>
                  </a:lnTo>
                  <a:lnTo>
                    <a:pt x="574964" y="22271"/>
                  </a:lnTo>
                  <a:lnTo>
                    <a:pt x="530598" y="10076"/>
                  </a:lnTo>
                  <a:lnTo>
                    <a:pt x="484481" y="2563"/>
                  </a:lnTo>
                  <a:lnTo>
                    <a:pt x="436880" y="0"/>
                  </a:lnTo>
                  <a:close/>
                </a:path>
              </a:pathLst>
            </a:custGeom>
            <a:solidFill>
              <a:srgbClr val="009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670836" y="2621059"/>
              <a:ext cx="388620" cy="457200"/>
            </a:xfrm>
            <a:custGeom>
              <a:avLst/>
              <a:gdLst/>
              <a:ahLst/>
              <a:cxnLst/>
              <a:rect l="l" t="t" r="r" b="b"/>
              <a:pathLst>
                <a:path w="388619" h="457200">
                  <a:moveTo>
                    <a:pt x="291667" y="456902"/>
                  </a:moveTo>
                  <a:lnTo>
                    <a:pt x="279008" y="442193"/>
                  </a:lnTo>
                  <a:lnTo>
                    <a:pt x="257978" y="405717"/>
                  </a:lnTo>
                  <a:lnTo>
                    <a:pt x="243247" y="366711"/>
                  </a:lnTo>
                  <a:lnTo>
                    <a:pt x="233755" y="342976"/>
                  </a:lnTo>
                  <a:lnTo>
                    <a:pt x="225380" y="324855"/>
                  </a:lnTo>
                  <a:lnTo>
                    <a:pt x="213997" y="302686"/>
                  </a:lnTo>
                  <a:lnTo>
                    <a:pt x="199594" y="285905"/>
                  </a:lnTo>
                  <a:lnTo>
                    <a:pt x="190538" y="280691"/>
                  </a:lnTo>
                  <a:lnTo>
                    <a:pt x="183002" y="287383"/>
                  </a:lnTo>
                  <a:lnTo>
                    <a:pt x="153341" y="354731"/>
                  </a:lnTo>
                  <a:lnTo>
                    <a:pt x="138698" y="391885"/>
                  </a:lnTo>
                  <a:lnTo>
                    <a:pt x="137111" y="397779"/>
                  </a:lnTo>
                  <a:lnTo>
                    <a:pt x="122171" y="439121"/>
                  </a:lnTo>
                  <a:lnTo>
                    <a:pt x="111214" y="456261"/>
                  </a:lnTo>
                  <a:lnTo>
                    <a:pt x="98863" y="452222"/>
                  </a:lnTo>
                  <a:lnTo>
                    <a:pt x="79737" y="430028"/>
                  </a:lnTo>
                  <a:lnTo>
                    <a:pt x="55811" y="362956"/>
                  </a:lnTo>
                  <a:lnTo>
                    <a:pt x="47991" y="308970"/>
                  </a:lnTo>
                  <a:lnTo>
                    <a:pt x="46482" y="291427"/>
                  </a:lnTo>
                  <a:lnTo>
                    <a:pt x="42741" y="274055"/>
                  </a:lnTo>
                  <a:lnTo>
                    <a:pt x="33854" y="246481"/>
                  </a:lnTo>
                  <a:lnTo>
                    <a:pt x="16906" y="198332"/>
                  </a:lnTo>
                  <a:lnTo>
                    <a:pt x="2562" y="141003"/>
                  </a:lnTo>
                  <a:lnTo>
                    <a:pt x="0" y="94557"/>
                  </a:lnTo>
                  <a:lnTo>
                    <a:pt x="9631" y="44861"/>
                  </a:lnTo>
                  <a:lnTo>
                    <a:pt x="33130" y="14576"/>
                  </a:lnTo>
                  <a:lnTo>
                    <a:pt x="68667" y="2232"/>
                  </a:lnTo>
                  <a:lnTo>
                    <a:pt x="131655" y="4013"/>
                  </a:lnTo>
                  <a:lnTo>
                    <a:pt x="158263" y="11566"/>
                  </a:lnTo>
                  <a:lnTo>
                    <a:pt x="179584" y="14204"/>
                  </a:lnTo>
                  <a:lnTo>
                    <a:pt x="206827" y="12036"/>
                  </a:lnTo>
                  <a:lnTo>
                    <a:pt x="251199" y="5170"/>
                  </a:lnTo>
                  <a:lnTo>
                    <a:pt x="296173" y="0"/>
                  </a:lnTo>
                  <a:lnTo>
                    <a:pt x="339741" y="5472"/>
                  </a:lnTo>
                  <a:lnTo>
                    <a:pt x="381718" y="50835"/>
                  </a:lnTo>
                  <a:lnTo>
                    <a:pt x="388598" y="85862"/>
                  </a:lnTo>
                  <a:lnTo>
                    <a:pt x="387774" y="123416"/>
                  </a:lnTo>
                  <a:lnTo>
                    <a:pt x="374546" y="187727"/>
                  </a:lnTo>
                  <a:lnTo>
                    <a:pt x="354870" y="245961"/>
                  </a:lnTo>
                  <a:lnTo>
                    <a:pt x="349192" y="259468"/>
                  </a:lnTo>
                  <a:lnTo>
                    <a:pt x="346024" y="269052"/>
                  </a:lnTo>
                  <a:lnTo>
                    <a:pt x="344221" y="279288"/>
                  </a:lnTo>
                  <a:lnTo>
                    <a:pt x="342635" y="294748"/>
                  </a:lnTo>
                  <a:lnTo>
                    <a:pt x="333882" y="356959"/>
                  </a:lnTo>
                  <a:lnTo>
                    <a:pt x="327795" y="391804"/>
                  </a:lnTo>
                  <a:lnTo>
                    <a:pt x="321522" y="411983"/>
                  </a:lnTo>
                  <a:lnTo>
                    <a:pt x="312211" y="430193"/>
                  </a:lnTo>
                  <a:lnTo>
                    <a:pt x="301040" y="452137"/>
                  </a:lnTo>
                  <a:lnTo>
                    <a:pt x="291667" y="4569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743900" y="3545458"/>
              <a:ext cx="3954145" cy="2284095"/>
            </a:xfrm>
            <a:custGeom>
              <a:avLst/>
              <a:gdLst/>
              <a:ahLst/>
              <a:cxnLst/>
              <a:rect l="l" t="t" r="r" b="b"/>
              <a:pathLst>
                <a:path w="3954145" h="2284095">
                  <a:moveTo>
                    <a:pt x="3949039" y="120764"/>
                  </a:moveTo>
                  <a:lnTo>
                    <a:pt x="3939540" y="73761"/>
                  </a:lnTo>
                  <a:lnTo>
                    <a:pt x="3913670" y="35369"/>
                  </a:lnTo>
                  <a:lnTo>
                    <a:pt x="3875278" y="9486"/>
                  </a:lnTo>
                  <a:lnTo>
                    <a:pt x="3828288" y="0"/>
                  </a:lnTo>
                  <a:lnTo>
                    <a:pt x="120764" y="0"/>
                  </a:lnTo>
                  <a:lnTo>
                    <a:pt x="73748" y="9486"/>
                  </a:lnTo>
                  <a:lnTo>
                    <a:pt x="35369" y="35369"/>
                  </a:lnTo>
                  <a:lnTo>
                    <a:pt x="9486" y="73761"/>
                  </a:lnTo>
                  <a:lnTo>
                    <a:pt x="0" y="120764"/>
                  </a:lnTo>
                  <a:lnTo>
                    <a:pt x="0" y="987336"/>
                  </a:lnTo>
                  <a:lnTo>
                    <a:pt x="9486" y="1034351"/>
                  </a:lnTo>
                  <a:lnTo>
                    <a:pt x="35369" y="1072730"/>
                  </a:lnTo>
                  <a:lnTo>
                    <a:pt x="73748" y="1098613"/>
                  </a:lnTo>
                  <a:lnTo>
                    <a:pt x="120764" y="1108100"/>
                  </a:lnTo>
                  <a:lnTo>
                    <a:pt x="3828288" y="1108100"/>
                  </a:lnTo>
                  <a:lnTo>
                    <a:pt x="3875278" y="1098613"/>
                  </a:lnTo>
                  <a:lnTo>
                    <a:pt x="3913670" y="1072730"/>
                  </a:lnTo>
                  <a:lnTo>
                    <a:pt x="3939540" y="1034351"/>
                  </a:lnTo>
                  <a:lnTo>
                    <a:pt x="3949039" y="987336"/>
                  </a:lnTo>
                  <a:lnTo>
                    <a:pt x="3949039" y="120764"/>
                  </a:lnTo>
                  <a:close/>
                </a:path>
                <a:path w="3954145" h="2284095">
                  <a:moveTo>
                    <a:pt x="3954119" y="1394294"/>
                  </a:moveTo>
                  <a:lnTo>
                    <a:pt x="3945559" y="1351940"/>
                  </a:lnTo>
                  <a:lnTo>
                    <a:pt x="3922242" y="1317345"/>
                  </a:lnTo>
                  <a:lnTo>
                    <a:pt x="3887660" y="1294028"/>
                  </a:lnTo>
                  <a:lnTo>
                    <a:pt x="3845306" y="1285468"/>
                  </a:lnTo>
                  <a:lnTo>
                    <a:pt x="113906" y="1285468"/>
                  </a:lnTo>
                  <a:lnTo>
                    <a:pt x="71539" y="1294028"/>
                  </a:lnTo>
                  <a:lnTo>
                    <a:pt x="36944" y="1317345"/>
                  </a:lnTo>
                  <a:lnTo>
                    <a:pt x="13627" y="1351940"/>
                  </a:lnTo>
                  <a:lnTo>
                    <a:pt x="5080" y="1394294"/>
                  </a:lnTo>
                  <a:lnTo>
                    <a:pt x="5080" y="2175230"/>
                  </a:lnTo>
                  <a:lnTo>
                    <a:pt x="13627" y="2217585"/>
                  </a:lnTo>
                  <a:lnTo>
                    <a:pt x="36944" y="2252180"/>
                  </a:lnTo>
                  <a:lnTo>
                    <a:pt x="71539" y="2275509"/>
                  </a:lnTo>
                  <a:lnTo>
                    <a:pt x="113906" y="2284057"/>
                  </a:lnTo>
                  <a:lnTo>
                    <a:pt x="3845306" y="2284057"/>
                  </a:lnTo>
                  <a:lnTo>
                    <a:pt x="3887660" y="2275509"/>
                  </a:lnTo>
                  <a:lnTo>
                    <a:pt x="3922242" y="2252180"/>
                  </a:lnTo>
                  <a:lnTo>
                    <a:pt x="3945559" y="2217585"/>
                  </a:lnTo>
                  <a:lnTo>
                    <a:pt x="3954119" y="2175230"/>
                  </a:lnTo>
                  <a:lnTo>
                    <a:pt x="3954119" y="1394294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2497513" y="2321779"/>
            <a:ext cx="2917825" cy="339597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003358"/>
                </a:solidFill>
                <a:latin typeface="Arial"/>
                <a:cs typeface="Arial"/>
              </a:rPr>
              <a:t>Fully-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covered,</a:t>
            </a:r>
            <a:r>
              <a:rPr dirty="0" sz="1600" spc="-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003358"/>
                </a:solidFill>
                <a:latin typeface="Arial"/>
                <a:cs typeface="Arial"/>
              </a:rPr>
              <a:t>in-network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preventive</a:t>
            </a:r>
            <a:r>
              <a:rPr dirty="0" sz="1600" spc="-5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care,</a:t>
            </a:r>
            <a:r>
              <a:rPr dirty="0" sz="16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exams,</a:t>
            </a:r>
            <a:r>
              <a:rPr dirty="0" sz="16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003358"/>
                </a:solidFill>
                <a:latin typeface="Arial"/>
                <a:cs typeface="Arial"/>
              </a:rPr>
              <a:t>X-</a:t>
            </a:r>
            <a:r>
              <a:rPr dirty="0" sz="1600" spc="-20">
                <a:solidFill>
                  <a:srgbClr val="003358"/>
                </a:solidFill>
                <a:latin typeface="Arial"/>
                <a:cs typeface="Arial"/>
              </a:rPr>
              <a:t>rays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and</a:t>
            </a:r>
            <a:r>
              <a:rPr dirty="0" sz="16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up</a:t>
            </a:r>
            <a:r>
              <a:rPr dirty="0" sz="16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16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three</a:t>
            </a:r>
            <a:r>
              <a:rPr dirty="0" sz="16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dental</a:t>
            </a:r>
            <a:r>
              <a:rPr dirty="0" sz="16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003358"/>
                </a:solidFill>
                <a:latin typeface="Arial"/>
                <a:cs typeface="Arial"/>
              </a:rPr>
              <a:t>cleanings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a</a:t>
            </a:r>
            <a:r>
              <a:rPr dirty="0" sz="1600" spc="-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003358"/>
                </a:solidFill>
                <a:latin typeface="Arial"/>
                <a:cs typeface="Arial"/>
              </a:rPr>
              <a:t>year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15"/>
              </a:spcBef>
            </a:pPr>
            <a:endParaRPr sz="1600">
              <a:latin typeface="Arial"/>
              <a:cs typeface="Arial"/>
            </a:endParaRPr>
          </a:p>
          <a:p>
            <a:pPr marL="20320" marR="1149985">
              <a:lnSpc>
                <a:spcPct val="106200"/>
              </a:lnSpc>
            </a:pP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No</a:t>
            </a:r>
            <a:r>
              <a:rPr dirty="0" sz="16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deductible</a:t>
            </a:r>
            <a:r>
              <a:rPr dirty="0" sz="16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25">
                <a:solidFill>
                  <a:srgbClr val="003358"/>
                </a:solidFill>
                <a:latin typeface="Arial"/>
                <a:cs typeface="Arial"/>
              </a:rPr>
              <a:t>for </a:t>
            </a:r>
            <a:r>
              <a:rPr dirty="0" sz="1600" spc="-10">
                <a:solidFill>
                  <a:srgbClr val="003358"/>
                </a:solidFill>
                <a:latin typeface="Arial"/>
                <a:cs typeface="Arial"/>
              </a:rPr>
              <a:t>in-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network</a:t>
            </a:r>
            <a:r>
              <a:rPr dirty="0" sz="16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003358"/>
                </a:solidFill>
                <a:latin typeface="Arial"/>
                <a:cs typeface="Arial"/>
              </a:rPr>
              <a:t>services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10"/>
              </a:spcBef>
            </a:pPr>
            <a:endParaRPr sz="1600">
              <a:latin typeface="Arial"/>
              <a:cs typeface="Arial"/>
            </a:endParaRPr>
          </a:p>
          <a:p>
            <a:pPr marL="24765" marR="410845">
              <a:lnSpc>
                <a:spcPct val="105900"/>
              </a:lnSpc>
            </a:pP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Benefits</a:t>
            </a:r>
            <a:r>
              <a:rPr dirty="0" sz="1600" spc="-9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start</a:t>
            </a:r>
            <a:r>
              <a:rPr dirty="0" sz="1600" spc="-5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right</a:t>
            </a:r>
            <a:r>
              <a:rPr dirty="0" sz="1600" spc="-6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003358"/>
                </a:solidFill>
                <a:latin typeface="Arial"/>
                <a:cs typeface="Arial"/>
              </a:rPr>
              <a:t>away—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there’s</a:t>
            </a:r>
            <a:r>
              <a:rPr dirty="0" sz="1600" spc="-6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no</a:t>
            </a:r>
            <a:r>
              <a:rPr dirty="0" sz="16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waiting</a:t>
            </a:r>
            <a:r>
              <a:rPr dirty="0" sz="1600" spc="-7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period</a:t>
            </a:r>
            <a:r>
              <a:rPr dirty="0" sz="1600" spc="-7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25">
                <a:solidFill>
                  <a:srgbClr val="003358"/>
                </a:solidFill>
                <a:latin typeface="Arial"/>
                <a:cs typeface="Arial"/>
              </a:rPr>
              <a:t>for </a:t>
            </a:r>
            <a:r>
              <a:rPr dirty="0" sz="1600" spc="-10">
                <a:solidFill>
                  <a:srgbClr val="003358"/>
                </a:solidFill>
                <a:latin typeface="Arial"/>
                <a:cs typeface="Arial"/>
              </a:rPr>
              <a:t>in-network</a:t>
            </a:r>
            <a:r>
              <a:rPr dirty="0" sz="16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003358"/>
                </a:solidFill>
                <a:latin typeface="Arial"/>
                <a:cs typeface="Arial"/>
              </a:rPr>
              <a:t>coverage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1431843" y="2272088"/>
            <a:ext cx="8930005" cy="3557904"/>
            <a:chOff x="1431843" y="2272088"/>
            <a:chExt cx="8930005" cy="3557904"/>
          </a:xfrm>
        </p:grpSpPr>
        <p:sp>
          <p:nvSpPr>
            <p:cNvPr id="15" name="object 15" descr=""/>
            <p:cNvSpPr/>
            <p:nvPr/>
          </p:nvSpPr>
          <p:spPr>
            <a:xfrm>
              <a:off x="1431843" y="4887123"/>
              <a:ext cx="873760" cy="873760"/>
            </a:xfrm>
            <a:custGeom>
              <a:avLst/>
              <a:gdLst/>
              <a:ahLst/>
              <a:cxnLst/>
              <a:rect l="l" t="t" r="r" b="b"/>
              <a:pathLst>
                <a:path w="873760" h="873760">
                  <a:moveTo>
                    <a:pt x="436880" y="0"/>
                  </a:moveTo>
                  <a:lnTo>
                    <a:pt x="389276" y="2563"/>
                  </a:lnTo>
                  <a:lnTo>
                    <a:pt x="343157" y="10076"/>
                  </a:lnTo>
                  <a:lnTo>
                    <a:pt x="298790" y="22271"/>
                  </a:lnTo>
                  <a:lnTo>
                    <a:pt x="256440" y="38883"/>
                  </a:lnTo>
                  <a:lnTo>
                    <a:pt x="216376" y="59645"/>
                  </a:lnTo>
                  <a:lnTo>
                    <a:pt x="178862" y="84291"/>
                  </a:lnTo>
                  <a:lnTo>
                    <a:pt x="144165" y="112553"/>
                  </a:lnTo>
                  <a:lnTo>
                    <a:pt x="112553" y="144165"/>
                  </a:lnTo>
                  <a:lnTo>
                    <a:pt x="84291" y="178862"/>
                  </a:lnTo>
                  <a:lnTo>
                    <a:pt x="59645" y="216376"/>
                  </a:lnTo>
                  <a:lnTo>
                    <a:pt x="38883" y="256440"/>
                  </a:lnTo>
                  <a:lnTo>
                    <a:pt x="22271" y="298790"/>
                  </a:lnTo>
                  <a:lnTo>
                    <a:pt x="10076" y="343157"/>
                  </a:lnTo>
                  <a:lnTo>
                    <a:pt x="2563" y="389276"/>
                  </a:lnTo>
                  <a:lnTo>
                    <a:pt x="0" y="436879"/>
                  </a:lnTo>
                  <a:lnTo>
                    <a:pt x="2563" y="484483"/>
                  </a:lnTo>
                  <a:lnTo>
                    <a:pt x="10076" y="530602"/>
                  </a:lnTo>
                  <a:lnTo>
                    <a:pt x="22271" y="574969"/>
                  </a:lnTo>
                  <a:lnTo>
                    <a:pt x="38883" y="617319"/>
                  </a:lnTo>
                  <a:lnTo>
                    <a:pt x="59645" y="657383"/>
                  </a:lnTo>
                  <a:lnTo>
                    <a:pt x="84291" y="694897"/>
                  </a:lnTo>
                  <a:lnTo>
                    <a:pt x="112553" y="729594"/>
                  </a:lnTo>
                  <a:lnTo>
                    <a:pt x="144165" y="761206"/>
                  </a:lnTo>
                  <a:lnTo>
                    <a:pt x="178862" y="789468"/>
                  </a:lnTo>
                  <a:lnTo>
                    <a:pt x="216376" y="814114"/>
                  </a:lnTo>
                  <a:lnTo>
                    <a:pt x="256440" y="834876"/>
                  </a:lnTo>
                  <a:lnTo>
                    <a:pt x="298790" y="851488"/>
                  </a:lnTo>
                  <a:lnTo>
                    <a:pt x="343157" y="863683"/>
                  </a:lnTo>
                  <a:lnTo>
                    <a:pt x="389276" y="871196"/>
                  </a:lnTo>
                  <a:lnTo>
                    <a:pt x="436880" y="873759"/>
                  </a:lnTo>
                  <a:lnTo>
                    <a:pt x="484481" y="871196"/>
                  </a:lnTo>
                  <a:lnTo>
                    <a:pt x="530598" y="863683"/>
                  </a:lnTo>
                  <a:lnTo>
                    <a:pt x="574964" y="851488"/>
                  </a:lnTo>
                  <a:lnTo>
                    <a:pt x="617313" y="834876"/>
                  </a:lnTo>
                  <a:lnTo>
                    <a:pt x="657378" y="814114"/>
                  </a:lnTo>
                  <a:lnTo>
                    <a:pt x="694892" y="789468"/>
                  </a:lnTo>
                  <a:lnTo>
                    <a:pt x="729589" y="761206"/>
                  </a:lnTo>
                  <a:lnTo>
                    <a:pt x="761202" y="729594"/>
                  </a:lnTo>
                  <a:lnTo>
                    <a:pt x="789465" y="694897"/>
                  </a:lnTo>
                  <a:lnTo>
                    <a:pt x="814111" y="657383"/>
                  </a:lnTo>
                  <a:lnTo>
                    <a:pt x="834874" y="617319"/>
                  </a:lnTo>
                  <a:lnTo>
                    <a:pt x="851486" y="574969"/>
                  </a:lnTo>
                  <a:lnTo>
                    <a:pt x="863683" y="530602"/>
                  </a:lnTo>
                  <a:lnTo>
                    <a:pt x="871196" y="484483"/>
                  </a:lnTo>
                  <a:lnTo>
                    <a:pt x="873760" y="436879"/>
                  </a:lnTo>
                  <a:lnTo>
                    <a:pt x="871196" y="389276"/>
                  </a:lnTo>
                  <a:lnTo>
                    <a:pt x="863683" y="343157"/>
                  </a:lnTo>
                  <a:lnTo>
                    <a:pt x="851486" y="298790"/>
                  </a:lnTo>
                  <a:lnTo>
                    <a:pt x="834874" y="256440"/>
                  </a:lnTo>
                  <a:lnTo>
                    <a:pt x="814111" y="216376"/>
                  </a:lnTo>
                  <a:lnTo>
                    <a:pt x="789465" y="178862"/>
                  </a:lnTo>
                  <a:lnTo>
                    <a:pt x="761202" y="144165"/>
                  </a:lnTo>
                  <a:lnTo>
                    <a:pt x="729589" y="112553"/>
                  </a:lnTo>
                  <a:lnTo>
                    <a:pt x="694892" y="84291"/>
                  </a:lnTo>
                  <a:lnTo>
                    <a:pt x="657378" y="59645"/>
                  </a:lnTo>
                  <a:lnTo>
                    <a:pt x="617313" y="38883"/>
                  </a:lnTo>
                  <a:lnTo>
                    <a:pt x="574964" y="22271"/>
                  </a:lnTo>
                  <a:lnTo>
                    <a:pt x="530598" y="10076"/>
                  </a:lnTo>
                  <a:lnTo>
                    <a:pt x="484481" y="2563"/>
                  </a:lnTo>
                  <a:lnTo>
                    <a:pt x="436880" y="0"/>
                  </a:lnTo>
                  <a:close/>
                </a:path>
              </a:pathLst>
            </a:custGeom>
            <a:solidFill>
              <a:srgbClr val="009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412268" y="2272093"/>
              <a:ext cx="3949065" cy="3557904"/>
            </a:xfrm>
            <a:custGeom>
              <a:avLst/>
              <a:gdLst/>
              <a:ahLst/>
              <a:cxnLst/>
              <a:rect l="l" t="t" r="r" b="b"/>
              <a:pathLst>
                <a:path w="3949065" h="3557904">
                  <a:moveTo>
                    <a:pt x="3949052" y="2667660"/>
                  </a:moveTo>
                  <a:lnTo>
                    <a:pt x="3940505" y="2625306"/>
                  </a:lnTo>
                  <a:lnTo>
                    <a:pt x="3917175" y="2590711"/>
                  </a:lnTo>
                  <a:lnTo>
                    <a:pt x="3882580" y="2567394"/>
                  </a:lnTo>
                  <a:lnTo>
                    <a:pt x="3840226" y="2558834"/>
                  </a:lnTo>
                  <a:lnTo>
                    <a:pt x="108826" y="2558834"/>
                  </a:lnTo>
                  <a:lnTo>
                    <a:pt x="66459" y="2567394"/>
                  </a:lnTo>
                  <a:lnTo>
                    <a:pt x="31877" y="2590711"/>
                  </a:lnTo>
                  <a:lnTo>
                    <a:pt x="8547" y="2625306"/>
                  </a:lnTo>
                  <a:lnTo>
                    <a:pt x="0" y="2667660"/>
                  </a:lnTo>
                  <a:lnTo>
                    <a:pt x="0" y="3448596"/>
                  </a:lnTo>
                  <a:lnTo>
                    <a:pt x="8547" y="3490950"/>
                  </a:lnTo>
                  <a:lnTo>
                    <a:pt x="31877" y="3525545"/>
                  </a:lnTo>
                  <a:lnTo>
                    <a:pt x="66459" y="3548875"/>
                  </a:lnTo>
                  <a:lnTo>
                    <a:pt x="108826" y="3557422"/>
                  </a:lnTo>
                  <a:lnTo>
                    <a:pt x="3840226" y="3557422"/>
                  </a:lnTo>
                  <a:lnTo>
                    <a:pt x="3882580" y="3548875"/>
                  </a:lnTo>
                  <a:lnTo>
                    <a:pt x="3917175" y="3525545"/>
                  </a:lnTo>
                  <a:lnTo>
                    <a:pt x="3940505" y="3490950"/>
                  </a:lnTo>
                  <a:lnTo>
                    <a:pt x="3949052" y="3448596"/>
                  </a:lnTo>
                  <a:lnTo>
                    <a:pt x="3949052" y="2667660"/>
                  </a:lnTo>
                  <a:close/>
                </a:path>
                <a:path w="3949065" h="3557904">
                  <a:moveTo>
                    <a:pt x="3949052" y="1394129"/>
                  </a:moveTo>
                  <a:lnTo>
                    <a:pt x="3939565" y="1347127"/>
                  </a:lnTo>
                  <a:lnTo>
                    <a:pt x="3913682" y="1308735"/>
                  </a:lnTo>
                  <a:lnTo>
                    <a:pt x="3875290" y="1282852"/>
                  </a:lnTo>
                  <a:lnTo>
                    <a:pt x="3828288" y="1273365"/>
                  </a:lnTo>
                  <a:lnTo>
                    <a:pt x="120764" y="1273365"/>
                  </a:lnTo>
                  <a:lnTo>
                    <a:pt x="73761" y="1282852"/>
                  </a:lnTo>
                  <a:lnTo>
                    <a:pt x="35369" y="1308735"/>
                  </a:lnTo>
                  <a:lnTo>
                    <a:pt x="9486" y="1347127"/>
                  </a:lnTo>
                  <a:lnTo>
                    <a:pt x="0" y="1394129"/>
                  </a:lnTo>
                  <a:lnTo>
                    <a:pt x="0" y="2260701"/>
                  </a:lnTo>
                  <a:lnTo>
                    <a:pt x="9486" y="2307717"/>
                  </a:lnTo>
                  <a:lnTo>
                    <a:pt x="35369" y="2346096"/>
                  </a:lnTo>
                  <a:lnTo>
                    <a:pt x="73761" y="2371979"/>
                  </a:lnTo>
                  <a:lnTo>
                    <a:pt x="120764" y="2381466"/>
                  </a:lnTo>
                  <a:lnTo>
                    <a:pt x="3828288" y="2381466"/>
                  </a:lnTo>
                  <a:lnTo>
                    <a:pt x="3875290" y="2371979"/>
                  </a:lnTo>
                  <a:lnTo>
                    <a:pt x="3913682" y="2346096"/>
                  </a:lnTo>
                  <a:lnTo>
                    <a:pt x="3939565" y="2307717"/>
                  </a:lnTo>
                  <a:lnTo>
                    <a:pt x="3949052" y="2260701"/>
                  </a:lnTo>
                  <a:lnTo>
                    <a:pt x="3949052" y="1394129"/>
                  </a:lnTo>
                  <a:close/>
                </a:path>
                <a:path w="3949065" h="3557904">
                  <a:moveTo>
                    <a:pt x="3949052" y="120561"/>
                  </a:moveTo>
                  <a:lnTo>
                    <a:pt x="3939578" y="73634"/>
                  </a:lnTo>
                  <a:lnTo>
                    <a:pt x="3913733" y="35306"/>
                  </a:lnTo>
                  <a:lnTo>
                    <a:pt x="3875417" y="9474"/>
                  </a:lnTo>
                  <a:lnTo>
                    <a:pt x="3828491" y="0"/>
                  </a:lnTo>
                  <a:lnTo>
                    <a:pt x="120561" y="0"/>
                  </a:lnTo>
                  <a:lnTo>
                    <a:pt x="73634" y="9474"/>
                  </a:lnTo>
                  <a:lnTo>
                    <a:pt x="35306" y="35306"/>
                  </a:lnTo>
                  <a:lnTo>
                    <a:pt x="9474" y="73634"/>
                  </a:lnTo>
                  <a:lnTo>
                    <a:pt x="0" y="120561"/>
                  </a:lnTo>
                  <a:lnTo>
                    <a:pt x="0" y="985672"/>
                  </a:lnTo>
                  <a:lnTo>
                    <a:pt x="9474" y="1032598"/>
                  </a:lnTo>
                  <a:lnTo>
                    <a:pt x="35306" y="1070927"/>
                  </a:lnTo>
                  <a:lnTo>
                    <a:pt x="73634" y="1096759"/>
                  </a:lnTo>
                  <a:lnTo>
                    <a:pt x="120561" y="1106233"/>
                  </a:lnTo>
                  <a:lnTo>
                    <a:pt x="3828491" y="1106233"/>
                  </a:lnTo>
                  <a:lnTo>
                    <a:pt x="3875417" y="1096759"/>
                  </a:lnTo>
                  <a:lnTo>
                    <a:pt x="3913733" y="1070927"/>
                  </a:lnTo>
                  <a:lnTo>
                    <a:pt x="3939578" y="1032598"/>
                  </a:lnTo>
                  <a:lnTo>
                    <a:pt x="3949052" y="985672"/>
                  </a:lnTo>
                  <a:lnTo>
                    <a:pt x="3949052" y="120561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7135317" y="2411654"/>
            <a:ext cx="3112770" cy="3179445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220"/>
              </a:spcBef>
            </a:pP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An</a:t>
            </a:r>
            <a:r>
              <a:rPr dirty="0" sz="1600" spc="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unlimited</a:t>
            </a:r>
            <a:r>
              <a:rPr dirty="0" sz="1600" spc="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annual</a:t>
            </a:r>
            <a:r>
              <a:rPr dirty="0" sz="1600" spc="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003358"/>
                </a:solidFill>
                <a:latin typeface="Arial"/>
                <a:cs typeface="Arial"/>
              </a:rPr>
              <a:t>benefit</a:t>
            </a:r>
            <a:endParaRPr sz="1600">
              <a:latin typeface="Arial"/>
              <a:cs typeface="Arial"/>
            </a:endParaRPr>
          </a:p>
          <a:p>
            <a:pPr marL="50800" marR="198120">
              <a:lnSpc>
                <a:spcPct val="105700"/>
              </a:lnSpc>
              <a:spcBef>
                <a:spcPts val="10"/>
              </a:spcBef>
            </a:pP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for</a:t>
            </a:r>
            <a:r>
              <a:rPr dirty="0" sz="1600" spc="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covered</a:t>
            </a:r>
            <a:r>
              <a:rPr dirty="0" sz="1600" spc="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in-network</a:t>
            </a:r>
            <a:r>
              <a:rPr dirty="0" sz="1600" spc="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003358"/>
                </a:solidFill>
                <a:latin typeface="Arial"/>
                <a:cs typeface="Arial"/>
              </a:rPr>
              <a:t>services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under</a:t>
            </a:r>
            <a:r>
              <a:rPr dirty="0" sz="1600" spc="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High</a:t>
            </a:r>
            <a:r>
              <a:rPr dirty="0" sz="1600" spc="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003358"/>
                </a:solidFill>
                <a:latin typeface="Arial"/>
                <a:cs typeface="Arial"/>
              </a:rPr>
              <a:t>Option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1600">
              <a:latin typeface="Arial"/>
              <a:cs typeface="Arial"/>
            </a:endParaRPr>
          </a:p>
          <a:p>
            <a:pPr marL="55244" marR="598805">
              <a:lnSpc>
                <a:spcPct val="108700"/>
              </a:lnSpc>
              <a:spcBef>
                <a:spcPts val="5"/>
              </a:spcBef>
            </a:pP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Worldwide</a:t>
            </a:r>
            <a:r>
              <a:rPr dirty="0" sz="1600" spc="-6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coverage</a:t>
            </a:r>
            <a:r>
              <a:rPr dirty="0" sz="1600" spc="-6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003358"/>
                </a:solidFill>
                <a:latin typeface="Arial"/>
                <a:cs typeface="Arial"/>
              </a:rPr>
              <a:t>with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all</a:t>
            </a:r>
            <a:r>
              <a:rPr dirty="0" sz="16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overseas</a:t>
            </a:r>
            <a:r>
              <a:rPr dirty="0" sz="16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services</a:t>
            </a:r>
            <a:r>
              <a:rPr dirty="0" sz="16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at</a:t>
            </a:r>
            <a:r>
              <a:rPr dirty="0" sz="1600" spc="-2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25">
                <a:solidFill>
                  <a:srgbClr val="003358"/>
                </a:solidFill>
                <a:latin typeface="Arial"/>
                <a:cs typeface="Arial"/>
              </a:rPr>
              <a:t>the </a:t>
            </a:r>
            <a:r>
              <a:rPr dirty="0" sz="1600" spc="-10">
                <a:solidFill>
                  <a:srgbClr val="003358"/>
                </a:solidFill>
                <a:latin typeface="Arial"/>
                <a:cs typeface="Arial"/>
              </a:rPr>
              <a:t>in-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network</a:t>
            </a:r>
            <a:r>
              <a:rPr dirty="0" sz="1600" spc="-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benefit</a:t>
            </a:r>
            <a:r>
              <a:rPr dirty="0" sz="1600" spc="-6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003358"/>
                </a:solidFill>
                <a:latin typeface="Arial"/>
                <a:cs typeface="Arial"/>
              </a:rPr>
              <a:t>level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19"/>
              </a:spcBef>
            </a:pPr>
            <a:endParaRPr sz="1600">
              <a:latin typeface="Arial"/>
              <a:cs typeface="Arial"/>
            </a:endParaRPr>
          </a:p>
          <a:p>
            <a:pPr marL="50800" marR="43180" indent="4445">
              <a:lnSpc>
                <a:spcPct val="106200"/>
              </a:lnSpc>
            </a:pP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Access</a:t>
            </a:r>
            <a:r>
              <a:rPr dirty="0" sz="16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16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100+</a:t>
            </a:r>
            <a:r>
              <a:rPr dirty="0" sz="16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health</a:t>
            </a:r>
            <a:r>
              <a:rPr dirty="0" sz="16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25">
                <a:solidFill>
                  <a:srgbClr val="003358"/>
                </a:solidFill>
                <a:latin typeface="Arial"/>
                <a:cs typeface="Arial"/>
              </a:rPr>
              <a:t>and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wellness</a:t>
            </a:r>
            <a:r>
              <a:rPr dirty="0" sz="16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discounts</a:t>
            </a:r>
            <a:r>
              <a:rPr dirty="0" sz="16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58"/>
                </a:solidFill>
                <a:latin typeface="Arial"/>
                <a:cs typeface="Arial"/>
              </a:rPr>
              <a:t>with</a:t>
            </a:r>
            <a:r>
              <a:rPr dirty="0" sz="16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003358"/>
                </a:solidFill>
                <a:latin typeface="Arial"/>
                <a:cs typeface="Arial"/>
              </a:rPr>
              <a:t>Blue365</a:t>
            </a:r>
            <a:r>
              <a:rPr dirty="0" baseline="26455" sz="1575" spc="-15">
                <a:solidFill>
                  <a:srgbClr val="003358"/>
                </a:solidFill>
                <a:latin typeface="Arial"/>
                <a:cs typeface="Arial"/>
              </a:rPr>
              <a:t>®</a:t>
            </a:r>
            <a:endParaRPr baseline="26455" sz="1575">
              <a:latin typeface="Arial"/>
              <a:cs typeface="Arial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1435359" y="2394186"/>
            <a:ext cx="5544820" cy="3373120"/>
            <a:chOff x="1435359" y="2394186"/>
            <a:chExt cx="5544820" cy="3373120"/>
          </a:xfrm>
        </p:grpSpPr>
        <p:sp>
          <p:nvSpPr>
            <p:cNvPr id="19" name="object 19" descr=""/>
            <p:cNvSpPr/>
            <p:nvPr/>
          </p:nvSpPr>
          <p:spPr>
            <a:xfrm>
              <a:off x="1435354" y="3662629"/>
              <a:ext cx="5532755" cy="2105025"/>
            </a:xfrm>
            <a:custGeom>
              <a:avLst/>
              <a:gdLst/>
              <a:ahLst/>
              <a:cxnLst/>
              <a:rect l="l" t="t" r="r" b="b"/>
              <a:pathLst>
                <a:path w="5532755" h="2105025">
                  <a:moveTo>
                    <a:pt x="873760" y="436880"/>
                  </a:moveTo>
                  <a:lnTo>
                    <a:pt x="871194" y="389280"/>
                  </a:lnTo>
                  <a:lnTo>
                    <a:pt x="863676" y="343154"/>
                  </a:lnTo>
                  <a:lnTo>
                    <a:pt x="851484" y="298792"/>
                  </a:lnTo>
                  <a:lnTo>
                    <a:pt x="834872" y="256438"/>
                  </a:lnTo>
                  <a:lnTo>
                    <a:pt x="814108" y="216382"/>
                  </a:lnTo>
                  <a:lnTo>
                    <a:pt x="789470" y="178866"/>
                  </a:lnTo>
                  <a:lnTo>
                    <a:pt x="761199" y="144170"/>
                  </a:lnTo>
                  <a:lnTo>
                    <a:pt x="729589" y="112560"/>
                  </a:lnTo>
                  <a:lnTo>
                    <a:pt x="694893" y="84289"/>
                  </a:lnTo>
                  <a:lnTo>
                    <a:pt x="657377" y="59651"/>
                  </a:lnTo>
                  <a:lnTo>
                    <a:pt x="617308" y="38887"/>
                  </a:lnTo>
                  <a:lnTo>
                    <a:pt x="574967" y="22275"/>
                  </a:lnTo>
                  <a:lnTo>
                    <a:pt x="530593" y="10083"/>
                  </a:lnTo>
                  <a:lnTo>
                    <a:pt x="484479" y="2565"/>
                  </a:lnTo>
                  <a:lnTo>
                    <a:pt x="436880" y="0"/>
                  </a:lnTo>
                  <a:lnTo>
                    <a:pt x="389280" y="2565"/>
                  </a:lnTo>
                  <a:lnTo>
                    <a:pt x="343154" y="10083"/>
                  </a:lnTo>
                  <a:lnTo>
                    <a:pt x="298792" y="22275"/>
                  </a:lnTo>
                  <a:lnTo>
                    <a:pt x="256438" y="38887"/>
                  </a:lnTo>
                  <a:lnTo>
                    <a:pt x="216369" y="59651"/>
                  </a:lnTo>
                  <a:lnTo>
                    <a:pt x="178866" y="84289"/>
                  </a:lnTo>
                  <a:lnTo>
                    <a:pt x="144170" y="112560"/>
                  </a:lnTo>
                  <a:lnTo>
                    <a:pt x="112547" y="144170"/>
                  </a:lnTo>
                  <a:lnTo>
                    <a:pt x="84289" y="178866"/>
                  </a:lnTo>
                  <a:lnTo>
                    <a:pt x="59639" y="216382"/>
                  </a:lnTo>
                  <a:lnTo>
                    <a:pt x="38887" y="256438"/>
                  </a:lnTo>
                  <a:lnTo>
                    <a:pt x="22275" y="298792"/>
                  </a:lnTo>
                  <a:lnTo>
                    <a:pt x="10071" y="343154"/>
                  </a:lnTo>
                  <a:lnTo>
                    <a:pt x="2565" y="389280"/>
                  </a:lnTo>
                  <a:lnTo>
                    <a:pt x="0" y="436880"/>
                  </a:lnTo>
                  <a:lnTo>
                    <a:pt x="2565" y="484479"/>
                  </a:lnTo>
                  <a:lnTo>
                    <a:pt x="10071" y="530606"/>
                  </a:lnTo>
                  <a:lnTo>
                    <a:pt x="22275" y="574967"/>
                  </a:lnTo>
                  <a:lnTo>
                    <a:pt x="38887" y="617321"/>
                  </a:lnTo>
                  <a:lnTo>
                    <a:pt x="59639" y="657390"/>
                  </a:lnTo>
                  <a:lnTo>
                    <a:pt x="84289" y="694893"/>
                  </a:lnTo>
                  <a:lnTo>
                    <a:pt x="112547" y="729589"/>
                  </a:lnTo>
                  <a:lnTo>
                    <a:pt x="144170" y="761212"/>
                  </a:lnTo>
                  <a:lnTo>
                    <a:pt x="178866" y="789470"/>
                  </a:lnTo>
                  <a:lnTo>
                    <a:pt x="216369" y="814120"/>
                  </a:lnTo>
                  <a:lnTo>
                    <a:pt x="256438" y="834872"/>
                  </a:lnTo>
                  <a:lnTo>
                    <a:pt x="298792" y="851484"/>
                  </a:lnTo>
                  <a:lnTo>
                    <a:pt x="343154" y="863688"/>
                  </a:lnTo>
                  <a:lnTo>
                    <a:pt x="389280" y="871194"/>
                  </a:lnTo>
                  <a:lnTo>
                    <a:pt x="436880" y="873760"/>
                  </a:lnTo>
                  <a:lnTo>
                    <a:pt x="484479" y="871194"/>
                  </a:lnTo>
                  <a:lnTo>
                    <a:pt x="530593" y="863688"/>
                  </a:lnTo>
                  <a:lnTo>
                    <a:pt x="574967" y="851484"/>
                  </a:lnTo>
                  <a:lnTo>
                    <a:pt x="617308" y="834872"/>
                  </a:lnTo>
                  <a:lnTo>
                    <a:pt x="657377" y="814120"/>
                  </a:lnTo>
                  <a:lnTo>
                    <a:pt x="694893" y="789470"/>
                  </a:lnTo>
                  <a:lnTo>
                    <a:pt x="729589" y="761212"/>
                  </a:lnTo>
                  <a:lnTo>
                    <a:pt x="761199" y="729589"/>
                  </a:lnTo>
                  <a:lnTo>
                    <a:pt x="789470" y="694893"/>
                  </a:lnTo>
                  <a:lnTo>
                    <a:pt x="814108" y="657390"/>
                  </a:lnTo>
                  <a:lnTo>
                    <a:pt x="834872" y="617321"/>
                  </a:lnTo>
                  <a:lnTo>
                    <a:pt x="851484" y="574967"/>
                  </a:lnTo>
                  <a:lnTo>
                    <a:pt x="863676" y="530606"/>
                  </a:lnTo>
                  <a:lnTo>
                    <a:pt x="871194" y="484479"/>
                  </a:lnTo>
                  <a:lnTo>
                    <a:pt x="873760" y="436880"/>
                  </a:lnTo>
                  <a:close/>
                </a:path>
                <a:path w="5532755" h="2105025">
                  <a:moveTo>
                    <a:pt x="5532691" y="1667598"/>
                  </a:moveTo>
                  <a:lnTo>
                    <a:pt x="5530126" y="1619986"/>
                  </a:lnTo>
                  <a:lnTo>
                    <a:pt x="5522607" y="1573872"/>
                  </a:lnTo>
                  <a:lnTo>
                    <a:pt x="5510415" y="1529499"/>
                  </a:lnTo>
                  <a:lnTo>
                    <a:pt x="5493804" y="1487157"/>
                  </a:lnTo>
                  <a:lnTo>
                    <a:pt x="5473039" y="1447088"/>
                  </a:lnTo>
                  <a:lnTo>
                    <a:pt x="5448401" y="1409573"/>
                  </a:lnTo>
                  <a:lnTo>
                    <a:pt x="5420131" y="1374876"/>
                  </a:lnTo>
                  <a:lnTo>
                    <a:pt x="5388521" y="1343266"/>
                  </a:lnTo>
                  <a:lnTo>
                    <a:pt x="5353824" y="1315008"/>
                  </a:lnTo>
                  <a:lnTo>
                    <a:pt x="5316309" y="1290358"/>
                  </a:lnTo>
                  <a:lnTo>
                    <a:pt x="5276240" y="1269593"/>
                  </a:lnTo>
                  <a:lnTo>
                    <a:pt x="5233898" y="1252982"/>
                  </a:lnTo>
                  <a:lnTo>
                    <a:pt x="5189525" y="1240790"/>
                  </a:lnTo>
                  <a:lnTo>
                    <a:pt x="5143411" y="1233271"/>
                  </a:lnTo>
                  <a:lnTo>
                    <a:pt x="5095811" y="1230718"/>
                  </a:lnTo>
                  <a:lnTo>
                    <a:pt x="5048212" y="1233271"/>
                  </a:lnTo>
                  <a:lnTo>
                    <a:pt x="5002085" y="1240790"/>
                  </a:lnTo>
                  <a:lnTo>
                    <a:pt x="4957724" y="1252982"/>
                  </a:lnTo>
                  <a:lnTo>
                    <a:pt x="4915370" y="1269593"/>
                  </a:lnTo>
                  <a:lnTo>
                    <a:pt x="4875301" y="1290358"/>
                  </a:lnTo>
                  <a:lnTo>
                    <a:pt x="4837798" y="1315008"/>
                  </a:lnTo>
                  <a:lnTo>
                    <a:pt x="4803102" y="1343266"/>
                  </a:lnTo>
                  <a:lnTo>
                    <a:pt x="4771479" y="1374876"/>
                  </a:lnTo>
                  <a:lnTo>
                    <a:pt x="4743221" y="1409573"/>
                  </a:lnTo>
                  <a:lnTo>
                    <a:pt x="4718570" y="1447088"/>
                  </a:lnTo>
                  <a:lnTo>
                    <a:pt x="4697819" y="1487157"/>
                  </a:lnTo>
                  <a:lnTo>
                    <a:pt x="4681207" y="1529499"/>
                  </a:lnTo>
                  <a:lnTo>
                    <a:pt x="4669002" y="1573872"/>
                  </a:lnTo>
                  <a:lnTo>
                    <a:pt x="4661497" y="1619986"/>
                  </a:lnTo>
                  <a:lnTo>
                    <a:pt x="4658931" y="1667598"/>
                  </a:lnTo>
                  <a:lnTo>
                    <a:pt x="4661497" y="1715198"/>
                  </a:lnTo>
                  <a:lnTo>
                    <a:pt x="4669002" y="1761312"/>
                  </a:lnTo>
                  <a:lnTo>
                    <a:pt x="4681207" y="1805686"/>
                  </a:lnTo>
                  <a:lnTo>
                    <a:pt x="4697819" y="1848027"/>
                  </a:lnTo>
                  <a:lnTo>
                    <a:pt x="4718570" y="1888096"/>
                  </a:lnTo>
                  <a:lnTo>
                    <a:pt x="4743221" y="1925612"/>
                  </a:lnTo>
                  <a:lnTo>
                    <a:pt x="4771479" y="1960308"/>
                  </a:lnTo>
                  <a:lnTo>
                    <a:pt x="4803102" y="1991918"/>
                  </a:lnTo>
                  <a:lnTo>
                    <a:pt x="4837798" y="2020189"/>
                  </a:lnTo>
                  <a:lnTo>
                    <a:pt x="4875301" y="2044827"/>
                  </a:lnTo>
                  <a:lnTo>
                    <a:pt x="4915370" y="2065591"/>
                  </a:lnTo>
                  <a:lnTo>
                    <a:pt x="4957724" y="2082203"/>
                  </a:lnTo>
                  <a:lnTo>
                    <a:pt x="5002085" y="2094395"/>
                  </a:lnTo>
                  <a:lnTo>
                    <a:pt x="5048212" y="2101913"/>
                  </a:lnTo>
                  <a:lnTo>
                    <a:pt x="5095811" y="2104478"/>
                  </a:lnTo>
                  <a:lnTo>
                    <a:pt x="5143411" y="2101913"/>
                  </a:lnTo>
                  <a:lnTo>
                    <a:pt x="5189525" y="2094395"/>
                  </a:lnTo>
                  <a:lnTo>
                    <a:pt x="5233898" y="2082203"/>
                  </a:lnTo>
                  <a:lnTo>
                    <a:pt x="5276240" y="2065591"/>
                  </a:lnTo>
                  <a:lnTo>
                    <a:pt x="5316309" y="2044827"/>
                  </a:lnTo>
                  <a:lnTo>
                    <a:pt x="5353824" y="2020189"/>
                  </a:lnTo>
                  <a:lnTo>
                    <a:pt x="5388521" y="1991918"/>
                  </a:lnTo>
                  <a:lnTo>
                    <a:pt x="5420131" y="1960308"/>
                  </a:lnTo>
                  <a:lnTo>
                    <a:pt x="5448401" y="1925612"/>
                  </a:lnTo>
                  <a:lnTo>
                    <a:pt x="5473039" y="1888096"/>
                  </a:lnTo>
                  <a:lnTo>
                    <a:pt x="5493804" y="1848027"/>
                  </a:lnTo>
                  <a:lnTo>
                    <a:pt x="5510415" y="1805686"/>
                  </a:lnTo>
                  <a:lnTo>
                    <a:pt x="5522607" y="1761312"/>
                  </a:lnTo>
                  <a:lnTo>
                    <a:pt x="5530126" y="1715198"/>
                  </a:lnTo>
                  <a:lnTo>
                    <a:pt x="5532691" y="1667598"/>
                  </a:lnTo>
                  <a:close/>
                </a:path>
              </a:pathLst>
            </a:custGeom>
            <a:solidFill>
              <a:srgbClr val="009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604306" y="3825247"/>
              <a:ext cx="562610" cy="568960"/>
            </a:xfrm>
            <a:custGeom>
              <a:avLst/>
              <a:gdLst/>
              <a:ahLst/>
              <a:cxnLst/>
              <a:rect l="l" t="t" r="r" b="b"/>
              <a:pathLst>
                <a:path w="562610" h="568960">
                  <a:moveTo>
                    <a:pt x="281307" y="568765"/>
                  </a:moveTo>
                  <a:lnTo>
                    <a:pt x="234855" y="565006"/>
                  </a:lnTo>
                  <a:lnTo>
                    <a:pt x="235430" y="565006"/>
                  </a:lnTo>
                  <a:lnTo>
                    <a:pt x="192447" y="554330"/>
                  </a:lnTo>
                  <a:lnTo>
                    <a:pt x="152101" y="537116"/>
                  </a:lnTo>
                  <a:lnTo>
                    <a:pt x="115251" y="514018"/>
                  </a:lnTo>
                  <a:lnTo>
                    <a:pt x="82475" y="485619"/>
                  </a:lnTo>
                  <a:lnTo>
                    <a:pt x="54354" y="452505"/>
                  </a:lnTo>
                  <a:lnTo>
                    <a:pt x="31467" y="415261"/>
                  </a:lnTo>
                  <a:lnTo>
                    <a:pt x="14392" y="374472"/>
                  </a:lnTo>
                  <a:lnTo>
                    <a:pt x="3710" y="330722"/>
                  </a:lnTo>
                  <a:lnTo>
                    <a:pt x="0" y="284596"/>
                  </a:lnTo>
                  <a:lnTo>
                    <a:pt x="3632" y="238560"/>
                  </a:lnTo>
                  <a:lnTo>
                    <a:pt x="14212" y="194875"/>
                  </a:lnTo>
                  <a:lnTo>
                    <a:pt x="31164" y="154122"/>
                  </a:lnTo>
                  <a:lnTo>
                    <a:pt x="53914" y="116887"/>
                  </a:lnTo>
                  <a:lnTo>
                    <a:pt x="81889" y="83752"/>
                  </a:lnTo>
                  <a:lnTo>
                    <a:pt x="114515" y="55300"/>
                  </a:lnTo>
                  <a:lnTo>
                    <a:pt x="151216" y="32116"/>
                  </a:lnTo>
                  <a:lnTo>
                    <a:pt x="191421" y="14782"/>
                  </a:lnTo>
                  <a:lnTo>
                    <a:pt x="234553" y="3882"/>
                  </a:lnTo>
                  <a:lnTo>
                    <a:pt x="280040" y="0"/>
                  </a:lnTo>
                  <a:lnTo>
                    <a:pt x="325616" y="3512"/>
                  </a:lnTo>
                  <a:lnTo>
                    <a:pt x="368883" y="14083"/>
                  </a:lnTo>
                  <a:lnTo>
                    <a:pt x="409262" y="31132"/>
                  </a:lnTo>
                  <a:lnTo>
                    <a:pt x="421736" y="38886"/>
                  </a:lnTo>
                  <a:lnTo>
                    <a:pt x="281307" y="38886"/>
                  </a:lnTo>
                  <a:lnTo>
                    <a:pt x="232482" y="43825"/>
                  </a:lnTo>
                  <a:lnTo>
                    <a:pt x="186997" y="58065"/>
                  </a:lnTo>
                  <a:lnTo>
                    <a:pt x="145828" y="80624"/>
                  </a:lnTo>
                  <a:lnTo>
                    <a:pt x="109951" y="110516"/>
                  </a:lnTo>
                  <a:lnTo>
                    <a:pt x="80341" y="146757"/>
                  </a:lnTo>
                  <a:lnTo>
                    <a:pt x="57972" y="188365"/>
                  </a:lnTo>
                  <a:lnTo>
                    <a:pt x="43819" y="234354"/>
                  </a:lnTo>
                  <a:lnTo>
                    <a:pt x="38945" y="282887"/>
                  </a:lnTo>
                  <a:lnTo>
                    <a:pt x="38943" y="284596"/>
                  </a:lnTo>
                  <a:lnTo>
                    <a:pt x="43718" y="333020"/>
                  </a:lnTo>
                  <a:lnTo>
                    <a:pt x="57732" y="378941"/>
                  </a:lnTo>
                  <a:lnTo>
                    <a:pt x="79936" y="420524"/>
                  </a:lnTo>
                  <a:lnTo>
                    <a:pt x="109365" y="456788"/>
                  </a:lnTo>
                  <a:lnTo>
                    <a:pt x="145055" y="486751"/>
                  </a:lnTo>
                  <a:lnTo>
                    <a:pt x="186041" y="509432"/>
                  </a:lnTo>
                  <a:lnTo>
                    <a:pt x="231357" y="523850"/>
                  </a:lnTo>
                  <a:lnTo>
                    <a:pt x="280040" y="529024"/>
                  </a:lnTo>
                  <a:lnTo>
                    <a:pt x="423022" y="529024"/>
                  </a:lnTo>
                  <a:lnTo>
                    <a:pt x="410467" y="536920"/>
                  </a:lnTo>
                  <a:lnTo>
                    <a:pt x="370147" y="554196"/>
                  </a:lnTo>
                  <a:lnTo>
                    <a:pt x="326901" y="565006"/>
                  </a:lnTo>
                  <a:lnTo>
                    <a:pt x="281307" y="568765"/>
                  </a:lnTo>
                  <a:close/>
                </a:path>
                <a:path w="562610" h="568960">
                  <a:moveTo>
                    <a:pt x="423022" y="529024"/>
                  </a:moveTo>
                  <a:lnTo>
                    <a:pt x="280040" y="529024"/>
                  </a:lnTo>
                  <a:lnTo>
                    <a:pt x="328833" y="524051"/>
                  </a:lnTo>
                  <a:lnTo>
                    <a:pt x="374282" y="509788"/>
                  </a:lnTo>
                  <a:lnTo>
                    <a:pt x="415415" y="487217"/>
                  </a:lnTo>
                  <a:lnTo>
                    <a:pt x="451259" y="457322"/>
                  </a:lnTo>
                  <a:lnTo>
                    <a:pt x="480840" y="421087"/>
                  </a:lnTo>
                  <a:lnTo>
                    <a:pt x="503186" y="379494"/>
                  </a:lnTo>
                  <a:lnTo>
                    <a:pt x="517323" y="333527"/>
                  </a:lnTo>
                  <a:lnTo>
                    <a:pt x="522235" y="284596"/>
                  </a:lnTo>
                  <a:lnTo>
                    <a:pt x="522277" y="284169"/>
                  </a:lnTo>
                  <a:lnTo>
                    <a:pt x="523333" y="284169"/>
                  </a:lnTo>
                  <a:lnTo>
                    <a:pt x="518452" y="234773"/>
                  </a:lnTo>
                  <a:lnTo>
                    <a:pt x="504376" y="188759"/>
                  </a:lnTo>
                  <a:lnTo>
                    <a:pt x="482078" y="147112"/>
                  </a:lnTo>
                  <a:lnTo>
                    <a:pt x="452531" y="110817"/>
                  </a:lnTo>
                  <a:lnTo>
                    <a:pt x="416708" y="80862"/>
                  </a:lnTo>
                  <a:lnTo>
                    <a:pt x="375582" y="58231"/>
                  </a:lnTo>
                  <a:lnTo>
                    <a:pt x="329851" y="43825"/>
                  </a:lnTo>
                  <a:lnTo>
                    <a:pt x="329290" y="43825"/>
                  </a:lnTo>
                  <a:lnTo>
                    <a:pt x="281307" y="38886"/>
                  </a:lnTo>
                  <a:lnTo>
                    <a:pt x="421736" y="38886"/>
                  </a:lnTo>
                  <a:lnTo>
                    <a:pt x="446169" y="54074"/>
                  </a:lnTo>
                  <a:lnTo>
                    <a:pt x="479025" y="82328"/>
                  </a:lnTo>
                  <a:lnTo>
                    <a:pt x="507249" y="115312"/>
                  </a:lnTo>
                  <a:lnTo>
                    <a:pt x="530258" y="152442"/>
                  </a:lnTo>
                  <a:lnTo>
                    <a:pt x="547473" y="193136"/>
                  </a:lnTo>
                  <a:lnTo>
                    <a:pt x="558311" y="236812"/>
                  </a:lnTo>
                  <a:lnTo>
                    <a:pt x="562193" y="282887"/>
                  </a:lnTo>
                  <a:lnTo>
                    <a:pt x="562159" y="284596"/>
                  </a:lnTo>
                  <a:lnTo>
                    <a:pt x="558550" y="330300"/>
                  </a:lnTo>
                  <a:lnTo>
                    <a:pt x="547933" y="374066"/>
                  </a:lnTo>
                  <a:lnTo>
                    <a:pt x="530919" y="414882"/>
                  </a:lnTo>
                  <a:lnTo>
                    <a:pt x="508087" y="452160"/>
                  </a:lnTo>
                  <a:lnTo>
                    <a:pt x="480015" y="485317"/>
                  </a:lnTo>
                  <a:lnTo>
                    <a:pt x="447282" y="513766"/>
                  </a:lnTo>
                  <a:lnTo>
                    <a:pt x="423022" y="529024"/>
                  </a:lnTo>
                  <a:close/>
                </a:path>
                <a:path w="562610" h="568960">
                  <a:moveTo>
                    <a:pt x="350508" y="379248"/>
                  </a:moveTo>
                  <a:lnTo>
                    <a:pt x="279829" y="379248"/>
                  </a:lnTo>
                  <a:lnTo>
                    <a:pt x="296035" y="377410"/>
                  </a:lnTo>
                  <a:lnTo>
                    <a:pt x="295338" y="377410"/>
                  </a:lnTo>
                  <a:lnTo>
                    <a:pt x="308195" y="370207"/>
                  </a:lnTo>
                  <a:lnTo>
                    <a:pt x="317573" y="358495"/>
                  </a:lnTo>
                  <a:lnTo>
                    <a:pt x="321941" y="343524"/>
                  </a:lnTo>
                  <a:lnTo>
                    <a:pt x="321936" y="340106"/>
                  </a:lnTo>
                  <a:lnTo>
                    <a:pt x="321338" y="334068"/>
                  </a:lnTo>
                  <a:lnTo>
                    <a:pt x="316233" y="323723"/>
                  </a:lnTo>
                  <a:lnTo>
                    <a:pt x="302377" y="312616"/>
                  </a:lnTo>
                  <a:lnTo>
                    <a:pt x="275394" y="302971"/>
                  </a:lnTo>
                  <a:lnTo>
                    <a:pt x="235383" y="287534"/>
                  </a:lnTo>
                  <a:lnTo>
                    <a:pt x="201533" y="245523"/>
                  </a:lnTo>
                  <a:lnTo>
                    <a:pt x="198980" y="226266"/>
                  </a:lnTo>
                  <a:lnTo>
                    <a:pt x="203476" y="200627"/>
                  </a:lnTo>
                  <a:lnTo>
                    <a:pt x="203571" y="200082"/>
                  </a:lnTo>
                  <a:lnTo>
                    <a:pt x="216492" y="177541"/>
                  </a:lnTo>
                  <a:lnTo>
                    <a:pt x="236161" y="160721"/>
                  </a:lnTo>
                  <a:lnTo>
                    <a:pt x="261033" y="151485"/>
                  </a:lnTo>
                  <a:lnTo>
                    <a:pt x="261033" y="133751"/>
                  </a:lnTo>
                  <a:lnTo>
                    <a:pt x="262560" y="126101"/>
                  </a:lnTo>
                  <a:lnTo>
                    <a:pt x="266725" y="119853"/>
                  </a:lnTo>
                  <a:lnTo>
                    <a:pt x="272901" y="115639"/>
                  </a:lnTo>
                  <a:lnTo>
                    <a:pt x="280463" y="114094"/>
                  </a:lnTo>
                  <a:lnTo>
                    <a:pt x="288025" y="115639"/>
                  </a:lnTo>
                  <a:lnTo>
                    <a:pt x="294201" y="119853"/>
                  </a:lnTo>
                  <a:lnTo>
                    <a:pt x="298365" y="126101"/>
                  </a:lnTo>
                  <a:lnTo>
                    <a:pt x="299892" y="133751"/>
                  </a:lnTo>
                  <a:lnTo>
                    <a:pt x="299892" y="151912"/>
                  </a:lnTo>
                  <a:lnTo>
                    <a:pt x="317912" y="158731"/>
                  </a:lnTo>
                  <a:lnTo>
                    <a:pt x="333649" y="169475"/>
                  </a:lnTo>
                  <a:lnTo>
                    <a:pt x="346499" y="183617"/>
                  </a:lnTo>
                  <a:lnTo>
                    <a:pt x="349627" y="189303"/>
                  </a:lnTo>
                  <a:lnTo>
                    <a:pt x="280674" y="189303"/>
                  </a:lnTo>
                  <a:lnTo>
                    <a:pt x="265413" y="190945"/>
                  </a:lnTo>
                  <a:lnTo>
                    <a:pt x="252406" y="198127"/>
                  </a:lnTo>
                  <a:lnTo>
                    <a:pt x="243010" y="209716"/>
                  </a:lnTo>
                  <a:lnTo>
                    <a:pt x="238583" y="224579"/>
                  </a:lnTo>
                  <a:lnTo>
                    <a:pt x="238512" y="227897"/>
                  </a:lnTo>
                  <a:lnTo>
                    <a:pt x="239149" y="234354"/>
                  </a:lnTo>
                  <a:lnTo>
                    <a:pt x="239161" y="234482"/>
                  </a:lnTo>
                  <a:lnTo>
                    <a:pt x="244243" y="244828"/>
                  </a:lnTo>
                  <a:lnTo>
                    <a:pt x="258037" y="255935"/>
                  </a:lnTo>
                  <a:lnTo>
                    <a:pt x="284898" y="265580"/>
                  </a:lnTo>
                  <a:lnTo>
                    <a:pt x="324664" y="281047"/>
                  </a:lnTo>
                  <a:lnTo>
                    <a:pt x="347701" y="301502"/>
                  </a:lnTo>
                  <a:lnTo>
                    <a:pt x="358343" y="323118"/>
                  </a:lnTo>
                  <a:lnTo>
                    <a:pt x="360831" y="341371"/>
                  </a:lnTo>
                  <a:lnTo>
                    <a:pt x="360927" y="342071"/>
                  </a:lnTo>
                  <a:lnTo>
                    <a:pt x="361485" y="342071"/>
                  </a:lnTo>
                  <a:lnTo>
                    <a:pt x="356952" y="367924"/>
                  </a:lnTo>
                  <a:lnTo>
                    <a:pt x="355690" y="370207"/>
                  </a:lnTo>
                  <a:lnTo>
                    <a:pt x="350508" y="379248"/>
                  </a:lnTo>
                  <a:close/>
                </a:path>
                <a:path w="562610" h="568960">
                  <a:moveTo>
                    <a:pt x="345560" y="226266"/>
                  </a:moveTo>
                  <a:lnTo>
                    <a:pt x="330297" y="226266"/>
                  </a:lnTo>
                  <a:lnTo>
                    <a:pt x="324285" y="222266"/>
                  </a:lnTo>
                  <a:lnTo>
                    <a:pt x="319891" y="215688"/>
                  </a:lnTo>
                  <a:lnTo>
                    <a:pt x="313476" y="204849"/>
                  </a:lnTo>
                  <a:lnTo>
                    <a:pt x="304314" y="196477"/>
                  </a:lnTo>
                  <a:lnTo>
                    <a:pt x="293152" y="191141"/>
                  </a:lnTo>
                  <a:lnTo>
                    <a:pt x="280674" y="189303"/>
                  </a:lnTo>
                  <a:lnTo>
                    <a:pt x="349627" y="189303"/>
                  </a:lnTo>
                  <a:lnTo>
                    <a:pt x="355858" y="200627"/>
                  </a:lnTo>
                  <a:lnTo>
                    <a:pt x="357364" y="208289"/>
                  </a:lnTo>
                  <a:lnTo>
                    <a:pt x="355898" y="215688"/>
                  </a:lnTo>
                  <a:lnTo>
                    <a:pt x="351798" y="221993"/>
                  </a:lnTo>
                  <a:lnTo>
                    <a:pt x="345560" y="226266"/>
                  </a:lnTo>
                  <a:close/>
                </a:path>
                <a:path w="562610" h="568960">
                  <a:moveTo>
                    <a:pt x="337831" y="227897"/>
                  </a:moveTo>
                  <a:lnTo>
                    <a:pt x="329793" y="226266"/>
                  </a:lnTo>
                  <a:lnTo>
                    <a:pt x="345935" y="226266"/>
                  </a:lnTo>
                  <a:lnTo>
                    <a:pt x="337831" y="227897"/>
                  </a:lnTo>
                  <a:close/>
                </a:path>
                <a:path w="562610" h="568960">
                  <a:moveTo>
                    <a:pt x="280040" y="455311"/>
                  </a:moveTo>
                  <a:lnTo>
                    <a:pt x="272478" y="453766"/>
                  </a:lnTo>
                  <a:lnTo>
                    <a:pt x="266302" y="449553"/>
                  </a:lnTo>
                  <a:lnTo>
                    <a:pt x="262138" y="443305"/>
                  </a:lnTo>
                  <a:lnTo>
                    <a:pt x="260611" y="435654"/>
                  </a:lnTo>
                  <a:lnTo>
                    <a:pt x="260611" y="416425"/>
                  </a:lnTo>
                  <a:lnTo>
                    <a:pt x="242728" y="409601"/>
                  </a:lnTo>
                  <a:lnTo>
                    <a:pt x="227113" y="398897"/>
                  </a:lnTo>
                  <a:lnTo>
                    <a:pt x="214360" y="384831"/>
                  </a:lnTo>
                  <a:lnTo>
                    <a:pt x="205067" y="367924"/>
                  </a:lnTo>
                  <a:lnTo>
                    <a:pt x="203336" y="360299"/>
                  </a:lnTo>
                  <a:lnTo>
                    <a:pt x="204648" y="352754"/>
                  </a:lnTo>
                  <a:lnTo>
                    <a:pt x="208506" y="346429"/>
                  </a:lnTo>
                  <a:lnTo>
                    <a:pt x="214782" y="341857"/>
                  </a:lnTo>
                  <a:lnTo>
                    <a:pt x="222318" y="340106"/>
                  </a:lnTo>
                  <a:lnTo>
                    <a:pt x="229676" y="341371"/>
                  </a:lnTo>
                  <a:lnTo>
                    <a:pt x="236028" y="345336"/>
                  </a:lnTo>
                  <a:lnTo>
                    <a:pt x="240547" y="351685"/>
                  </a:lnTo>
                  <a:lnTo>
                    <a:pt x="240547" y="352754"/>
                  </a:lnTo>
                  <a:lnTo>
                    <a:pt x="247027" y="363702"/>
                  </a:lnTo>
                  <a:lnTo>
                    <a:pt x="256189" y="372074"/>
                  </a:lnTo>
                  <a:lnTo>
                    <a:pt x="267351" y="377410"/>
                  </a:lnTo>
                  <a:lnTo>
                    <a:pt x="279829" y="379248"/>
                  </a:lnTo>
                  <a:lnTo>
                    <a:pt x="350508" y="379248"/>
                  </a:lnTo>
                  <a:lnTo>
                    <a:pt x="344010" y="390582"/>
                  </a:lnTo>
                  <a:lnTo>
                    <a:pt x="324342" y="407402"/>
                  </a:lnTo>
                  <a:lnTo>
                    <a:pt x="299470" y="416638"/>
                  </a:lnTo>
                  <a:lnTo>
                    <a:pt x="299470" y="435654"/>
                  </a:lnTo>
                  <a:lnTo>
                    <a:pt x="297943" y="443305"/>
                  </a:lnTo>
                  <a:lnTo>
                    <a:pt x="293778" y="449553"/>
                  </a:lnTo>
                  <a:lnTo>
                    <a:pt x="287602" y="453766"/>
                  </a:lnTo>
                  <a:lnTo>
                    <a:pt x="280040" y="455311"/>
                  </a:lnTo>
                  <a:close/>
                </a:path>
                <a:path w="562610" h="568960">
                  <a:moveTo>
                    <a:pt x="361485" y="342071"/>
                  </a:moveTo>
                  <a:lnTo>
                    <a:pt x="360927" y="342071"/>
                  </a:lnTo>
                  <a:lnTo>
                    <a:pt x="361560" y="341643"/>
                  </a:lnTo>
                  <a:lnTo>
                    <a:pt x="361485" y="3420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094290" y="2394186"/>
              <a:ext cx="873760" cy="873760"/>
            </a:xfrm>
            <a:custGeom>
              <a:avLst/>
              <a:gdLst/>
              <a:ahLst/>
              <a:cxnLst/>
              <a:rect l="l" t="t" r="r" b="b"/>
              <a:pathLst>
                <a:path w="873759" h="873760">
                  <a:moveTo>
                    <a:pt x="436880" y="0"/>
                  </a:moveTo>
                  <a:lnTo>
                    <a:pt x="389276" y="2563"/>
                  </a:lnTo>
                  <a:lnTo>
                    <a:pt x="343157" y="10076"/>
                  </a:lnTo>
                  <a:lnTo>
                    <a:pt x="298790" y="22271"/>
                  </a:lnTo>
                  <a:lnTo>
                    <a:pt x="256440" y="38883"/>
                  </a:lnTo>
                  <a:lnTo>
                    <a:pt x="216376" y="59645"/>
                  </a:lnTo>
                  <a:lnTo>
                    <a:pt x="178862" y="84291"/>
                  </a:lnTo>
                  <a:lnTo>
                    <a:pt x="144165" y="112553"/>
                  </a:lnTo>
                  <a:lnTo>
                    <a:pt x="112553" y="144165"/>
                  </a:lnTo>
                  <a:lnTo>
                    <a:pt x="84291" y="178862"/>
                  </a:lnTo>
                  <a:lnTo>
                    <a:pt x="59645" y="216376"/>
                  </a:lnTo>
                  <a:lnTo>
                    <a:pt x="38883" y="256440"/>
                  </a:lnTo>
                  <a:lnTo>
                    <a:pt x="22271" y="298790"/>
                  </a:lnTo>
                  <a:lnTo>
                    <a:pt x="10076" y="343157"/>
                  </a:lnTo>
                  <a:lnTo>
                    <a:pt x="2563" y="389276"/>
                  </a:lnTo>
                  <a:lnTo>
                    <a:pt x="0" y="436879"/>
                  </a:lnTo>
                  <a:lnTo>
                    <a:pt x="2563" y="484483"/>
                  </a:lnTo>
                  <a:lnTo>
                    <a:pt x="10076" y="530602"/>
                  </a:lnTo>
                  <a:lnTo>
                    <a:pt x="22271" y="574969"/>
                  </a:lnTo>
                  <a:lnTo>
                    <a:pt x="38883" y="617319"/>
                  </a:lnTo>
                  <a:lnTo>
                    <a:pt x="59645" y="657383"/>
                  </a:lnTo>
                  <a:lnTo>
                    <a:pt x="84291" y="694897"/>
                  </a:lnTo>
                  <a:lnTo>
                    <a:pt x="112553" y="729594"/>
                  </a:lnTo>
                  <a:lnTo>
                    <a:pt x="144165" y="761206"/>
                  </a:lnTo>
                  <a:lnTo>
                    <a:pt x="178862" y="789468"/>
                  </a:lnTo>
                  <a:lnTo>
                    <a:pt x="216376" y="814114"/>
                  </a:lnTo>
                  <a:lnTo>
                    <a:pt x="256440" y="834876"/>
                  </a:lnTo>
                  <a:lnTo>
                    <a:pt x="298790" y="851488"/>
                  </a:lnTo>
                  <a:lnTo>
                    <a:pt x="343157" y="863683"/>
                  </a:lnTo>
                  <a:lnTo>
                    <a:pt x="389276" y="871196"/>
                  </a:lnTo>
                  <a:lnTo>
                    <a:pt x="436880" y="873759"/>
                  </a:lnTo>
                  <a:lnTo>
                    <a:pt x="484481" y="871196"/>
                  </a:lnTo>
                  <a:lnTo>
                    <a:pt x="530598" y="863683"/>
                  </a:lnTo>
                  <a:lnTo>
                    <a:pt x="574964" y="851488"/>
                  </a:lnTo>
                  <a:lnTo>
                    <a:pt x="617313" y="834876"/>
                  </a:lnTo>
                  <a:lnTo>
                    <a:pt x="657378" y="814114"/>
                  </a:lnTo>
                  <a:lnTo>
                    <a:pt x="694892" y="789468"/>
                  </a:lnTo>
                  <a:lnTo>
                    <a:pt x="729589" y="761206"/>
                  </a:lnTo>
                  <a:lnTo>
                    <a:pt x="761202" y="729594"/>
                  </a:lnTo>
                  <a:lnTo>
                    <a:pt x="789465" y="694897"/>
                  </a:lnTo>
                  <a:lnTo>
                    <a:pt x="814111" y="657383"/>
                  </a:lnTo>
                  <a:lnTo>
                    <a:pt x="834874" y="617319"/>
                  </a:lnTo>
                  <a:lnTo>
                    <a:pt x="851486" y="574969"/>
                  </a:lnTo>
                  <a:lnTo>
                    <a:pt x="863683" y="530602"/>
                  </a:lnTo>
                  <a:lnTo>
                    <a:pt x="871196" y="484483"/>
                  </a:lnTo>
                  <a:lnTo>
                    <a:pt x="873760" y="436879"/>
                  </a:lnTo>
                  <a:lnTo>
                    <a:pt x="871196" y="389276"/>
                  </a:lnTo>
                  <a:lnTo>
                    <a:pt x="863683" y="343157"/>
                  </a:lnTo>
                  <a:lnTo>
                    <a:pt x="851486" y="298790"/>
                  </a:lnTo>
                  <a:lnTo>
                    <a:pt x="834874" y="256440"/>
                  </a:lnTo>
                  <a:lnTo>
                    <a:pt x="814111" y="216376"/>
                  </a:lnTo>
                  <a:lnTo>
                    <a:pt x="789465" y="178862"/>
                  </a:lnTo>
                  <a:lnTo>
                    <a:pt x="761202" y="144165"/>
                  </a:lnTo>
                  <a:lnTo>
                    <a:pt x="729589" y="112553"/>
                  </a:lnTo>
                  <a:lnTo>
                    <a:pt x="694892" y="84291"/>
                  </a:lnTo>
                  <a:lnTo>
                    <a:pt x="657378" y="59645"/>
                  </a:lnTo>
                  <a:lnTo>
                    <a:pt x="617313" y="38883"/>
                  </a:lnTo>
                  <a:lnTo>
                    <a:pt x="574964" y="22271"/>
                  </a:lnTo>
                  <a:lnTo>
                    <a:pt x="530598" y="10076"/>
                  </a:lnTo>
                  <a:lnTo>
                    <a:pt x="484481" y="2563"/>
                  </a:lnTo>
                  <a:lnTo>
                    <a:pt x="436880" y="0"/>
                  </a:lnTo>
                  <a:close/>
                </a:path>
              </a:pathLst>
            </a:custGeom>
            <a:solidFill>
              <a:srgbClr val="009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252595" y="2698465"/>
              <a:ext cx="580390" cy="263525"/>
            </a:xfrm>
            <a:custGeom>
              <a:avLst/>
              <a:gdLst/>
              <a:ahLst/>
              <a:cxnLst/>
              <a:rect l="l" t="t" r="r" b="b"/>
              <a:pathLst>
                <a:path w="580390" h="263525">
                  <a:moveTo>
                    <a:pt x="131727" y="262984"/>
                  </a:moveTo>
                  <a:lnTo>
                    <a:pt x="81290" y="253002"/>
                  </a:lnTo>
                  <a:lnTo>
                    <a:pt x="38613" y="224431"/>
                  </a:lnTo>
                  <a:lnTo>
                    <a:pt x="9946" y="181834"/>
                  </a:lnTo>
                  <a:lnTo>
                    <a:pt x="0" y="131377"/>
                  </a:lnTo>
                  <a:lnTo>
                    <a:pt x="2410" y="106875"/>
                  </a:lnTo>
                  <a:lnTo>
                    <a:pt x="22103" y="58592"/>
                  </a:lnTo>
                  <a:lnTo>
                    <a:pt x="58872" y="21927"/>
                  </a:lnTo>
                  <a:lnTo>
                    <a:pt x="105866" y="2518"/>
                  </a:lnTo>
                  <a:lnTo>
                    <a:pt x="131727" y="0"/>
                  </a:lnTo>
                  <a:lnTo>
                    <a:pt x="157587" y="2518"/>
                  </a:lnTo>
                  <a:lnTo>
                    <a:pt x="182069" y="9910"/>
                  </a:lnTo>
                  <a:lnTo>
                    <a:pt x="204582" y="21927"/>
                  </a:lnTo>
                  <a:lnTo>
                    <a:pt x="224841" y="38552"/>
                  </a:lnTo>
                  <a:lnTo>
                    <a:pt x="225875" y="39585"/>
                  </a:lnTo>
                  <a:lnTo>
                    <a:pt x="131727" y="39585"/>
                  </a:lnTo>
                  <a:lnTo>
                    <a:pt x="113806" y="41344"/>
                  </a:lnTo>
                  <a:lnTo>
                    <a:pt x="76350" y="58592"/>
                  </a:lnTo>
                  <a:lnTo>
                    <a:pt x="46664" y="96195"/>
                  </a:lnTo>
                  <a:lnTo>
                    <a:pt x="39659" y="131377"/>
                  </a:lnTo>
                  <a:lnTo>
                    <a:pt x="41415" y="149449"/>
                  </a:lnTo>
                  <a:lnTo>
                    <a:pt x="41428" y="149580"/>
                  </a:lnTo>
                  <a:lnTo>
                    <a:pt x="46598" y="166574"/>
                  </a:lnTo>
                  <a:lnTo>
                    <a:pt x="46646" y="166731"/>
                  </a:lnTo>
                  <a:lnTo>
                    <a:pt x="80574" y="207957"/>
                  </a:lnTo>
                  <a:lnTo>
                    <a:pt x="131727" y="223399"/>
                  </a:lnTo>
                  <a:lnTo>
                    <a:pt x="225877" y="223399"/>
                  </a:lnTo>
                  <a:lnTo>
                    <a:pt x="224841" y="224431"/>
                  </a:lnTo>
                  <a:lnTo>
                    <a:pt x="204822" y="240911"/>
                  </a:lnTo>
                  <a:lnTo>
                    <a:pt x="182244" y="253002"/>
                  </a:lnTo>
                  <a:lnTo>
                    <a:pt x="157677" y="260446"/>
                  </a:lnTo>
                  <a:lnTo>
                    <a:pt x="131727" y="262984"/>
                  </a:lnTo>
                  <a:close/>
                </a:path>
                <a:path w="580390" h="263525">
                  <a:moveTo>
                    <a:pt x="330959" y="108271"/>
                  </a:moveTo>
                  <a:lnTo>
                    <a:pt x="323416" y="106875"/>
                  </a:lnTo>
                  <a:lnTo>
                    <a:pt x="316920" y="102692"/>
                  </a:lnTo>
                  <a:lnTo>
                    <a:pt x="313241" y="99020"/>
                  </a:lnTo>
                  <a:lnTo>
                    <a:pt x="311172" y="94087"/>
                  </a:lnTo>
                  <a:lnTo>
                    <a:pt x="311172" y="83530"/>
                  </a:lnTo>
                  <a:lnTo>
                    <a:pt x="355200" y="38323"/>
                  </a:lnTo>
                  <a:lnTo>
                    <a:pt x="397776" y="9910"/>
                  </a:lnTo>
                  <a:lnTo>
                    <a:pt x="448198" y="0"/>
                  </a:lnTo>
                  <a:lnTo>
                    <a:pt x="474059" y="2518"/>
                  </a:lnTo>
                  <a:lnTo>
                    <a:pt x="498540" y="9910"/>
                  </a:lnTo>
                  <a:lnTo>
                    <a:pt x="521053" y="21927"/>
                  </a:lnTo>
                  <a:lnTo>
                    <a:pt x="541312" y="38552"/>
                  </a:lnTo>
                  <a:lnTo>
                    <a:pt x="542165" y="39585"/>
                  </a:lnTo>
                  <a:lnTo>
                    <a:pt x="448198" y="39585"/>
                  </a:lnTo>
                  <a:lnTo>
                    <a:pt x="430028" y="41344"/>
                  </a:lnTo>
                  <a:lnTo>
                    <a:pt x="412850" y="46512"/>
                  </a:lnTo>
                  <a:lnTo>
                    <a:pt x="397051" y="54930"/>
                  </a:lnTo>
                  <a:lnTo>
                    <a:pt x="383019" y="66434"/>
                  </a:lnTo>
                  <a:lnTo>
                    <a:pt x="344739" y="102922"/>
                  </a:lnTo>
                  <a:lnTo>
                    <a:pt x="338532" y="106875"/>
                  </a:lnTo>
                  <a:lnTo>
                    <a:pt x="338777" y="106875"/>
                  </a:lnTo>
                  <a:lnTo>
                    <a:pt x="330959" y="108271"/>
                  </a:lnTo>
                  <a:close/>
                </a:path>
                <a:path w="580390" h="263525">
                  <a:moveTo>
                    <a:pt x="225877" y="223399"/>
                  </a:moveTo>
                  <a:lnTo>
                    <a:pt x="131727" y="223399"/>
                  </a:lnTo>
                  <a:lnTo>
                    <a:pt x="149897" y="221622"/>
                  </a:lnTo>
                  <a:lnTo>
                    <a:pt x="167076" y="216414"/>
                  </a:lnTo>
                  <a:lnTo>
                    <a:pt x="182875" y="207957"/>
                  </a:lnTo>
                  <a:lnTo>
                    <a:pt x="196906" y="196435"/>
                  </a:lnTo>
                  <a:lnTo>
                    <a:pt x="262086" y="131377"/>
                  </a:lnTo>
                  <a:lnTo>
                    <a:pt x="261856" y="131377"/>
                  </a:lnTo>
                  <a:lnTo>
                    <a:pt x="196652" y="66434"/>
                  </a:lnTo>
                  <a:lnTo>
                    <a:pt x="182671" y="54930"/>
                  </a:lnTo>
                  <a:lnTo>
                    <a:pt x="166928" y="46512"/>
                  </a:lnTo>
                  <a:lnTo>
                    <a:pt x="149812" y="41344"/>
                  </a:lnTo>
                  <a:lnTo>
                    <a:pt x="131727" y="39585"/>
                  </a:lnTo>
                  <a:lnTo>
                    <a:pt x="225875" y="39585"/>
                  </a:lnTo>
                  <a:lnTo>
                    <a:pt x="346003" y="159488"/>
                  </a:lnTo>
                  <a:lnTo>
                    <a:pt x="290020" y="159488"/>
                  </a:lnTo>
                  <a:lnTo>
                    <a:pt x="225877" y="223399"/>
                  </a:lnTo>
                  <a:close/>
                </a:path>
                <a:path w="580390" h="263525">
                  <a:moveTo>
                    <a:pt x="542165" y="223399"/>
                  </a:moveTo>
                  <a:lnTo>
                    <a:pt x="448198" y="223399"/>
                  </a:lnTo>
                  <a:lnTo>
                    <a:pt x="466254" y="221622"/>
                  </a:lnTo>
                  <a:lnTo>
                    <a:pt x="483403" y="216414"/>
                  </a:lnTo>
                  <a:lnTo>
                    <a:pt x="499217" y="207957"/>
                  </a:lnTo>
                  <a:lnTo>
                    <a:pt x="513263" y="196435"/>
                  </a:lnTo>
                  <a:lnTo>
                    <a:pt x="524856" y="182365"/>
                  </a:lnTo>
                  <a:lnTo>
                    <a:pt x="533238" y="166731"/>
                  </a:lnTo>
                  <a:lnTo>
                    <a:pt x="533323" y="166574"/>
                  </a:lnTo>
                  <a:lnTo>
                    <a:pt x="538474" y="149580"/>
                  </a:lnTo>
                  <a:lnTo>
                    <a:pt x="538514" y="149449"/>
                  </a:lnTo>
                  <a:lnTo>
                    <a:pt x="540278" y="131377"/>
                  </a:lnTo>
                  <a:lnTo>
                    <a:pt x="524807" y="80438"/>
                  </a:lnTo>
                  <a:lnTo>
                    <a:pt x="483447" y="46512"/>
                  </a:lnTo>
                  <a:lnTo>
                    <a:pt x="448198" y="39585"/>
                  </a:lnTo>
                  <a:lnTo>
                    <a:pt x="542165" y="39585"/>
                  </a:lnTo>
                  <a:lnTo>
                    <a:pt x="557871" y="58592"/>
                  </a:lnTo>
                  <a:lnTo>
                    <a:pt x="569979" y="81150"/>
                  </a:lnTo>
                  <a:lnTo>
                    <a:pt x="577410" y="105643"/>
                  </a:lnTo>
                  <a:lnTo>
                    <a:pt x="579926" y="131377"/>
                  </a:lnTo>
                  <a:lnTo>
                    <a:pt x="577410" y="157341"/>
                  </a:lnTo>
                  <a:lnTo>
                    <a:pt x="569979" y="181834"/>
                  </a:lnTo>
                  <a:lnTo>
                    <a:pt x="557871" y="204391"/>
                  </a:lnTo>
                  <a:lnTo>
                    <a:pt x="542165" y="223399"/>
                  </a:lnTo>
                  <a:close/>
                </a:path>
                <a:path w="580390" h="263525">
                  <a:moveTo>
                    <a:pt x="448198" y="262984"/>
                  </a:moveTo>
                  <a:lnTo>
                    <a:pt x="397681" y="253002"/>
                  </a:lnTo>
                  <a:lnTo>
                    <a:pt x="355085" y="224431"/>
                  </a:lnTo>
                  <a:lnTo>
                    <a:pt x="290020" y="159488"/>
                  </a:lnTo>
                  <a:lnTo>
                    <a:pt x="346003" y="159488"/>
                  </a:lnTo>
                  <a:lnTo>
                    <a:pt x="383019" y="196435"/>
                  </a:lnTo>
                  <a:lnTo>
                    <a:pt x="397056" y="207957"/>
                  </a:lnTo>
                  <a:lnTo>
                    <a:pt x="412855" y="216414"/>
                  </a:lnTo>
                  <a:lnTo>
                    <a:pt x="430040" y="221622"/>
                  </a:lnTo>
                  <a:lnTo>
                    <a:pt x="448198" y="223399"/>
                  </a:lnTo>
                  <a:lnTo>
                    <a:pt x="542165" y="223399"/>
                  </a:lnTo>
                  <a:lnTo>
                    <a:pt x="541312" y="224431"/>
                  </a:lnTo>
                  <a:lnTo>
                    <a:pt x="521293" y="240911"/>
                  </a:lnTo>
                  <a:lnTo>
                    <a:pt x="498715" y="253002"/>
                  </a:lnTo>
                  <a:lnTo>
                    <a:pt x="474149" y="260446"/>
                  </a:lnTo>
                  <a:lnTo>
                    <a:pt x="448198" y="2629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6106006" y="3662624"/>
              <a:ext cx="873760" cy="873760"/>
            </a:xfrm>
            <a:custGeom>
              <a:avLst/>
              <a:gdLst/>
              <a:ahLst/>
              <a:cxnLst/>
              <a:rect l="l" t="t" r="r" b="b"/>
              <a:pathLst>
                <a:path w="873759" h="873760">
                  <a:moveTo>
                    <a:pt x="436880" y="0"/>
                  </a:moveTo>
                  <a:lnTo>
                    <a:pt x="389276" y="2563"/>
                  </a:lnTo>
                  <a:lnTo>
                    <a:pt x="343157" y="10076"/>
                  </a:lnTo>
                  <a:lnTo>
                    <a:pt x="298790" y="22271"/>
                  </a:lnTo>
                  <a:lnTo>
                    <a:pt x="256440" y="38883"/>
                  </a:lnTo>
                  <a:lnTo>
                    <a:pt x="216376" y="59645"/>
                  </a:lnTo>
                  <a:lnTo>
                    <a:pt x="178862" y="84291"/>
                  </a:lnTo>
                  <a:lnTo>
                    <a:pt x="144165" y="112553"/>
                  </a:lnTo>
                  <a:lnTo>
                    <a:pt x="112553" y="144165"/>
                  </a:lnTo>
                  <a:lnTo>
                    <a:pt x="84291" y="178862"/>
                  </a:lnTo>
                  <a:lnTo>
                    <a:pt x="59645" y="216376"/>
                  </a:lnTo>
                  <a:lnTo>
                    <a:pt x="38883" y="256440"/>
                  </a:lnTo>
                  <a:lnTo>
                    <a:pt x="22271" y="298790"/>
                  </a:lnTo>
                  <a:lnTo>
                    <a:pt x="10076" y="343157"/>
                  </a:lnTo>
                  <a:lnTo>
                    <a:pt x="2563" y="389276"/>
                  </a:lnTo>
                  <a:lnTo>
                    <a:pt x="0" y="436880"/>
                  </a:lnTo>
                  <a:lnTo>
                    <a:pt x="2563" y="484483"/>
                  </a:lnTo>
                  <a:lnTo>
                    <a:pt x="10076" y="530602"/>
                  </a:lnTo>
                  <a:lnTo>
                    <a:pt x="22271" y="574969"/>
                  </a:lnTo>
                  <a:lnTo>
                    <a:pt x="38883" y="617319"/>
                  </a:lnTo>
                  <a:lnTo>
                    <a:pt x="59645" y="657383"/>
                  </a:lnTo>
                  <a:lnTo>
                    <a:pt x="84291" y="694897"/>
                  </a:lnTo>
                  <a:lnTo>
                    <a:pt x="112553" y="729594"/>
                  </a:lnTo>
                  <a:lnTo>
                    <a:pt x="144165" y="761206"/>
                  </a:lnTo>
                  <a:lnTo>
                    <a:pt x="178862" y="789468"/>
                  </a:lnTo>
                  <a:lnTo>
                    <a:pt x="216376" y="814114"/>
                  </a:lnTo>
                  <a:lnTo>
                    <a:pt x="256440" y="834876"/>
                  </a:lnTo>
                  <a:lnTo>
                    <a:pt x="298790" y="851488"/>
                  </a:lnTo>
                  <a:lnTo>
                    <a:pt x="343157" y="863683"/>
                  </a:lnTo>
                  <a:lnTo>
                    <a:pt x="389276" y="871196"/>
                  </a:lnTo>
                  <a:lnTo>
                    <a:pt x="436880" y="873760"/>
                  </a:lnTo>
                  <a:lnTo>
                    <a:pt x="484481" y="871196"/>
                  </a:lnTo>
                  <a:lnTo>
                    <a:pt x="530598" y="863683"/>
                  </a:lnTo>
                  <a:lnTo>
                    <a:pt x="574964" y="851488"/>
                  </a:lnTo>
                  <a:lnTo>
                    <a:pt x="617313" y="834876"/>
                  </a:lnTo>
                  <a:lnTo>
                    <a:pt x="657378" y="814114"/>
                  </a:lnTo>
                  <a:lnTo>
                    <a:pt x="694892" y="789468"/>
                  </a:lnTo>
                  <a:lnTo>
                    <a:pt x="729589" y="761206"/>
                  </a:lnTo>
                  <a:lnTo>
                    <a:pt x="761202" y="729594"/>
                  </a:lnTo>
                  <a:lnTo>
                    <a:pt x="789465" y="694897"/>
                  </a:lnTo>
                  <a:lnTo>
                    <a:pt x="814111" y="657383"/>
                  </a:lnTo>
                  <a:lnTo>
                    <a:pt x="834874" y="617319"/>
                  </a:lnTo>
                  <a:lnTo>
                    <a:pt x="851486" y="574969"/>
                  </a:lnTo>
                  <a:lnTo>
                    <a:pt x="863683" y="530602"/>
                  </a:lnTo>
                  <a:lnTo>
                    <a:pt x="871196" y="484483"/>
                  </a:lnTo>
                  <a:lnTo>
                    <a:pt x="873760" y="436880"/>
                  </a:lnTo>
                  <a:lnTo>
                    <a:pt x="871196" y="389276"/>
                  </a:lnTo>
                  <a:lnTo>
                    <a:pt x="863683" y="343157"/>
                  </a:lnTo>
                  <a:lnTo>
                    <a:pt x="851486" y="298790"/>
                  </a:lnTo>
                  <a:lnTo>
                    <a:pt x="834874" y="256440"/>
                  </a:lnTo>
                  <a:lnTo>
                    <a:pt x="814111" y="216376"/>
                  </a:lnTo>
                  <a:lnTo>
                    <a:pt x="789465" y="178862"/>
                  </a:lnTo>
                  <a:lnTo>
                    <a:pt x="761202" y="144165"/>
                  </a:lnTo>
                  <a:lnTo>
                    <a:pt x="729589" y="112553"/>
                  </a:lnTo>
                  <a:lnTo>
                    <a:pt x="694892" y="84291"/>
                  </a:lnTo>
                  <a:lnTo>
                    <a:pt x="657378" y="59645"/>
                  </a:lnTo>
                  <a:lnTo>
                    <a:pt x="617313" y="38883"/>
                  </a:lnTo>
                  <a:lnTo>
                    <a:pt x="574964" y="22271"/>
                  </a:lnTo>
                  <a:lnTo>
                    <a:pt x="530598" y="10076"/>
                  </a:lnTo>
                  <a:lnTo>
                    <a:pt x="484481" y="2563"/>
                  </a:lnTo>
                  <a:lnTo>
                    <a:pt x="436880" y="0"/>
                  </a:lnTo>
                  <a:close/>
                </a:path>
              </a:pathLst>
            </a:custGeom>
            <a:solidFill>
              <a:srgbClr val="009C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6260981" y="3812792"/>
              <a:ext cx="550545" cy="583565"/>
            </a:xfrm>
            <a:custGeom>
              <a:avLst/>
              <a:gdLst/>
              <a:ahLst/>
              <a:cxnLst/>
              <a:rect l="l" t="t" r="r" b="b"/>
              <a:pathLst>
                <a:path w="550545" h="583564">
                  <a:moveTo>
                    <a:pt x="180865" y="91046"/>
                  </a:moveTo>
                  <a:lnTo>
                    <a:pt x="153674" y="88598"/>
                  </a:lnTo>
                  <a:lnTo>
                    <a:pt x="143383" y="66748"/>
                  </a:lnTo>
                  <a:lnTo>
                    <a:pt x="136711" y="61597"/>
                  </a:lnTo>
                  <a:lnTo>
                    <a:pt x="197363" y="15897"/>
                  </a:lnTo>
                  <a:lnTo>
                    <a:pt x="239775" y="4691"/>
                  </a:lnTo>
                  <a:lnTo>
                    <a:pt x="282980" y="0"/>
                  </a:lnTo>
                  <a:lnTo>
                    <a:pt x="326215" y="1737"/>
                  </a:lnTo>
                  <a:lnTo>
                    <a:pt x="368722" y="9816"/>
                  </a:lnTo>
                  <a:lnTo>
                    <a:pt x="409740" y="24151"/>
                  </a:lnTo>
                  <a:lnTo>
                    <a:pt x="448508" y="44653"/>
                  </a:lnTo>
                  <a:lnTo>
                    <a:pt x="484267" y="71237"/>
                  </a:lnTo>
                  <a:lnTo>
                    <a:pt x="493801" y="80947"/>
                  </a:lnTo>
                  <a:lnTo>
                    <a:pt x="236664" y="80947"/>
                  </a:lnTo>
                  <a:lnTo>
                    <a:pt x="212635" y="84895"/>
                  </a:lnTo>
                  <a:lnTo>
                    <a:pt x="180865" y="91046"/>
                  </a:lnTo>
                  <a:close/>
                </a:path>
                <a:path w="550545" h="583564">
                  <a:moveTo>
                    <a:pt x="223709" y="133496"/>
                  </a:moveTo>
                  <a:lnTo>
                    <a:pt x="213249" y="126809"/>
                  </a:lnTo>
                  <a:lnTo>
                    <a:pt x="208599" y="117483"/>
                  </a:lnTo>
                  <a:lnTo>
                    <a:pt x="208330" y="116753"/>
                  </a:lnTo>
                  <a:lnTo>
                    <a:pt x="212022" y="109862"/>
                  </a:lnTo>
                  <a:lnTo>
                    <a:pt x="219303" y="106012"/>
                  </a:lnTo>
                  <a:lnTo>
                    <a:pt x="224956" y="105449"/>
                  </a:lnTo>
                  <a:lnTo>
                    <a:pt x="231548" y="102398"/>
                  </a:lnTo>
                  <a:lnTo>
                    <a:pt x="240393" y="94140"/>
                  </a:lnTo>
                  <a:lnTo>
                    <a:pt x="244447" y="85411"/>
                  </a:lnTo>
                  <a:lnTo>
                    <a:pt x="236664" y="80947"/>
                  </a:lnTo>
                  <a:lnTo>
                    <a:pt x="493801" y="80947"/>
                  </a:lnTo>
                  <a:lnTo>
                    <a:pt x="516255" y="103815"/>
                  </a:lnTo>
                  <a:lnTo>
                    <a:pt x="496239" y="110475"/>
                  </a:lnTo>
                  <a:lnTo>
                    <a:pt x="272415" y="110475"/>
                  </a:lnTo>
                  <a:lnTo>
                    <a:pt x="265008" y="111061"/>
                  </a:lnTo>
                  <a:lnTo>
                    <a:pt x="257975" y="113187"/>
                  </a:lnTo>
                  <a:lnTo>
                    <a:pt x="251553" y="116753"/>
                  </a:lnTo>
                  <a:lnTo>
                    <a:pt x="245979" y="121657"/>
                  </a:lnTo>
                  <a:lnTo>
                    <a:pt x="240334" y="127834"/>
                  </a:lnTo>
                  <a:lnTo>
                    <a:pt x="232824" y="132809"/>
                  </a:lnTo>
                  <a:lnTo>
                    <a:pt x="223709" y="133496"/>
                  </a:lnTo>
                  <a:close/>
                </a:path>
                <a:path w="550545" h="583564">
                  <a:moveTo>
                    <a:pt x="461700" y="157002"/>
                  </a:moveTo>
                  <a:lnTo>
                    <a:pt x="304679" y="157002"/>
                  </a:lnTo>
                  <a:lnTo>
                    <a:pt x="308623" y="149410"/>
                  </a:lnTo>
                  <a:lnTo>
                    <a:pt x="306831" y="139816"/>
                  </a:lnTo>
                  <a:lnTo>
                    <a:pt x="302502" y="134474"/>
                  </a:lnTo>
                  <a:lnTo>
                    <a:pt x="296261" y="130247"/>
                  </a:lnTo>
                  <a:lnTo>
                    <a:pt x="287883" y="122333"/>
                  </a:lnTo>
                  <a:lnTo>
                    <a:pt x="279294" y="114489"/>
                  </a:lnTo>
                  <a:lnTo>
                    <a:pt x="272415" y="110475"/>
                  </a:lnTo>
                  <a:lnTo>
                    <a:pt x="496239" y="110475"/>
                  </a:lnTo>
                  <a:lnTo>
                    <a:pt x="478489" y="116380"/>
                  </a:lnTo>
                  <a:lnTo>
                    <a:pt x="471206" y="117483"/>
                  </a:lnTo>
                  <a:lnTo>
                    <a:pt x="456664" y="121061"/>
                  </a:lnTo>
                  <a:lnTo>
                    <a:pt x="441296" y="127512"/>
                  </a:lnTo>
                  <a:lnTo>
                    <a:pt x="431534" y="137238"/>
                  </a:lnTo>
                  <a:lnTo>
                    <a:pt x="428316" y="146028"/>
                  </a:lnTo>
                  <a:lnTo>
                    <a:pt x="429866" y="150070"/>
                  </a:lnTo>
                  <a:lnTo>
                    <a:pt x="438544" y="150366"/>
                  </a:lnTo>
                  <a:lnTo>
                    <a:pt x="465415" y="150366"/>
                  </a:lnTo>
                  <a:lnTo>
                    <a:pt x="461700" y="157002"/>
                  </a:lnTo>
                  <a:close/>
                </a:path>
                <a:path w="550545" h="583564">
                  <a:moveTo>
                    <a:pt x="465415" y="150366"/>
                  </a:moveTo>
                  <a:lnTo>
                    <a:pt x="438544" y="150366"/>
                  </a:lnTo>
                  <a:lnTo>
                    <a:pt x="456711" y="147918"/>
                  </a:lnTo>
                  <a:lnTo>
                    <a:pt x="468544" y="144777"/>
                  </a:lnTo>
                  <a:lnTo>
                    <a:pt x="465415" y="150366"/>
                  </a:lnTo>
                  <a:close/>
                </a:path>
                <a:path w="550545" h="583564">
                  <a:moveTo>
                    <a:pt x="460785" y="169732"/>
                  </a:moveTo>
                  <a:lnTo>
                    <a:pt x="274482" y="169732"/>
                  </a:lnTo>
                  <a:lnTo>
                    <a:pt x="278080" y="162494"/>
                  </a:lnTo>
                  <a:lnTo>
                    <a:pt x="277250" y="154411"/>
                  </a:lnTo>
                  <a:lnTo>
                    <a:pt x="276160" y="150792"/>
                  </a:lnTo>
                  <a:lnTo>
                    <a:pt x="279461" y="151485"/>
                  </a:lnTo>
                  <a:lnTo>
                    <a:pt x="291802" y="156337"/>
                  </a:lnTo>
                  <a:lnTo>
                    <a:pt x="304679" y="157002"/>
                  </a:lnTo>
                  <a:lnTo>
                    <a:pt x="461700" y="157002"/>
                  </a:lnTo>
                  <a:lnTo>
                    <a:pt x="461369" y="157593"/>
                  </a:lnTo>
                  <a:lnTo>
                    <a:pt x="457461" y="164985"/>
                  </a:lnTo>
                  <a:lnTo>
                    <a:pt x="457010" y="168666"/>
                  </a:lnTo>
                  <a:lnTo>
                    <a:pt x="460785" y="169732"/>
                  </a:lnTo>
                  <a:close/>
                </a:path>
                <a:path w="550545" h="583564">
                  <a:moveTo>
                    <a:pt x="524622" y="200982"/>
                  </a:moveTo>
                  <a:lnTo>
                    <a:pt x="454176" y="200982"/>
                  </a:lnTo>
                  <a:lnTo>
                    <a:pt x="460818" y="199717"/>
                  </a:lnTo>
                  <a:lnTo>
                    <a:pt x="470317" y="193694"/>
                  </a:lnTo>
                  <a:lnTo>
                    <a:pt x="481385" y="179708"/>
                  </a:lnTo>
                  <a:lnTo>
                    <a:pt x="490606" y="165694"/>
                  </a:lnTo>
                  <a:lnTo>
                    <a:pt x="498033" y="162776"/>
                  </a:lnTo>
                  <a:lnTo>
                    <a:pt x="507585" y="172534"/>
                  </a:lnTo>
                  <a:lnTo>
                    <a:pt x="523179" y="196545"/>
                  </a:lnTo>
                  <a:lnTo>
                    <a:pt x="524538" y="200169"/>
                  </a:lnTo>
                  <a:lnTo>
                    <a:pt x="524622" y="200982"/>
                  </a:lnTo>
                  <a:close/>
                </a:path>
                <a:path w="550545" h="583564">
                  <a:moveTo>
                    <a:pt x="418634" y="244512"/>
                  </a:moveTo>
                  <a:lnTo>
                    <a:pt x="193422" y="244512"/>
                  </a:lnTo>
                  <a:lnTo>
                    <a:pt x="197085" y="243027"/>
                  </a:lnTo>
                  <a:lnTo>
                    <a:pt x="200535" y="236124"/>
                  </a:lnTo>
                  <a:lnTo>
                    <a:pt x="227761" y="184105"/>
                  </a:lnTo>
                  <a:lnTo>
                    <a:pt x="266168" y="172687"/>
                  </a:lnTo>
                  <a:lnTo>
                    <a:pt x="274669" y="169732"/>
                  </a:lnTo>
                  <a:lnTo>
                    <a:pt x="460785" y="169732"/>
                  </a:lnTo>
                  <a:lnTo>
                    <a:pt x="469552" y="169279"/>
                  </a:lnTo>
                  <a:lnTo>
                    <a:pt x="468641" y="170252"/>
                  </a:lnTo>
                  <a:lnTo>
                    <a:pt x="464910" y="172923"/>
                  </a:lnTo>
                  <a:lnTo>
                    <a:pt x="456859" y="176912"/>
                  </a:lnTo>
                  <a:lnTo>
                    <a:pt x="442990" y="181844"/>
                  </a:lnTo>
                  <a:lnTo>
                    <a:pt x="430167" y="186096"/>
                  </a:lnTo>
                  <a:lnTo>
                    <a:pt x="426798" y="189477"/>
                  </a:lnTo>
                  <a:lnTo>
                    <a:pt x="433601" y="193694"/>
                  </a:lnTo>
                  <a:lnTo>
                    <a:pt x="451676" y="200691"/>
                  </a:lnTo>
                  <a:lnTo>
                    <a:pt x="454176" y="200982"/>
                  </a:lnTo>
                  <a:lnTo>
                    <a:pt x="524622" y="200982"/>
                  </a:lnTo>
                  <a:lnTo>
                    <a:pt x="524930" y="203958"/>
                  </a:lnTo>
                  <a:lnTo>
                    <a:pt x="524996" y="204591"/>
                  </a:lnTo>
                  <a:lnTo>
                    <a:pt x="488059" y="204591"/>
                  </a:lnTo>
                  <a:lnTo>
                    <a:pt x="471142" y="205483"/>
                  </a:lnTo>
                  <a:lnTo>
                    <a:pt x="455319" y="211518"/>
                  </a:lnTo>
                  <a:lnTo>
                    <a:pt x="441857" y="222429"/>
                  </a:lnTo>
                  <a:lnTo>
                    <a:pt x="428959" y="233417"/>
                  </a:lnTo>
                  <a:lnTo>
                    <a:pt x="418634" y="244512"/>
                  </a:lnTo>
                  <a:close/>
                </a:path>
                <a:path w="550545" h="583564">
                  <a:moveTo>
                    <a:pt x="292607" y="583371"/>
                  </a:moveTo>
                  <a:lnTo>
                    <a:pt x="245190" y="579600"/>
                  </a:lnTo>
                  <a:lnTo>
                    <a:pt x="200201" y="568591"/>
                  </a:lnTo>
                  <a:lnTo>
                    <a:pt x="158242" y="550942"/>
                  </a:lnTo>
                  <a:lnTo>
                    <a:pt x="119916" y="527255"/>
                  </a:lnTo>
                  <a:lnTo>
                    <a:pt x="85827" y="498128"/>
                  </a:lnTo>
                  <a:lnTo>
                    <a:pt x="56575" y="464163"/>
                  </a:lnTo>
                  <a:lnTo>
                    <a:pt x="32764" y="425959"/>
                  </a:lnTo>
                  <a:lnTo>
                    <a:pt x="14996" y="384116"/>
                  </a:lnTo>
                  <a:lnTo>
                    <a:pt x="3874" y="339234"/>
                  </a:lnTo>
                  <a:lnTo>
                    <a:pt x="267" y="295180"/>
                  </a:lnTo>
                  <a:lnTo>
                    <a:pt x="187" y="294200"/>
                  </a:lnTo>
                  <a:lnTo>
                    <a:pt x="99" y="293122"/>
                  </a:lnTo>
                  <a:lnTo>
                    <a:pt x="0" y="291913"/>
                  </a:lnTo>
                  <a:lnTo>
                    <a:pt x="1377" y="263909"/>
                  </a:lnTo>
                  <a:lnTo>
                    <a:pt x="5452" y="236124"/>
                  </a:lnTo>
                  <a:lnTo>
                    <a:pt x="12113" y="209061"/>
                  </a:lnTo>
                  <a:lnTo>
                    <a:pt x="21400" y="182598"/>
                  </a:lnTo>
                  <a:lnTo>
                    <a:pt x="56144" y="203958"/>
                  </a:lnTo>
                  <a:lnTo>
                    <a:pt x="61568" y="209061"/>
                  </a:lnTo>
                  <a:lnTo>
                    <a:pt x="74665" y="222790"/>
                  </a:lnTo>
                  <a:lnTo>
                    <a:pt x="89018" y="241223"/>
                  </a:lnTo>
                  <a:lnTo>
                    <a:pt x="98945" y="261129"/>
                  </a:lnTo>
                  <a:lnTo>
                    <a:pt x="108473" y="274483"/>
                  </a:lnTo>
                  <a:lnTo>
                    <a:pt x="122297" y="278626"/>
                  </a:lnTo>
                  <a:lnTo>
                    <a:pt x="144356" y="278626"/>
                  </a:lnTo>
                  <a:lnTo>
                    <a:pt x="150757" y="283791"/>
                  </a:lnTo>
                  <a:lnTo>
                    <a:pt x="163262" y="295180"/>
                  </a:lnTo>
                  <a:lnTo>
                    <a:pt x="177496" y="306483"/>
                  </a:lnTo>
                  <a:lnTo>
                    <a:pt x="189072" y="311404"/>
                  </a:lnTo>
                  <a:lnTo>
                    <a:pt x="196146" y="314076"/>
                  </a:lnTo>
                  <a:lnTo>
                    <a:pt x="198064" y="320514"/>
                  </a:lnTo>
                  <a:lnTo>
                    <a:pt x="195615" y="328954"/>
                  </a:lnTo>
                  <a:lnTo>
                    <a:pt x="189331" y="337524"/>
                  </a:lnTo>
                  <a:lnTo>
                    <a:pt x="188362" y="338755"/>
                  </a:lnTo>
                  <a:lnTo>
                    <a:pt x="187506" y="340062"/>
                  </a:lnTo>
                  <a:lnTo>
                    <a:pt x="186750" y="341444"/>
                  </a:lnTo>
                  <a:lnTo>
                    <a:pt x="183649" y="351585"/>
                  </a:lnTo>
                  <a:lnTo>
                    <a:pt x="183554" y="351895"/>
                  </a:lnTo>
                  <a:lnTo>
                    <a:pt x="184584" y="362395"/>
                  </a:lnTo>
                  <a:lnTo>
                    <a:pt x="189482" y="371742"/>
                  </a:lnTo>
                  <a:lnTo>
                    <a:pt x="197891" y="378737"/>
                  </a:lnTo>
                  <a:lnTo>
                    <a:pt x="212549" y="390243"/>
                  </a:lnTo>
                  <a:lnTo>
                    <a:pt x="222511" y="405438"/>
                  </a:lnTo>
                  <a:lnTo>
                    <a:pt x="227182" y="422989"/>
                  </a:lnTo>
                  <a:lnTo>
                    <a:pt x="225964" y="441562"/>
                  </a:lnTo>
                  <a:lnTo>
                    <a:pt x="225875" y="454802"/>
                  </a:lnTo>
                  <a:lnTo>
                    <a:pt x="225804" y="470587"/>
                  </a:lnTo>
                  <a:lnTo>
                    <a:pt x="233296" y="499612"/>
                  </a:lnTo>
                  <a:lnTo>
                    <a:pt x="247100" y="521888"/>
                  </a:lnTo>
                  <a:lnTo>
                    <a:pt x="265743" y="530145"/>
                  </a:lnTo>
                  <a:lnTo>
                    <a:pt x="460473" y="530145"/>
                  </a:lnTo>
                  <a:lnTo>
                    <a:pt x="423313" y="552428"/>
                  </a:lnTo>
                  <a:lnTo>
                    <a:pt x="381976" y="569310"/>
                  </a:lnTo>
                  <a:lnTo>
                    <a:pt x="338177" y="579762"/>
                  </a:lnTo>
                  <a:lnTo>
                    <a:pt x="292607" y="583371"/>
                  </a:lnTo>
                  <a:close/>
                </a:path>
                <a:path w="550545" h="583564">
                  <a:moveTo>
                    <a:pt x="520364" y="212129"/>
                  </a:moveTo>
                  <a:lnTo>
                    <a:pt x="504618" y="209061"/>
                  </a:lnTo>
                  <a:lnTo>
                    <a:pt x="488059" y="204591"/>
                  </a:lnTo>
                  <a:lnTo>
                    <a:pt x="524996" y="204591"/>
                  </a:lnTo>
                  <a:lnTo>
                    <a:pt x="525272" y="207256"/>
                  </a:lnTo>
                  <a:lnTo>
                    <a:pt x="520364" y="212129"/>
                  </a:lnTo>
                  <a:close/>
                </a:path>
                <a:path w="550545" h="583564">
                  <a:moveTo>
                    <a:pt x="191471" y="295180"/>
                  </a:moveTo>
                  <a:lnTo>
                    <a:pt x="164783" y="268291"/>
                  </a:lnTo>
                  <a:lnTo>
                    <a:pt x="162382" y="262976"/>
                  </a:lnTo>
                  <a:lnTo>
                    <a:pt x="154823" y="261584"/>
                  </a:lnTo>
                  <a:lnTo>
                    <a:pt x="144557" y="261584"/>
                  </a:lnTo>
                  <a:lnTo>
                    <a:pt x="135704" y="260626"/>
                  </a:lnTo>
                  <a:lnTo>
                    <a:pt x="129455" y="253030"/>
                  </a:lnTo>
                  <a:lnTo>
                    <a:pt x="129361" y="247087"/>
                  </a:lnTo>
                  <a:lnTo>
                    <a:pt x="129247" y="239140"/>
                  </a:lnTo>
                  <a:lnTo>
                    <a:pt x="138766" y="225305"/>
                  </a:lnTo>
                  <a:lnTo>
                    <a:pt x="161762" y="217780"/>
                  </a:lnTo>
                  <a:lnTo>
                    <a:pt x="183489" y="219191"/>
                  </a:lnTo>
                  <a:lnTo>
                    <a:pt x="191030" y="225586"/>
                  </a:lnTo>
                  <a:lnTo>
                    <a:pt x="190830" y="233417"/>
                  </a:lnTo>
                  <a:lnTo>
                    <a:pt x="189331" y="239140"/>
                  </a:lnTo>
                  <a:lnTo>
                    <a:pt x="190515" y="242556"/>
                  </a:lnTo>
                  <a:lnTo>
                    <a:pt x="193422" y="244512"/>
                  </a:lnTo>
                  <a:lnTo>
                    <a:pt x="418634" y="244512"/>
                  </a:lnTo>
                  <a:lnTo>
                    <a:pt x="416239" y="247087"/>
                  </a:lnTo>
                  <a:lnTo>
                    <a:pt x="408576" y="263775"/>
                  </a:lnTo>
                  <a:lnTo>
                    <a:pt x="410616" y="283791"/>
                  </a:lnTo>
                  <a:lnTo>
                    <a:pt x="410637" y="283997"/>
                  </a:lnTo>
                  <a:lnTo>
                    <a:pt x="412222" y="288212"/>
                  </a:lnTo>
                  <a:lnTo>
                    <a:pt x="221229" y="288212"/>
                  </a:lnTo>
                  <a:lnTo>
                    <a:pt x="200535" y="291913"/>
                  </a:lnTo>
                  <a:lnTo>
                    <a:pt x="196292" y="294200"/>
                  </a:lnTo>
                  <a:lnTo>
                    <a:pt x="191471" y="295180"/>
                  </a:lnTo>
                  <a:close/>
                </a:path>
                <a:path w="550545" h="583564">
                  <a:moveTo>
                    <a:pt x="144356" y="278626"/>
                  </a:moveTo>
                  <a:lnTo>
                    <a:pt x="122297" y="278626"/>
                  </a:lnTo>
                  <a:lnTo>
                    <a:pt x="135554" y="278198"/>
                  </a:lnTo>
                  <a:lnTo>
                    <a:pt x="143383" y="277840"/>
                  </a:lnTo>
                  <a:lnTo>
                    <a:pt x="144356" y="278626"/>
                  </a:lnTo>
                  <a:close/>
                </a:path>
                <a:path w="550545" h="583564">
                  <a:moveTo>
                    <a:pt x="460473" y="530145"/>
                  </a:moveTo>
                  <a:lnTo>
                    <a:pt x="265743" y="530145"/>
                  </a:lnTo>
                  <a:lnTo>
                    <a:pt x="263371" y="522341"/>
                  </a:lnTo>
                  <a:lnTo>
                    <a:pt x="259418" y="504371"/>
                  </a:lnTo>
                  <a:lnTo>
                    <a:pt x="258627" y="484399"/>
                  </a:lnTo>
                  <a:lnTo>
                    <a:pt x="265743" y="470587"/>
                  </a:lnTo>
                  <a:lnTo>
                    <a:pt x="278580" y="462760"/>
                  </a:lnTo>
                  <a:lnTo>
                    <a:pt x="290259" y="454802"/>
                  </a:lnTo>
                  <a:lnTo>
                    <a:pt x="298493" y="445974"/>
                  </a:lnTo>
                  <a:lnTo>
                    <a:pt x="300991" y="435531"/>
                  </a:lnTo>
                  <a:lnTo>
                    <a:pt x="305649" y="425320"/>
                  </a:lnTo>
                  <a:lnTo>
                    <a:pt x="317482" y="415851"/>
                  </a:lnTo>
                  <a:lnTo>
                    <a:pt x="329882" y="404380"/>
                  </a:lnTo>
                  <a:lnTo>
                    <a:pt x="336239" y="388161"/>
                  </a:lnTo>
                  <a:lnTo>
                    <a:pt x="340290" y="371742"/>
                  </a:lnTo>
                  <a:lnTo>
                    <a:pt x="344610" y="360235"/>
                  </a:lnTo>
                  <a:lnTo>
                    <a:pt x="340913" y="351585"/>
                  </a:lnTo>
                  <a:lnTo>
                    <a:pt x="320881" y="343806"/>
                  </a:lnTo>
                  <a:lnTo>
                    <a:pt x="296890" y="335796"/>
                  </a:lnTo>
                  <a:lnTo>
                    <a:pt x="283792" y="327786"/>
                  </a:lnTo>
                  <a:lnTo>
                    <a:pt x="276996" y="319776"/>
                  </a:lnTo>
                  <a:lnTo>
                    <a:pt x="271912" y="311766"/>
                  </a:lnTo>
                  <a:lnTo>
                    <a:pt x="261060" y="302391"/>
                  </a:lnTo>
                  <a:lnTo>
                    <a:pt x="242785" y="293122"/>
                  </a:lnTo>
                  <a:lnTo>
                    <a:pt x="221229" y="288212"/>
                  </a:lnTo>
                  <a:lnTo>
                    <a:pt x="412222" y="288212"/>
                  </a:lnTo>
                  <a:lnTo>
                    <a:pt x="417264" y="301618"/>
                  </a:lnTo>
                  <a:lnTo>
                    <a:pt x="424402" y="311766"/>
                  </a:lnTo>
                  <a:lnTo>
                    <a:pt x="424809" y="311766"/>
                  </a:lnTo>
                  <a:lnTo>
                    <a:pt x="437882" y="316032"/>
                  </a:lnTo>
                  <a:lnTo>
                    <a:pt x="464264" y="317043"/>
                  </a:lnTo>
                  <a:lnTo>
                    <a:pt x="493063" y="317043"/>
                  </a:lnTo>
                  <a:lnTo>
                    <a:pt x="497876" y="329608"/>
                  </a:lnTo>
                  <a:lnTo>
                    <a:pt x="499300" y="334469"/>
                  </a:lnTo>
                  <a:lnTo>
                    <a:pt x="503509" y="345314"/>
                  </a:lnTo>
                  <a:lnTo>
                    <a:pt x="510409" y="356536"/>
                  </a:lnTo>
                  <a:lnTo>
                    <a:pt x="519906" y="362528"/>
                  </a:lnTo>
                  <a:lnTo>
                    <a:pt x="522900" y="370384"/>
                  </a:lnTo>
                  <a:lnTo>
                    <a:pt x="524414" y="378585"/>
                  </a:lnTo>
                  <a:lnTo>
                    <a:pt x="524429" y="386925"/>
                  </a:lnTo>
                  <a:lnTo>
                    <a:pt x="522927" y="395197"/>
                  </a:lnTo>
                  <a:lnTo>
                    <a:pt x="522738" y="399118"/>
                  </a:lnTo>
                  <a:lnTo>
                    <a:pt x="549377" y="428871"/>
                  </a:lnTo>
                  <a:lnTo>
                    <a:pt x="550244" y="428871"/>
                  </a:lnTo>
                  <a:lnTo>
                    <a:pt x="525655" y="467338"/>
                  </a:lnTo>
                  <a:lnTo>
                    <a:pt x="495843" y="501028"/>
                  </a:lnTo>
                  <a:lnTo>
                    <a:pt x="461499" y="529530"/>
                  </a:lnTo>
                  <a:lnTo>
                    <a:pt x="460473" y="530145"/>
                  </a:lnTo>
                  <a:close/>
                </a:path>
                <a:path w="550545" h="583564">
                  <a:moveTo>
                    <a:pt x="493063" y="317043"/>
                  </a:moveTo>
                  <a:lnTo>
                    <a:pt x="464264" y="317043"/>
                  </a:lnTo>
                  <a:lnTo>
                    <a:pt x="469304" y="314536"/>
                  </a:lnTo>
                  <a:lnTo>
                    <a:pt x="480504" y="311404"/>
                  </a:lnTo>
                  <a:lnTo>
                    <a:pt x="491987" y="314234"/>
                  </a:lnTo>
                  <a:lnTo>
                    <a:pt x="493063" y="317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614728" y="5088915"/>
              <a:ext cx="508000" cy="482600"/>
            </a:xfrm>
            <a:custGeom>
              <a:avLst/>
              <a:gdLst/>
              <a:ahLst/>
              <a:cxnLst/>
              <a:rect l="l" t="t" r="r" b="b"/>
              <a:pathLst>
                <a:path w="508000" h="482600">
                  <a:moveTo>
                    <a:pt x="133019" y="379044"/>
                  </a:moveTo>
                  <a:lnTo>
                    <a:pt x="128206" y="374294"/>
                  </a:lnTo>
                  <a:lnTo>
                    <a:pt x="99275" y="374294"/>
                  </a:lnTo>
                  <a:lnTo>
                    <a:pt x="94462" y="374294"/>
                  </a:lnTo>
                  <a:lnTo>
                    <a:pt x="89636" y="379044"/>
                  </a:lnTo>
                  <a:lnTo>
                    <a:pt x="89636" y="412292"/>
                  </a:lnTo>
                  <a:lnTo>
                    <a:pt x="94462" y="416090"/>
                  </a:lnTo>
                  <a:lnTo>
                    <a:pt x="128206" y="416090"/>
                  </a:lnTo>
                  <a:lnTo>
                    <a:pt x="133019" y="412292"/>
                  </a:lnTo>
                  <a:lnTo>
                    <a:pt x="133019" y="379044"/>
                  </a:lnTo>
                  <a:close/>
                </a:path>
                <a:path w="508000" h="482600">
                  <a:moveTo>
                    <a:pt x="133019" y="297345"/>
                  </a:moveTo>
                  <a:lnTo>
                    <a:pt x="128206" y="292595"/>
                  </a:lnTo>
                  <a:lnTo>
                    <a:pt x="99275" y="292595"/>
                  </a:lnTo>
                  <a:lnTo>
                    <a:pt x="94462" y="292595"/>
                  </a:lnTo>
                  <a:lnTo>
                    <a:pt x="89636" y="297345"/>
                  </a:lnTo>
                  <a:lnTo>
                    <a:pt x="89636" y="330593"/>
                  </a:lnTo>
                  <a:lnTo>
                    <a:pt x="94462" y="335343"/>
                  </a:lnTo>
                  <a:lnTo>
                    <a:pt x="128206" y="335343"/>
                  </a:lnTo>
                  <a:lnTo>
                    <a:pt x="133019" y="330593"/>
                  </a:lnTo>
                  <a:lnTo>
                    <a:pt x="133019" y="297345"/>
                  </a:lnTo>
                  <a:close/>
                </a:path>
                <a:path w="508000" h="482600">
                  <a:moveTo>
                    <a:pt x="133019" y="215646"/>
                  </a:moveTo>
                  <a:lnTo>
                    <a:pt x="128206" y="211848"/>
                  </a:lnTo>
                  <a:lnTo>
                    <a:pt x="99275" y="211848"/>
                  </a:lnTo>
                  <a:lnTo>
                    <a:pt x="94462" y="211848"/>
                  </a:lnTo>
                  <a:lnTo>
                    <a:pt x="89636" y="215646"/>
                  </a:lnTo>
                  <a:lnTo>
                    <a:pt x="89636" y="248894"/>
                  </a:lnTo>
                  <a:lnTo>
                    <a:pt x="94462" y="253644"/>
                  </a:lnTo>
                  <a:lnTo>
                    <a:pt x="128206" y="253644"/>
                  </a:lnTo>
                  <a:lnTo>
                    <a:pt x="133019" y="248894"/>
                  </a:lnTo>
                  <a:lnTo>
                    <a:pt x="133019" y="215646"/>
                  </a:lnTo>
                  <a:close/>
                </a:path>
                <a:path w="508000" h="482600">
                  <a:moveTo>
                    <a:pt x="229425" y="379044"/>
                  </a:moveTo>
                  <a:lnTo>
                    <a:pt x="225564" y="374294"/>
                  </a:lnTo>
                  <a:lnTo>
                    <a:pt x="196646" y="374294"/>
                  </a:lnTo>
                  <a:lnTo>
                    <a:pt x="190868" y="374294"/>
                  </a:lnTo>
                  <a:lnTo>
                    <a:pt x="187007" y="379044"/>
                  </a:lnTo>
                  <a:lnTo>
                    <a:pt x="187007" y="412292"/>
                  </a:lnTo>
                  <a:lnTo>
                    <a:pt x="190868" y="416090"/>
                  </a:lnTo>
                  <a:lnTo>
                    <a:pt x="225564" y="416090"/>
                  </a:lnTo>
                  <a:lnTo>
                    <a:pt x="229425" y="412292"/>
                  </a:lnTo>
                  <a:lnTo>
                    <a:pt x="229425" y="379044"/>
                  </a:lnTo>
                  <a:close/>
                </a:path>
                <a:path w="508000" h="482600">
                  <a:moveTo>
                    <a:pt x="229425" y="297345"/>
                  </a:moveTo>
                  <a:lnTo>
                    <a:pt x="225564" y="292595"/>
                  </a:lnTo>
                  <a:lnTo>
                    <a:pt x="196646" y="292595"/>
                  </a:lnTo>
                  <a:lnTo>
                    <a:pt x="190868" y="292595"/>
                  </a:lnTo>
                  <a:lnTo>
                    <a:pt x="187007" y="297345"/>
                  </a:lnTo>
                  <a:lnTo>
                    <a:pt x="187007" y="330593"/>
                  </a:lnTo>
                  <a:lnTo>
                    <a:pt x="190868" y="335343"/>
                  </a:lnTo>
                  <a:lnTo>
                    <a:pt x="225564" y="335343"/>
                  </a:lnTo>
                  <a:lnTo>
                    <a:pt x="229425" y="330593"/>
                  </a:lnTo>
                  <a:lnTo>
                    <a:pt x="229425" y="297345"/>
                  </a:lnTo>
                  <a:close/>
                </a:path>
                <a:path w="508000" h="482600">
                  <a:moveTo>
                    <a:pt x="229425" y="215646"/>
                  </a:moveTo>
                  <a:lnTo>
                    <a:pt x="225564" y="211848"/>
                  </a:lnTo>
                  <a:lnTo>
                    <a:pt x="196646" y="211848"/>
                  </a:lnTo>
                  <a:lnTo>
                    <a:pt x="190868" y="211848"/>
                  </a:lnTo>
                  <a:lnTo>
                    <a:pt x="187007" y="215646"/>
                  </a:lnTo>
                  <a:lnTo>
                    <a:pt x="187007" y="248894"/>
                  </a:lnTo>
                  <a:lnTo>
                    <a:pt x="190868" y="253644"/>
                  </a:lnTo>
                  <a:lnTo>
                    <a:pt x="225564" y="253644"/>
                  </a:lnTo>
                  <a:lnTo>
                    <a:pt x="229425" y="248894"/>
                  </a:lnTo>
                  <a:lnTo>
                    <a:pt x="229425" y="215646"/>
                  </a:lnTo>
                  <a:close/>
                </a:path>
                <a:path w="508000" h="482600">
                  <a:moveTo>
                    <a:pt x="326783" y="379044"/>
                  </a:moveTo>
                  <a:lnTo>
                    <a:pt x="321970" y="374294"/>
                  </a:lnTo>
                  <a:lnTo>
                    <a:pt x="293052" y="374294"/>
                  </a:lnTo>
                  <a:lnTo>
                    <a:pt x="288226" y="374294"/>
                  </a:lnTo>
                  <a:lnTo>
                    <a:pt x="283413" y="379044"/>
                  </a:lnTo>
                  <a:lnTo>
                    <a:pt x="283413" y="412292"/>
                  </a:lnTo>
                  <a:lnTo>
                    <a:pt x="288226" y="416090"/>
                  </a:lnTo>
                  <a:lnTo>
                    <a:pt x="321970" y="416090"/>
                  </a:lnTo>
                  <a:lnTo>
                    <a:pt x="326783" y="412292"/>
                  </a:lnTo>
                  <a:lnTo>
                    <a:pt x="326783" y="379044"/>
                  </a:lnTo>
                  <a:close/>
                </a:path>
                <a:path w="508000" h="482600">
                  <a:moveTo>
                    <a:pt x="326783" y="297345"/>
                  </a:moveTo>
                  <a:lnTo>
                    <a:pt x="321970" y="292595"/>
                  </a:lnTo>
                  <a:lnTo>
                    <a:pt x="293052" y="292595"/>
                  </a:lnTo>
                  <a:lnTo>
                    <a:pt x="288226" y="292595"/>
                  </a:lnTo>
                  <a:lnTo>
                    <a:pt x="283413" y="297345"/>
                  </a:lnTo>
                  <a:lnTo>
                    <a:pt x="283413" y="330593"/>
                  </a:lnTo>
                  <a:lnTo>
                    <a:pt x="288226" y="335343"/>
                  </a:lnTo>
                  <a:lnTo>
                    <a:pt x="321970" y="335343"/>
                  </a:lnTo>
                  <a:lnTo>
                    <a:pt x="326783" y="330593"/>
                  </a:lnTo>
                  <a:lnTo>
                    <a:pt x="326783" y="297345"/>
                  </a:lnTo>
                  <a:close/>
                </a:path>
                <a:path w="508000" h="482600">
                  <a:moveTo>
                    <a:pt x="326783" y="215646"/>
                  </a:moveTo>
                  <a:lnTo>
                    <a:pt x="321970" y="211848"/>
                  </a:lnTo>
                  <a:lnTo>
                    <a:pt x="293052" y="211848"/>
                  </a:lnTo>
                  <a:lnTo>
                    <a:pt x="288226" y="211848"/>
                  </a:lnTo>
                  <a:lnTo>
                    <a:pt x="283413" y="215646"/>
                  </a:lnTo>
                  <a:lnTo>
                    <a:pt x="283413" y="248894"/>
                  </a:lnTo>
                  <a:lnTo>
                    <a:pt x="288226" y="253644"/>
                  </a:lnTo>
                  <a:lnTo>
                    <a:pt x="321970" y="253644"/>
                  </a:lnTo>
                  <a:lnTo>
                    <a:pt x="326783" y="248894"/>
                  </a:lnTo>
                  <a:lnTo>
                    <a:pt x="326783" y="215646"/>
                  </a:lnTo>
                  <a:close/>
                </a:path>
                <a:path w="508000" h="482600">
                  <a:moveTo>
                    <a:pt x="423189" y="297345"/>
                  </a:moveTo>
                  <a:lnTo>
                    <a:pt x="419328" y="292595"/>
                  </a:lnTo>
                  <a:lnTo>
                    <a:pt x="390410" y="292595"/>
                  </a:lnTo>
                  <a:lnTo>
                    <a:pt x="384632" y="292595"/>
                  </a:lnTo>
                  <a:lnTo>
                    <a:pt x="380771" y="297345"/>
                  </a:lnTo>
                  <a:lnTo>
                    <a:pt x="380771" y="330593"/>
                  </a:lnTo>
                  <a:lnTo>
                    <a:pt x="384632" y="335343"/>
                  </a:lnTo>
                  <a:lnTo>
                    <a:pt x="419328" y="335343"/>
                  </a:lnTo>
                  <a:lnTo>
                    <a:pt x="423189" y="330593"/>
                  </a:lnTo>
                  <a:lnTo>
                    <a:pt x="423189" y="297345"/>
                  </a:lnTo>
                  <a:close/>
                </a:path>
                <a:path w="508000" h="482600">
                  <a:moveTo>
                    <a:pt x="423189" y="215646"/>
                  </a:moveTo>
                  <a:lnTo>
                    <a:pt x="419328" y="211848"/>
                  </a:lnTo>
                  <a:lnTo>
                    <a:pt x="390410" y="211848"/>
                  </a:lnTo>
                  <a:lnTo>
                    <a:pt x="384632" y="211848"/>
                  </a:lnTo>
                  <a:lnTo>
                    <a:pt x="380771" y="215646"/>
                  </a:lnTo>
                  <a:lnTo>
                    <a:pt x="380771" y="248894"/>
                  </a:lnTo>
                  <a:lnTo>
                    <a:pt x="384632" y="253644"/>
                  </a:lnTo>
                  <a:lnTo>
                    <a:pt x="419328" y="253644"/>
                  </a:lnTo>
                  <a:lnTo>
                    <a:pt x="423189" y="248894"/>
                  </a:lnTo>
                  <a:lnTo>
                    <a:pt x="423189" y="215646"/>
                  </a:lnTo>
                  <a:close/>
                </a:path>
                <a:path w="508000" h="482600">
                  <a:moveTo>
                    <a:pt x="508000" y="41808"/>
                  </a:moveTo>
                  <a:lnTo>
                    <a:pt x="482955" y="41808"/>
                  </a:lnTo>
                  <a:lnTo>
                    <a:pt x="482955" y="76009"/>
                  </a:lnTo>
                  <a:lnTo>
                    <a:pt x="482955" y="140601"/>
                  </a:lnTo>
                  <a:lnTo>
                    <a:pt x="482955" y="179552"/>
                  </a:lnTo>
                  <a:lnTo>
                    <a:pt x="482955" y="447433"/>
                  </a:lnTo>
                  <a:lnTo>
                    <a:pt x="479107" y="452183"/>
                  </a:lnTo>
                  <a:lnTo>
                    <a:pt x="34696" y="452183"/>
                  </a:lnTo>
                  <a:lnTo>
                    <a:pt x="29870" y="447433"/>
                  </a:lnTo>
                  <a:lnTo>
                    <a:pt x="29870" y="179552"/>
                  </a:lnTo>
                  <a:lnTo>
                    <a:pt x="34696" y="175755"/>
                  </a:lnTo>
                  <a:lnTo>
                    <a:pt x="479107" y="175755"/>
                  </a:lnTo>
                  <a:lnTo>
                    <a:pt x="482955" y="179552"/>
                  </a:lnTo>
                  <a:lnTo>
                    <a:pt x="482955" y="140601"/>
                  </a:lnTo>
                  <a:lnTo>
                    <a:pt x="479107" y="145351"/>
                  </a:lnTo>
                  <a:lnTo>
                    <a:pt x="34696" y="145351"/>
                  </a:lnTo>
                  <a:lnTo>
                    <a:pt x="29870" y="140601"/>
                  </a:lnTo>
                  <a:lnTo>
                    <a:pt x="29870" y="76009"/>
                  </a:lnTo>
                  <a:lnTo>
                    <a:pt x="34696" y="72199"/>
                  </a:lnTo>
                  <a:lnTo>
                    <a:pt x="98323" y="72199"/>
                  </a:lnTo>
                  <a:lnTo>
                    <a:pt x="98323" y="95948"/>
                  </a:lnTo>
                  <a:lnTo>
                    <a:pt x="102171" y="100698"/>
                  </a:lnTo>
                  <a:lnTo>
                    <a:pt x="122415" y="100698"/>
                  </a:lnTo>
                  <a:lnTo>
                    <a:pt x="127241" y="95948"/>
                  </a:lnTo>
                  <a:lnTo>
                    <a:pt x="127241" y="72199"/>
                  </a:lnTo>
                  <a:lnTo>
                    <a:pt x="386562" y="72199"/>
                  </a:lnTo>
                  <a:lnTo>
                    <a:pt x="386562" y="95948"/>
                  </a:lnTo>
                  <a:lnTo>
                    <a:pt x="390410" y="100698"/>
                  </a:lnTo>
                  <a:lnTo>
                    <a:pt x="410654" y="100698"/>
                  </a:lnTo>
                  <a:lnTo>
                    <a:pt x="414515" y="95948"/>
                  </a:lnTo>
                  <a:lnTo>
                    <a:pt x="414515" y="72199"/>
                  </a:lnTo>
                  <a:lnTo>
                    <a:pt x="479107" y="72199"/>
                  </a:lnTo>
                  <a:lnTo>
                    <a:pt x="482955" y="76009"/>
                  </a:lnTo>
                  <a:lnTo>
                    <a:pt x="482955" y="41808"/>
                  </a:lnTo>
                  <a:lnTo>
                    <a:pt x="414515" y="41808"/>
                  </a:lnTo>
                  <a:lnTo>
                    <a:pt x="414515" y="0"/>
                  </a:lnTo>
                  <a:lnTo>
                    <a:pt x="386562" y="0"/>
                  </a:lnTo>
                  <a:lnTo>
                    <a:pt x="386562" y="41808"/>
                  </a:lnTo>
                  <a:lnTo>
                    <a:pt x="127241" y="41808"/>
                  </a:lnTo>
                  <a:lnTo>
                    <a:pt x="127241" y="0"/>
                  </a:lnTo>
                  <a:lnTo>
                    <a:pt x="98323" y="0"/>
                  </a:lnTo>
                  <a:lnTo>
                    <a:pt x="98323" y="41808"/>
                  </a:lnTo>
                  <a:lnTo>
                    <a:pt x="3848" y="41808"/>
                  </a:lnTo>
                  <a:lnTo>
                    <a:pt x="0" y="45605"/>
                  </a:lnTo>
                  <a:lnTo>
                    <a:pt x="0" y="477837"/>
                  </a:lnTo>
                  <a:lnTo>
                    <a:pt x="3835" y="482587"/>
                  </a:lnTo>
                  <a:lnTo>
                    <a:pt x="507987" y="482587"/>
                  </a:lnTo>
                  <a:lnTo>
                    <a:pt x="507987" y="452183"/>
                  </a:lnTo>
                  <a:lnTo>
                    <a:pt x="507987" y="175755"/>
                  </a:lnTo>
                  <a:lnTo>
                    <a:pt x="508000" y="145351"/>
                  </a:lnTo>
                  <a:lnTo>
                    <a:pt x="508000" y="72199"/>
                  </a:lnTo>
                  <a:lnTo>
                    <a:pt x="508000" y="41808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13931" y="5179443"/>
              <a:ext cx="271877" cy="269127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6263509" y="5101402"/>
              <a:ext cx="499745" cy="499109"/>
            </a:xfrm>
            <a:custGeom>
              <a:avLst/>
              <a:gdLst/>
              <a:ahLst/>
              <a:cxnLst/>
              <a:rect l="l" t="t" r="r" b="b"/>
              <a:pathLst>
                <a:path w="499745" h="499110">
                  <a:moveTo>
                    <a:pt x="206081" y="498518"/>
                  </a:moveTo>
                  <a:lnTo>
                    <a:pt x="190787" y="496951"/>
                  </a:lnTo>
                  <a:lnTo>
                    <a:pt x="191353" y="496951"/>
                  </a:lnTo>
                  <a:lnTo>
                    <a:pt x="177518" y="492753"/>
                  </a:lnTo>
                  <a:lnTo>
                    <a:pt x="177673" y="492753"/>
                  </a:lnTo>
                  <a:lnTo>
                    <a:pt x="165073" y="486068"/>
                  </a:lnTo>
                  <a:lnTo>
                    <a:pt x="153878" y="477042"/>
                  </a:lnTo>
                  <a:lnTo>
                    <a:pt x="21573" y="344984"/>
                  </a:lnTo>
                  <a:lnTo>
                    <a:pt x="5387" y="320640"/>
                  </a:lnTo>
                  <a:lnTo>
                    <a:pt x="0" y="292951"/>
                  </a:lnTo>
                  <a:lnTo>
                    <a:pt x="5408" y="265264"/>
                  </a:lnTo>
                  <a:lnTo>
                    <a:pt x="230301" y="32624"/>
                  </a:lnTo>
                  <a:lnTo>
                    <a:pt x="274755" y="7556"/>
                  </a:lnTo>
                  <a:lnTo>
                    <a:pt x="292141" y="4635"/>
                  </a:lnTo>
                  <a:lnTo>
                    <a:pt x="293597" y="4635"/>
                  </a:lnTo>
                  <a:lnTo>
                    <a:pt x="436172" y="0"/>
                  </a:lnTo>
                  <a:lnTo>
                    <a:pt x="481908" y="17720"/>
                  </a:lnTo>
                  <a:lnTo>
                    <a:pt x="490080" y="27930"/>
                  </a:lnTo>
                  <a:lnTo>
                    <a:pt x="436995" y="27930"/>
                  </a:lnTo>
                  <a:lnTo>
                    <a:pt x="293555" y="32624"/>
                  </a:lnTo>
                  <a:lnTo>
                    <a:pt x="249818" y="53043"/>
                  </a:lnTo>
                  <a:lnTo>
                    <a:pt x="42183" y="260407"/>
                  </a:lnTo>
                  <a:lnTo>
                    <a:pt x="28877" y="292504"/>
                  </a:lnTo>
                  <a:lnTo>
                    <a:pt x="32204" y="309583"/>
                  </a:lnTo>
                  <a:lnTo>
                    <a:pt x="42183" y="324600"/>
                  </a:lnTo>
                  <a:lnTo>
                    <a:pt x="174454" y="456623"/>
                  </a:lnTo>
                  <a:lnTo>
                    <a:pt x="189499" y="466584"/>
                  </a:lnTo>
                  <a:lnTo>
                    <a:pt x="206610" y="469904"/>
                  </a:lnTo>
                  <a:lnTo>
                    <a:pt x="265435" y="469904"/>
                  </a:lnTo>
                  <a:lnTo>
                    <a:pt x="258283" y="477042"/>
                  </a:lnTo>
                  <a:lnTo>
                    <a:pt x="246952" y="486068"/>
                  </a:lnTo>
                  <a:lnTo>
                    <a:pt x="234237" y="492753"/>
                  </a:lnTo>
                  <a:lnTo>
                    <a:pt x="220494" y="496951"/>
                  </a:lnTo>
                  <a:lnTo>
                    <a:pt x="206081" y="498518"/>
                  </a:lnTo>
                  <a:close/>
                </a:path>
                <a:path w="499745" h="499110">
                  <a:moveTo>
                    <a:pt x="265435" y="469904"/>
                  </a:moveTo>
                  <a:lnTo>
                    <a:pt x="206610" y="469904"/>
                  </a:lnTo>
                  <a:lnTo>
                    <a:pt x="223721" y="466584"/>
                  </a:lnTo>
                  <a:lnTo>
                    <a:pt x="238766" y="456623"/>
                  </a:lnTo>
                  <a:lnTo>
                    <a:pt x="446518" y="249259"/>
                  </a:lnTo>
                  <a:lnTo>
                    <a:pt x="466976" y="205603"/>
                  </a:lnTo>
                  <a:lnTo>
                    <a:pt x="472385" y="63253"/>
                  </a:lnTo>
                  <a:lnTo>
                    <a:pt x="471721" y="56312"/>
                  </a:lnTo>
                  <a:lnTo>
                    <a:pt x="444018" y="28363"/>
                  </a:lnTo>
                  <a:lnTo>
                    <a:pt x="436995" y="27930"/>
                  </a:lnTo>
                  <a:lnTo>
                    <a:pt x="490080" y="27930"/>
                  </a:lnTo>
                  <a:lnTo>
                    <a:pt x="495558" y="38625"/>
                  </a:lnTo>
                  <a:lnTo>
                    <a:pt x="498832" y="50665"/>
                  </a:lnTo>
                  <a:lnTo>
                    <a:pt x="499544" y="63253"/>
                  </a:lnTo>
                  <a:lnTo>
                    <a:pt x="494086" y="205603"/>
                  </a:lnTo>
                  <a:lnTo>
                    <a:pt x="494018" y="207363"/>
                  </a:lnTo>
                  <a:lnTo>
                    <a:pt x="491623" y="224743"/>
                  </a:lnTo>
                  <a:lnTo>
                    <a:pt x="486128" y="240927"/>
                  </a:lnTo>
                  <a:lnTo>
                    <a:pt x="486032" y="241210"/>
                  </a:lnTo>
                  <a:lnTo>
                    <a:pt x="477438" y="256332"/>
                  </a:lnTo>
                  <a:lnTo>
                    <a:pt x="466036" y="269678"/>
                  </a:lnTo>
                  <a:lnTo>
                    <a:pt x="265435" y="4699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5177155" cy="6522084"/>
            </a:xfrm>
            <a:custGeom>
              <a:avLst/>
              <a:gdLst/>
              <a:ahLst/>
              <a:cxnLst/>
              <a:rect l="l" t="t" r="r" b="b"/>
              <a:pathLst>
                <a:path w="5177155" h="6522084">
                  <a:moveTo>
                    <a:pt x="0" y="6521856"/>
                  </a:moveTo>
                  <a:lnTo>
                    <a:pt x="5177116" y="6521856"/>
                  </a:lnTo>
                  <a:lnTo>
                    <a:pt x="5177116" y="0"/>
                  </a:lnTo>
                  <a:lnTo>
                    <a:pt x="0" y="0"/>
                  </a:lnTo>
                  <a:lnTo>
                    <a:pt x="0" y="6521856"/>
                  </a:lnTo>
                  <a:close/>
                </a:path>
              </a:pathLst>
            </a:custGeom>
            <a:solidFill>
              <a:srgbClr val="004F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6521856"/>
              <a:ext cx="12192000" cy="336550"/>
            </a:xfrm>
            <a:custGeom>
              <a:avLst/>
              <a:gdLst/>
              <a:ahLst/>
              <a:cxnLst/>
              <a:rect l="l" t="t" r="r" b="b"/>
              <a:pathLst>
                <a:path w="12192000" h="336550">
                  <a:moveTo>
                    <a:pt x="12192000" y="0"/>
                  </a:moveTo>
                  <a:lnTo>
                    <a:pt x="0" y="0"/>
                  </a:lnTo>
                  <a:lnTo>
                    <a:pt x="0" y="336143"/>
                  </a:lnTo>
                  <a:lnTo>
                    <a:pt x="12192000" y="336143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1DF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2015" y="1353945"/>
              <a:ext cx="82467" cy="8249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462468" y="678830"/>
              <a:ext cx="603885" cy="758190"/>
            </a:xfrm>
            <a:custGeom>
              <a:avLst/>
              <a:gdLst/>
              <a:ahLst/>
              <a:cxnLst/>
              <a:rect l="l" t="t" r="r" b="b"/>
              <a:pathLst>
                <a:path w="603885" h="758190">
                  <a:moveTo>
                    <a:pt x="301528" y="757609"/>
                  </a:moveTo>
                  <a:lnTo>
                    <a:pt x="256467" y="729702"/>
                  </a:lnTo>
                  <a:lnTo>
                    <a:pt x="215369" y="698643"/>
                  </a:lnTo>
                  <a:lnTo>
                    <a:pt x="178125" y="664720"/>
                  </a:lnTo>
                  <a:lnTo>
                    <a:pt x="144626" y="628222"/>
                  </a:lnTo>
                  <a:lnTo>
                    <a:pt x="114762" y="589437"/>
                  </a:lnTo>
                  <a:lnTo>
                    <a:pt x="88425" y="548654"/>
                  </a:lnTo>
                  <a:lnTo>
                    <a:pt x="65505" y="506162"/>
                  </a:lnTo>
                  <a:lnTo>
                    <a:pt x="45893" y="462250"/>
                  </a:lnTo>
                  <a:lnTo>
                    <a:pt x="29479" y="417206"/>
                  </a:lnTo>
                  <a:lnTo>
                    <a:pt x="16301" y="368873"/>
                  </a:lnTo>
                  <a:lnTo>
                    <a:pt x="7047" y="319213"/>
                  </a:lnTo>
                  <a:lnTo>
                    <a:pt x="1639" y="269006"/>
                  </a:lnTo>
                  <a:lnTo>
                    <a:pt x="0" y="219034"/>
                  </a:lnTo>
                  <a:lnTo>
                    <a:pt x="2050" y="170077"/>
                  </a:lnTo>
                  <a:lnTo>
                    <a:pt x="7713" y="122914"/>
                  </a:lnTo>
                  <a:lnTo>
                    <a:pt x="16910" y="78327"/>
                  </a:lnTo>
                  <a:lnTo>
                    <a:pt x="29563" y="37095"/>
                  </a:lnTo>
                  <a:lnTo>
                    <a:pt x="45594" y="0"/>
                  </a:lnTo>
                  <a:lnTo>
                    <a:pt x="94513" y="22263"/>
                  </a:lnTo>
                  <a:lnTo>
                    <a:pt x="143933" y="39975"/>
                  </a:lnTo>
                  <a:lnTo>
                    <a:pt x="194582" y="52909"/>
                  </a:lnTo>
                  <a:lnTo>
                    <a:pt x="247187" y="60836"/>
                  </a:lnTo>
                  <a:lnTo>
                    <a:pt x="302476" y="63529"/>
                  </a:lnTo>
                  <a:lnTo>
                    <a:pt x="357394" y="60472"/>
                  </a:lnTo>
                  <a:lnTo>
                    <a:pt x="409900" y="52499"/>
                  </a:lnTo>
                  <a:lnTo>
                    <a:pt x="460541" y="39702"/>
                  </a:lnTo>
                  <a:lnTo>
                    <a:pt x="509863" y="22172"/>
                  </a:lnTo>
                  <a:lnTo>
                    <a:pt x="558411" y="0"/>
                  </a:lnTo>
                  <a:lnTo>
                    <a:pt x="574409" y="37345"/>
                  </a:lnTo>
                  <a:lnTo>
                    <a:pt x="586975" y="78709"/>
                  </a:lnTo>
                  <a:lnTo>
                    <a:pt x="596046" y="123335"/>
                  </a:lnTo>
                  <a:lnTo>
                    <a:pt x="601559" y="170467"/>
                  </a:lnTo>
                  <a:lnTo>
                    <a:pt x="603452" y="219346"/>
                  </a:lnTo>
                  <a:lnTo>
                    <a:pt x="601663" y="269217"/>
                  </a:lnTo>
                  <a:lnTo>
                    <a:pt x="596129" y="319322"/>
                  </a:lnTo>
                  <a:lnTo>
                    <a:pt x="586788" y="368904"/>
                  </a:lnTo>
                  <a:lnTo>
                    <a:pt x="573577" y="417206"/>
                  </a:lnTo>
                  <a:lnTo>
                    <a:pt x="557195" y="462500"/>
                  </a:lnTo>
                  <a:lnTo>
                    <a:pt x="537661" y="506545"/>
                  </a:lnTo>
                  <a:lnTo>
                    <a:pt x="514842" y="549076"/>
                  </a:lnTo>
                  <a:lnTo>
                    <a:pt x="488606" y="589827"/>
                  </a:lnTo>
                  <a:lnTo>
                    <a:pt x="458821" y="628534"/>
                  </a:lnTo>
                  <a:lnTo>
                    <a:pt x="425353" y="664931"/>
                  </a:lnTo>
                  <a:lnTo>
                    <a:pt x="388070" y="698753"/>
                  </a:lnTo>
                  <a:lnTo>
                    <a:pt x="346839" y="729734"/>
                  </a:lnTo>
                  <a:lnTo>
                    <a:pt x="301528" y="757609"/>
                  </a:lnTo>
                  <a:close/>
                </a:path>
              </a:pathLst>
            </a:custGeom>
            <a:solidFill>
              <a:srgbClr val="0099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4450" y="1352049"/>
              <a:ext cx="84363" cy="8438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593331" y="678484"/>
              <a:ext cx="756920" cy="758825"/>
            </a:xfrm>
            <a:custGeom>
              <a:avLst/>
              <a:gdLst/>
              <a:ahLst/>
              <a:cxnLst/>
              <a:rect l="l" t="t" r="r" b="b"/>
              <a:pathLst>
                <a:path w="756919" h="758825">
                  <a:moveTo>
                    <a:pt x="756424" y="210845"/>
                  </a:moveTo>
                  <a:lnTo>
                    <a:pt x="545985" y="210845"/>
                  </a:lnTo>
                  <a:lnTo>
                    <a:pt x="545985" y="0"/>
                  </a:lnTo>
                  <a:lnTo>
                    <a:pt x="210426" y="0"/>
                  </a:lnTo>
                  <a:lnTo>
                    <a:pt x="210426" y="210845"/>
                  </a:lnTo>
                  <a:lnTo>
                    <a:pt x="0" y="210845"/>
                  </a:lnTo>
                  <a:lnTo>
                    <a:pt x="0" y="547458"/>
                  </a:lnTo>
                  <a:lnTo>
                    <a:pt x="210426" y="547458"/>
                  </a:lnTo>
                  <a:lnTo>
                    <a:pt x="210426" y="758304"/>
                  </a:lnTo>
                  <a:lnTo>
                    <a:pt x="545985" y="758304"/>
                  </a:lnTo>
                  <a:lnTo>
                    <a:pt x="545985" y="547458"/>
                  </a:lnTo>
                  <a:lnTo>
                    <a:pt x="756424" y="547458"/>
                  </a:lnTo>
                  <a:lnTo>
                    <a:pt x="756424" y="210845"/>
                  </a:lnTo>
                  <a:close/>
                </a:path>
              </a:pathLst>
            </a:custGeom>
            <a:solidFill>
              <a:srgbClr val="0099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69408" y="0"/>
              <a:ext cx="7022592" cy="6522720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573086" y="4011169"/>
            <a:ext cx="2938145" cy="14154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5470"/>
              </a:lnSpc>
              <a:spcBef>
                <a:spcPts val="100"/>
              </a:spcBef>
            </a:pPr>
            <a:r>
              <a:rPr dirty="0" sz="4800" spc="-20" b="1">
                <a:solidFill>
                  <a:srgbClr val="FFFFFF"/>
                </a:solidFill>
                <a:latin typeface="Arial"/>
                <a:cs typeface="Arial"/>
              </a:rPr>
              <a:t>2025</a:t>
            </a:r>
            <a:endParaRPr sz="4800">
              <a:latin typeface="Arial"/>
              <a:cs typeface="Arial"/>
            </a:endParaRPr>
          </a:p>
          <a:p>
            <a:pPr marL="12700">
              <a:lnSpc>
                <a:spcPts val="5470"/>
              </a:lnSpc>
            </a:pPr>
            <a:r>
              <a:rPr dirty="0" sz="4800" spc="-10" b="1">
                <a:solidFill>
                  <a:srgbClr val="FFFFFF"/>
                </a:solidFill>
                <a:latin typeface="Arial"/>
                <a:cs typeface="Arial"/>
              </a:rPr>
              <a:t>premiums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226060" cy="6858000"/>
          </a:xfrm>
          <a:custGeom>
            <a:avLst/>
            <a:gdLst/>
            <a:ahLst/>
            <a:cxnLst/>
            <a:rect l="l" t="t" r="r" b="b"/>
            <a:pathLst>
              <a:path w="226060" h="6858000">
                <a:moveTo>
                  <a:pt x="225628" y="0"/>
                </a:moveTo>
                <a:lnTo>
                  <a:pt x="0" y="0"/>
                </a:lnTo>
                <a:lnTo>
                  <a:pt x="0" y="6858000"/>
                </a:lnTo>
                <a:lnTo>
                  <a:pt x="225628" y="6858000"/>
                </a:lnTo>
                <a:lnTo>
                  <a:pt x="225628" y="0"/>
                </a:lnTo>
                <a:close/>
              </a:path>
            </a:pathLst>
          </a:custGeom>
          <a:solidFill>
            <a:srgbClr val="004F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1877726" y="6525882"/>
            <a:ext cx="35560" cy="34925"/>
          </a:xfrm>
          <a:custGeom>
            <a:avLst/>
            <a:gdLst/>
            <a:ahLst/>
            <a:cxnLst/>
            <a:rect l="l" t="t" r="r" b="b"/>
            <a:pathLst>
              <a:path w="35559" h="34925">
                <a:moveTo>
                  <a:pt x="26619" y="9144"/>
                </a:moveTo>
                <a:lnTo>
                  <a:pt x="25031" y="7162"/>
                </a:lnTo>
                <a:lnTo>
                  <a:pt x="23850" y="7162"/>
                </a:lnTo>
                <a:lnTo>
                  <a:pt x="23850" y="9944"/>
                </a:lnTo>
                <a:lnTo>
                  <a:pt x="23850" y="16294"/>
                </a:lnTo>
                <a:lnTo>
                  <a:pt x="19875" y="15900"/>
                </a:lnTo>
                <a:lnTo>
                  <a:pt x="13512" y="15900"/>
                </a:lnTo>
                <a:lnTo>
                  <a:pt x="13512" y="9537"/>
                </a:lnTo>
                <a:lnTo>
                  <a:pt x="21463" y="9537"/>
                </a:lnTo>
                <a:lnTo>
                  <a:pt x="23850" y="9944"/>
                </a:lnTo>
                <a:lnTo>
                  <a:pt x="23850" y="7162"/>
                </a:lnTo>
                <a:lnTo>
                  <a:pt x="11531" y="7162"/>
                </a:lnTo>
                <a:lnTo>
                  <a:pt x="11531" y="27025"/>
                </a:lnTo>
                <a:lnTo>
                  <a:pt x="13906" y="27025"/>
                </a:lnTo>
                <a:lnTo>
                  <a:pt x="13906" y="18288"/>
                </a:lnTo>
                <a:lnTo>
                  <a:pt x="18288" y="18288"/>
                </a:lnTo>
                <a:lnTo>
                  <a:pt x="23850" y="27025"/>
                </a:lnTo>
                <a:lnTo>
                  <a:pt x="26619" y="27025"/>
                </a:lnTo>
                <a:lnTo>
                  <a:pt x="20662" y="18288"/>
                </a:lnTo>
                <a:lnTo>
                  <a:pt x="23850" y="17894"/>
                </a:lnTo>
                <a:lnTo>
                  <a:pt x="26619" y="16294"/>
                </a:lnTo>
                <a:lnTo>
                  <a:pt x="26619" y="9537"/>
                </a:lnTo>
                <a:lnTo>
                  <a:pt x="26619" y="9144"/>
                </a:lnTo>
                <a:close/>
              </a:path>
              <a:path w="35559" h="34925">
                <a:moveTo>
                  <a:pt x="34963" y="7556"/>
                </a:moveTo>
                <a:lnTo>
                  <a:pt x="32181" y="4914"/>
                </a:lnTo>
                <a:lnTo>
                  <a:pt x="32181" y="25438"/>
                </a:lnTo>
                <a:lnTo>
                  <a:pt x="26225" y="31800"/>
                </a:lnTo>
                <a:lnTo>
                  <a:pt x="9144" y="31800"/>
                </a:lnTo>
                <a:lnTo>
                  <a:pt x="2781" y="25831"/>
                </a:lnTo>
                <a:lnTo>
                  <a:pt x="2781" y="8750"/>
                </a:lnTo>
                <a:lnTo>
                  <a:pt x="8750" y="2781"/>
                </a:lnTo>
                <a:lnTo>
                  <a:pt x="25831" y="2781"/>
                </a:lnTo>
                <a:lnTo>
                  <a:pt x="31788" y="8750"/>
                </a:lnTo>
                <a:lnTo>
                  <a:pt x="31788" y="17094"/>
                </a:lnTo>
                <a:lnTo>
                  <a:pt x="32181" y="25438"/>
                </a:lnTo>
                <a:lnTo>
                  <a:pt x="32181" y="4914"/>
                </a:lnTo>
                <a:lnTo>
                  <a:pt x="29946" y="2781"/>
                </a:lnTo>
                <a:lnTo>
                  <a:pt x="27025" y="0"/>
                </a:lnTo>
                <a:lnTo>
                  <a:pt x="7950" y="0"/>
                </a:lnTo>
                <a:lnTo>
                  <a:pt x="0" y="7556"/>
                </a:lnTo>
                <a:lnTo>
                  <a:pt x="0" y="26631"/>
                </a:lnTo>
                <a:lnTo>
                  <a:pt x="7950" y="34582"/>
                </a:lnTo>
                <a:lnTo>
                  <a:pt x="27025" y="34582"/>
                </a:lnTo>
                <a:lnTo>
                  <a:pt x="29667" y="31800"/>
                </a:lnTo>
                <a:lnTo>
                  <a:pt x="34569" y="26631"/>
                </a:lnTo>
                <a:lnTo>
                  <a:pt x="34569" y="17094"/>
                </a:lnTo>
                <a:lnTo>
                  <a:pt x="34963" y="7556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660216" y="6242918"/>
            <a:ext cx="252729" cy="318135"/>
          </a:xfrm>
          <a:custGeom>
            <a:avLst/>
            <a:gdLst/>
            <a:ahLst/>
            <a:cxnLst/>
            <a:rect l="l" t="t" r="r" b="b"/>
            <a:pathLst>
              <a:path w="252729" h="318134">
                <a:moveTo>
                  <a:pt x="126143" y="317537"/>
                </a:moveTo>
                <a:lnTo>
                  <a:pt x="85978" y="289376"/>
                </a:lnTo>
                <a:lnTo>
                  <a:pt x="53933" y="255292"/>
                </a:lnTo>
                <a:lnTo>
                  <a:pt x="29487" y="216661"/>
                </a:lnTo>
                <a:lnTo>
                  <a:pt x="12117" y="174864"/>
                </a:lnTo>
                <a:lnTo>
                  <a:pt x="1998" y="128540"/>
                </a:lnTo>
                <a:lnTo>
                  <a:pt x="0" y="81470"/>
                </a:lnTo>
                <a:lnTo>
                  <a:pt x="5748" y="37382"/>
                </a:lnTo>
                <a:lnTo>
                  <a:pt x="18871" y="0"/>
                </a:lnTo>
                <a:lnTo>
                  <a:pt x="44522" y="11369"/>
                </a:lnTo>
                <a:lnTo>
                  <a:pt x="70620" y="19721"/>
                </a:lnTo>
                <a:lnTo>
                  <a:pt x="97761" y="24869"/>
                </a:lnTo>
                <a:lnTo>
                  <a:pt x="126541" y="26627"/>
                </a:lnTo>
                <a:lnTo>
                  <a:pt x="155146" y="24702"/>
                </a:lnTo>
                <a:lnTo>
                  <a:pt x="182262" y="19572"/>
                </a:lnTo>
                <a:lnTo>
                  <a:pt x="208335" y="11314"/>
                </a:lnTo>
                <a:lnTo>
                  <a:pt x="233813" y="0"/>
                </a:lnTo>
                <a:lnTo>
                  <a:pt x="246874" y="37549"/>
                </a:lnTo>
                <a:lnTo>
                  <a:pt x="252486" y="81619"/>
                </a:lnTo>
                <a:lnTo>
                  <a:pt x="250350" y="128596"/>
                </a:lnTo>
                <a:lnTo>
                  <a:pt x="240169" y="174864"/>
                </a:lnTo>
                <a:lnTo>
                  <a:pt x="222856" y="216829"/>
                </a:lnTo>
                <a:lnTo>
                  <a:pt x="198502" y="255441"/>
                </a:lnTo>
                <a:lnTo>
                  <a:pt x="166476" y="289432"/>
                </a:lnTo>
                <a:lnTo>
                  <a:pt x="126143" y="317537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1576977" y="6525094"/>
            <a:ext cx="36195" cy="35560"/>
          </a:xfrm>
          <a:custGeom>
            <a:avLst/>
            <a:gdLst/>
            <a:ahLst/>
            <a:cxnLst/>
            <a:rect l="l" t="t" r="r" b="b"/>
            <a:pathLst>
              <a:path w="36195" h="35559">
                <a:moveTo>
                  <a:pt x="27012" y="9537"/>
                </a:moveTo>
                <a:lnTo>
                  <a:pt x="25425" y="7543"/>
                </a:lnTo>
                <a:lnTo>
                  <a:pt x="24231" y="7543"/>
                </a:lnTo>
                <a:lnTo>
                  <a:pt x="24231" y="10325"/>
                </a:lnTo>
                <a:lnTo>
                  <a:pt x="24231" y="16687"/>
                </a:lnTo>
                <a:lnTo>
                  <a:pt x="20269" y="16294"/>
                </a:lnTo>
                <a:lnTo>
                  <a:pt x="13906" y="16294"/>
                </a:lnTo>
                <a:lnTo>
                  <a:pt x="13906" y="9931"/>
                </a:lnTo>
                <a:lnTo>
                  <a:pt x="21856" y="9931"/>
                </a:lnTo>
                <a:lnTo>
                  <a:pt x="24231" y="10325"/>
                </a:lnTo>
                <a:lnTo>
                  <a:pt x="24231" y="7543"/>
                </a:lnTo>
                <a:lnTo>
                  <a:pt x="11125" y="7543"/>
                </a:lnTo>
                <a:lnTo>
                  <a:pt x="11125" y="27813"/>
                </a:lnTo>
                <a:lnTo>
                  <a:pt x="13512" y="27813"/>
                </a:lnTo>
                <a:lnTo>
                  <a:pt x="13512" y="19075"/>
                </a:lnTo>
                <a:lnTo>
                  <a:pt x="17881" y="19075"/>
                </a:lnTo>
                <a:lnTo>
                  <a:pt x="23444" y="27813"/>
                </a:lnTo>
                <a:lnTo>
                  <a:pt x="26225" y="27813"/>
                </a:lnTo>
                <a:lnTo>
                  <a:pt x="20269" y="19075"/>
                </a:lnTo>
                <a:lnTo>
                  <a:pt x="24231" y="18275"/>
                </a:lnTo>
                <a:lnTo>
                  <a:pt x="27012" y="16687"/>
                </a:lnTo>
                <a:lnTo>
                  <a:pt x="27012" y="9931"/>
                </a:lnTo>
                <a:lnTo>
                  <a:pt x="27012" y="9537"/>
                </a:lnTo>
                <a:close/>
              </a:path>
              <a:path w="36195" h="35559">
                <a:moveTo>
                  <a:pt x="35750" y="7950"/>
                </a:moveTo>
                <a:lnTo>
                  <a:pt x="32969" y="5168"/>
                </a:lnTo>
                <a:lnTo>
                  <a:pt x="32969" y="26225"/>
                </a:lnTo>
                <a:lnTo>
                  <a:pt x="26619" y="32588"/>
                </a:lnTo>
                <a:lnTo>
                  <a:pt x="9131" y="32588"/>
                </a:lnTo>
                <a:lnTo>
                  <a:pt x="3175" y="26225"/>
                </a:lnTo>
                <a:lnTo>
                  <a:pt x="3175" y="9144"/>
                </a:lnTo>
                <a:lnTo>
                  <a:pt x="9537" y="3175"/>
                </a:lnTo>
                <a:lnTo>
                  <a:pt x="26619" y="3175"/>
                </a:lnTo>
                <a:lnTo>
                  <a:pt x="32575" y="9537"/>
                </a:lnTo>
                <a:lnTo>
                  <a:pt x="32575" y="17881"/>
                </a:lnTo>
                <a:lnTo>
                  <a:pt x="32969" y="26225"/>
                </a:lnTo>
                <a:lnTo>
                  <a:pt x="32969" y="5168"/>
                </a:lnTo>
                <a:lnTo>
                  <a:pt x="30988" y="3175"/>
                </a:lnTo>
                <a:lnTo>
                  <a:pt x="27813" y="0"/>
                </a:lnTo>
                <a:lnTo>
                  <a:pt x="7950" y="0"/>
                </a:lnTo>
                <a:lnTo>
                  <a:pt x="0" y="7950"/>
                </a:lnTo>
                <a:lnTo>
                  <a:pt x="0" y="27419"/>
                </a:lnTo>
                <a:lnTo>
                  <a:pt x="7950" y="35369"/>
                </a:lnTo>
                <a:lnTo>
                  <a:pt x="27419" y="35369"/>
                </a:lnTo>
                <a:lnTo>
                  <a:pt x="30200" y="32588"/>
                </a:lnTo>
                <a:lnTo>
                  <a:pt x="35356" y="27419"/>
                </a:lnTo>
                <a:lnTo>
                  <a:pt x="35356" y="17487"/>
                </a:lnTo>
                <a:lnTo>
                  <a:pt x="35750" y="7950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1295685" y="6243510"/>
            <a:ext cx="317500" cy="318135"/>
          </a:xfrm>
          <a:custGeom>
            <a:avLst/>
            <a:gdLst/>
            <a:ahLst/>
            <a:cxnLst/>
            <a:rect l="l" t="t" r="r" b="b"/>
            <a:pathLst>
              <a:path w="317500" h="318134">
                <a:moveTo>
                  <a:pt x="317055" y="87642"/>
                </a:moveTo>
                <a:lnTo>
                  <a:pt x="228854" y="87642"/>
                </a:lnTo>
                <a:lnTo>
                  <a:pt x="228854" y="0"/>
                </a:lnTo>
                <a:lnTo>
                  <a:pt x="88201" y="0"/>
                </a:lnTo>
                <a:lnTo>
                  <a:pt x="88201" y="87642"/>
                </a:lnTo>
                <a:lnTo>
                  <a:pt x="0" y="87642"/>
                </a:lnTo>
                <a:lnTo>
                  <a:pt x="0" y="228638"/>
                </a:lnTo>
                <a:lnTo>
                  <a:pt x="88201" y="228638"/>
                </a:lnTo>
                <a:lnTo>
                  <a:pt x="88201" y="317550"/>
                </a:lnTo>
                <a:lnTo>
                  <a:pt x="228854" y="317550"/>
                </a:lnTo>
                <a:lnTo>
                  <a:pt x="228854" y="228638"/>
                </a:lnTo>
                <a:lnTo>
                  <a:pt x="317055" y="228638"/>
                </a:lnTo>
                <a:lnTo>
                  <a:pt x="317055" y="8764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01698" y="634248"/>
            <a:ext cx="7667625" cy="543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003358"/>
                </a:solidFill>
              </a:rPr>
              <a:t>Find</a:t>
            </a:r>
            <a:r>
              <a:rPr dirty="0" spc="-50">
                <a:solidFill>
                  <a:srgbClr val="003358"/>
                </a:solidFill>
              </a:rPr>
              <a:t> </a:t>
            </a:r>
            <a:r>
              <a:rPr dirty="0">
                <a:solidFill>
                  <a:srgbClr val="003358"/>
                </a:solidFill>
              </a:rPr>
              <a:t>your</a:t>
            </a:r>
            <a:r>
              <a:rPr dirty="0" spc="-35">
                <a:solidFill>
                  <a:srgbClr val="003358"/>
                </a:solidFill>
              </a:rPr>
              <a:t> </a:t>
            </a:r>
            <a:r>
              <a:rPr dirty="0">
                <a:solidFill>
                  <a:srgbClr val="003358"/>
                </a:solidFill>
              </a:rPr>
              <a:t>BCBS</a:t>
            </a:r>
            <a:r>
              <a:rPr dirty="0" spc="-40">
                <a:solidFill>
                  <a:srgbClr val="003358"/>
                </a:solidFill>
              </a:rPr>
              <a:t> </a:t>
            </a:r>
            <a:r>
              <a:rPr dirty="0">
                <a:solidFill>
                  <a:srgbClr val="003358"/>
                </a:solidFill>
              </a:rPr>
              <a:t>FEP</a:t>
            </a:r>
            <a:r>
              <a:rPr dirty="0" spc="-114">
                <a:solidFill>
                  <a:srgbClr val="003358"/>
                </a:solidFill>
              </a:rPr>
              <a:t> </a:t>
            </a:r>
            <a:r>
              <a:rPr dirty="0">
                <a:solidFill>
                  <a:srgbClr val="003358"/>
                </a:solidFill>
              </a:rPr>
              <a:t>Dental</a:t>
            </a:r>
            <a:r>
              <a:rPr dirty="0" spc="-15">
                <a:solidFill>
                  <a:srgbClr val="003358"/>
                </a:solidFill>
              </a:rPr>
              <a:t> </a:t>
            </a:r>
            <a:r>
              <a:rPr dirty="0" spc="-10">
                <a:solidFill>
                  <a:srgbClr val="003358"/>
                </a:solidFill>
              </a:rPr>
              <a:t>premium</a:t>
            </a:r>
          </a:p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7E7E7E"/>
                </a:solidFill>
              </a:rPr>
              <a:t>49</a:t>
            </a:fld>
          </a:p>
        </p:txBody>
      </p:sp>
      <p:graphicFrame>
        <p:nvGraphicFramePr>
          <p:cNvPr id="8" name="object 8" descr=""/>
          <p:cNvGraphicFramePr>
            <a:graphicFrameLocks noGrp="1"/>
          </p:cNvGraphicFramePr>
          <p:nvPr/>
        </p:nvGraphicFramePr>
        <p:xfrm>
          <a:off x="908048" y="2432050"/>
          <a:ext cx="10633710" cy="17830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14725"/>
                <a:gridCol w="3514725"/>
                <a:gridCol w="3514725"/>
              </a:tblGrid>
              <a:tr h="535305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EXAMPLE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5557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756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dirty="0" sz="135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State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129539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First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4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digits</a:t>
                      </a:r>
                      <a:r>
                        <a:rPr dirty="0" sz="1400" spc="-5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your</a:t>
                      </a:r>
                      <a:r>
                        <a:rPr dirty="0" sz="1400" spc="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ZIP</a:t>
                      </a:r>
                      <a:r>
                        <a:rPr dirty="0" sz="1400" spc="-6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2573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dirty="0" sz="135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Rating</a:t>
                      </a:r>
                      <a:r>
                        <a:rPr dirty="0" sz="1350" spc="-8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5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Area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129539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>
                        <a:alpha val="89804"/>
                      </a:srgbClr>
                    </a:solidFill>
                  </a:tcPr>
                </a:tc>
              </a:tr>
              <a:tr h="772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600" spc="-25" b="1">
                          <a:solidFill>
                            <a:srgbClr val="003366"/>
                          </a:solidFill>
                          <a:latin typeface="Arial"/>
                          <a:cs typeface="Arial"/>
                        </a:rPr>
                        <a:t>MD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600" spc="-10" b="1">
                          <a:solidFill>
                            <a:srgbClr val="004F70"/>
                          </a:solidFill>
                          <a:latin typeface="Arial"/>
                          <a:cs typeface="Arial"/>
                        </a:rPr>
                        <a:t>205-</a:t>
                      </a:r>
                      <a:r>
                        <a:rPr dirty="0" sz="1600" spc="-20" b="1">
                          <a:solidFill>
                            <a:srgbClr val="004F70"/>
                          </a:solidFill>
                          <a:latin typeface="Arial"/>
                          <a:cs typeface="Arial"/>
                        </a:rPr>
                        <a:t>212,214,216-</a:t>
                      </a:r>
                      <a:r>
                        <a:rPr dirty="0" sz="1600" spc="-25" b="1">
                          <a:solidFill>
                            <a:srgbClr val="004F70"/>
                          </a:solidFill>
                          <a:latin typeface="Arial"/>
                          <a:cs typeface="Arial"/>
                        </a:rPr>
                        <a:t>217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600" spc="-50" b="1">
                          <a:solidFill>
                            <a:srgbClr val="003366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>
                        <a:alpha val="89804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object 9" descr=""/>
          <p:cNvSpPr txBox="1"/>
          <p:nvPr/>
        </p:nvSpPr>
        <p:spPr>
          <a:xfrm>
            <a:off x="901698" y="1350801"/>
            <a:ext cx="10448925" cy="793750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Premiums</a:t>
            </a:r>
            <a:r>
              <a:rPr dirty="0" sz="1800" spc="-2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are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based</a:t>
            </a:r>
            <a:r>
              <a:rPr dirty="0" sz="1800" spc="-3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on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where</a:t>
            </a:r>
            <a:r>
              <a:rPr dirty="0" sz="1800" spc="-7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live.</a:t>
            </a:r>
            <a:r>
              <a:rPr dirty="0" sz="1800" spc="-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To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find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yours,</a:t>
            </a:r>
            <a:r>
              <a:rPr dirty="0" sz="1800" spc="-3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check</a:t>
            </a:r>
            <a:r>
              <a:rPr dirty="0" sz="1800" spc="-2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rating</a:t>
            </a:r>
            <a:r>
              <a:rPr dirty="0" sz="18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area</a:t>
            </a:r>
            <a:r>
              <a:rPr dirty="0" sz="1800" spc="-2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for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state</a:t>
            </a:r>
            <a:r>
              <a:rPr dirty="0" sz="1800" spc="-2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or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25" b="1">
                <a:solidFill>
                  <a:srgbClr val="003358"/>
                </a:solidFill>
                <a:latin typeface="Arial"/>
                <a:cs typeface="Arial"/>
              </a:rPr>
              <a:t>ZIP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Code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and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then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match</a:t>
            </a:r>
            <a:r>
              <a:rPr dirty="0" sz="1800" spc="-2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it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appropriate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rating</a:t>
            </a:r>
            <a:r>
              <a:rPr dirty="0" sz="18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area</a:t>
            </a:r>
            <a:r>
              <a:rPr dirty="0" sz="1800" spc="-3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and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enrollment</a:t>
            </a:r>
            <a:r>
              <a:rPr dirty="0" sz="1800" spc="-4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type.</a:t>
            </a:r>
            <a:r>
              <a:rPr dirty="0" sz="1800" spc="-5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003358"/>
                </a:solidFill>
                <a:latin typeface="Arial"/>
                <a:cs typeface="Arial"/>
              </a:rPr>
              <a:t>You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can</a:t>
            </a:r>
            <a:r>
              <a:rPr dirty="0" sz="1800" spc="-3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find</a:t>
            </a:r>
            <a:r>
              <a:rPr dirty="0" sz="1800" spc="-5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003358"/>
                </a:solidFill>
                <a:latin typeface="Arial"/>
                <a:cs typeface="Arial"/>
              </a:rPr>
              <a:t>your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rating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area</a:t>
            </a:r>
            <a:r>
              <a:rPr dirty="0" sz="1800" spc="-3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by</a:t>
            </a:r>
            <a:r>
              <a:rPr dirty="0" sz="1800" spc="-45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3358"/>
                </a:solidFill>
                <a:latin typeface="Arial"/>
                <a:cs typeface="Arial"/>
              </a:rPr>
              <a:t>visiting</a:t>
            </a: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u="sng" sz="1800" spc="-10" b="1">
                <a:solidFill>
                  <a:srgbClr val="0099D7"/>
                </a:solidFill>
                <a:uFill>
                  <a:solidFill>
                    <a:srgbClr val="0099D7"/>
                  </a:solidFill>
                </a:uFill>
                <a:latin typeface="Arial"/>
                <a:cs typeface="Arial"/>
              </a:rPr>
              <a:t>opm.gov</a:t>
            </a:r>
            <a:r>
              <a:rPr dirty="0" u="none" sz="1800" spc="-10" b="1">
                <a:solidFill>
                  <a:srgbClr val="004F70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966284" y="0"/>
            <a:ext cx="7226300" cy="1960880"/>
          </a:xfrm>
          <a:custGeom>
            <a:avLst/>
            <a:gdLst/>
            <a:ahLst/>
            <a:cxnLst/>
            <a:rect l="l" t="t" r="r" b="b"/>
            <a:pathLst>
              <a:path w="7226300" h="1960880">
                <a:moveTo>
                  <a:pt x="0" y="1960638"/>
                </a:moveTo>
                <a:lnTo>
                  <a:pt x="7225715" y="1960638"/>
                </a:lnTo>
                <a:lnTo>
                  <a:pt x="7225715" y="0"/>
                </a:lnTo>
                <a:lnTo>
                  <a:pt x="0" y="0"/>
                </a:lnTo>
                <a:lnTo>
                  <a:pt x="0" y="1960638"/>
                </a:lnTo>
                <a:close/>
              </a:path>
            </a:pathLst>
          </a:custGeom>
          <a:solidFill>
            <a:srgbClr val="0033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0"/>
            <a:ext cx="226060" cy="6858000"/>
          </a:xfrm>
          <a:custGeom>
            <a:avLst/>
            <a:gdLst/>
            <a:ahLst/>
            <a:cxnLst/>
            <a:rect l="l" t="t" r="r" b="b"/>
            <a:pathLst>
              <a:path w="226060" h="6858000">
                <a:moveTo>
                  <a:pt x="225628" y="0"/>
                </a:moveTo>
                <a:lnTo>
                  <a:pt x="0" y="0"/>
                </a:lnTo>
                <a:lnTo>
                  <a:pt x="0" y="6858000"/>
                </a:lnTo>
                <a:lnTo>
                  <a:pt x="225628" y="6858000"/>
                </a:lnTo>
                <a:lnTo>
                  <a:pt x="225628" y="0"/>
                </a:lnTo>
                <a:close/>
              </a:path>
            </a:pathLst>
          </a:custGeom>
          <a:solidFill>
            <a:srgbClr val="0099D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0945" y="5967109"/>
            <a:ext cx="862317" cy="862315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520" y="0"/>
            <a:ext cx="4745113" cy="68580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75107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Telehealth</a:t>
            </a:r>
            <a:r>
              <a:rPr dirty="0" sz="3600" spc="-65"/>
              <a:t> </a:t>
            </a:r>
            <a:r>
              <a:rPr dirty="0" sz="3600" spc="-10"/>
              <a:t>visits</a:t>
            </a:r>
            <a:endParaRPr sz="3600"/>
          </a:p>
        </p:txBody>
      </p:sp>
      <p:sp>
        <p:nvSpPr>
          <p:cNvPr id="7" name="object 7" descr=""/>
          <p:cNvSpPr txBox="1"/>
          <p:nvPr/>
        </p:nvSpPr>
        <p:spPr>
          <a:xfrm>
            <a:off x="6271171" y="2363617"/>
            <a:ext cx="4707255" cy="1214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5"/>
              </a:spcBef>
            </a:pPr>
            <a:r>
              <a:rPr dirty="0" sz="2600">
                <a:solidFill>
                  <a:srgbClr val="003358"/>
                </a:solidFill>
                <a:latin typeface="Arial"/>
                <a:cs typeface="Arial"/>
              </a:rPr>
              <a:t>We</a:t>
            </a:r>
            <a:r>
              <a:rPr dirty="0" sz="2600" spc="-1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003358"/>
                </a:solidFill>
                <a:latin typeface="Arial"/>
                <a:cs typeface="Arial"/>
              </a:rPr>
              <a:t>will</a:t>
            </a:r>
            <a:r>
              <a:rPr dirty="0" sz="2600" spc="-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003358"/>
                </a:solidFill>
                <a:latin typeface="Arial"/>
                <a:cs typeface="Arial"/>
              </a:rPr>
              <a:t>cover</a:t>
            </a:r>
            <a:r>
              <a:rPr dirty="0" sz="26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003358"/>
                </a:solidFill>
                <a:latin typeface="Arial"/>
                <a:cs typeface="Arial"/>
              </a:rPr>
              <a:t>all</a:t>
            </a:r>
            <a:r>
              <a:rPr dirty="0" sz="2600" spc="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003358"/>
                </a:solidFill>
                <a:latin typeface="Arial"/>
                <a:cs typeface="Arial"/>
              </a:rPr>
              <a:t>your</a:t>
            </a:r>
            <a:r>
              <a:rPr dirty="0" sz="26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600" spc="-10">
                <a:solidFill>
                  <a:srgbClr val="003358"/>
                </a:solidFill>
                <a:latin typeface="Arial"/>
                <a:cs typeface="Arial"/>
              </a:rPr>
              <a:t>telehealth </a:t>
            </a:r>
            <a:r>
              <a:rPr dirty="0" sz="2600">
                <a:solidFill>
                  <a:srgbClr val="003358"/>
                </a:solidFill>
                <a:latin typeface="Arial"/>
                <a:cs typeface="Arial"/>
              </a:rPr>
              <a:t>visits</a:t>
            </a:r>
            <a:r>
              <a:rPr dirty="0" sz="2600" spc="-6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003358"/>
                </a:solidFill>
                <a:latin typeface="Arial"/>
                <a:cs typeface="Arial"/>
              </a:rPr>
              <a:t>from</a:t>
            </a:r>
            <a:r>
              <a:rPr dirty="0" sz="2600" spc="-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003358"/>
                </a:solidFill>
                <a:latin typeface="Arial"/>
                <a:cs typeface="Arial"/>
              </a:rPr>
              <a:t>Teladoc</a:t>
            </a:r>
            <a:r>
              <a:rPr dirty="0" sz="26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003358"/>
                </a:solidFill>
                <a:latin typeface="Arial"/>
                <a:cs typeface="Arial"/>
              </a:rPr>
              <a:t>Health</a:t>
            </a:r>
            <a:r>
              <a:rPr dirty="0" baseline="26143" sz="2550">
                <a:solidFill>
                  <a:srgbClr val="003358"/>
                </a:solidFill>
                <a:latin typeface="Arial"/>
                <a:cs typeface="Arial"/>
              </a:rPr>
              <a:t>®</a:t>
            </a:r>
            <a:r>
              <a:rPr dirty="0" baseline="26143" sz="2550" spc="30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600" spc="-25">
                <a:solidFill>
                  <a:srgbClr val="003358"/>
                </a:solidFill>
                <a:latin typeface="Arial"/>
                <a:cs typeface="Arial"/>
              </a:rPr>
              <a:t>at </a:t>
            </a:r>
            <a:r>
              <a:rPr dirty="0" sz="2600" b="1">
                <a:solidFill>
                  <a:srgbClr val="0099D7"/>
                </a:solidFill>
                <a:latin typeface="Arial"/>
                <a:cs typeface="Arial"/>
              </a:rPr>
              <a:t>no</a:t>
            </a:r>
            <a:r>
              <a:rPr dirty="0" sz="2600" spc="-1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600" b="1">
                <a:solidFill>
                  <a:srgbClr val="0099D7"/>
                </a:solidFill>
                <a:latin typeface="Arial"/>
                <a:cs typeface="Arial"/>
              </a:rPr>
              <a:t>out-</a:t>
            </a:r>
            <a:r>
              <a:rPr dirty="0" sz="2600" spc="-10" b="1">
                <a:solidFill>
                  <a:srgbClr val="0099D7"/>
                </a:solidFill>
                <a:latin typeface="Arial"/>
                <a:cs typeface="Arial"/>
              </a:rPr>
              <a:t>of-</a:t>
            </a:r>
            <a:r>
              <a:rPr dirty="0" sz="2600" b="1">
                <a:solidFill>
                  <a:srgbClr val="0099D7"/>
                </a:solidFill>
                <a:latin typeface="Arial"/>
                <a:cs typeface="Arial"/>
              </a:rPr>
              <a:t>pocket</a:t>
            </a:r>
            <a:r>
              <a:rPr dirty="0" sz="2600" spc="-3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600" b="1">
                <a:solidFill>
                  <a:srgbClr val="0099D7"/>
                </a:solidFill>
                <a:latin typeface="Arial"/>
                <a:cs typeface="Arial"/>
              </a:rPr>
              <a:t>cost</a:t>
            </a:r>
            <a:r>
              <a:rPr dirty="0" sz="2600" spc="-2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600" b="1">
                <a:solidFill>
                  <a:srgbClr val="0099D7"/>
                </a:solidFill>
                <a:latin typeface="Arial"/>
                <a:cs typeface="Arial"/>
              </a:rPr>
              <a:t>to</a:t>
            </a:r>
            <a:r>
              <a:rPr dirty="0" sz="2600" spc="-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600" spc="-20" b="1">
                <a:solidFill>
                  <a:srgbClr val="0099D7"/>
                </a:solidFill>
                <a:latin typeface="Arial"/>
                <a:cs typeface="Arial"/>
              </a:rPr>
              <a:t>you</a:t>
            </a:r>
            <a:r>
              <a:rPr dirty="0" sz="2600" spc="-20">
                <a:solidFill>
                  <a:srgbClr val="003358"/>
                </a:solidFill>
                <a:latin typeface="Arial"/>
                <a:cs typeface="Arial"/>
              </a:rPr>
              <a:t>.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5545142" y="2414950"/>
            <a:ext cx="537210" cy="537210"/>
            <a:chOff x="5545142" y="2414950"/>
            <a:chExt cx="537210" cy="537210"/>
          </a:xfrm>
        </p:grpSpPr>
        <p:sp>
          <p:nvSpPr>
            <p:cNvPr id="9" name="object 9" descr=""/>
            <p:cNvSpPr/>
            <p:nvPr/>
          </p:nvSpPr>
          <p:spPr>
            <a:xfrm>
              <a:off x="5545142" y="2414950"/>
              <a:ext cx="537210" cy="537210"/>
            </a:xfrm>
            <a:custGeom>
              <a:avLst/>
              <a:gdLst/>
              <a:ahLst/>
              <a:cxnLst/>
              <a:rect l="l" t="t" r="r" b="b"/>
              <a:pathLst>
                <a:path w="537210" h="537210">
                  <a:moveTo>
                    <a:pt x="268478" y="0"/>
                  </a:moveTo>
                  <a:lnTo>
                    <a:pt x="220219" y="4325"/>
                  </a:lnTo>
                  <a:lnTo>
                    <a:pt x="174798" y="16797"/>
                  </a:lnTo>
                  <a:lnTo>
                    <a:pt x="132973" y="36655"/>
                  </a:lnTo>
                  <a:lnTo>
                    <a:pt x="95502" y="63143"/>
                  </a:lnTo>
                  <a:lnTo>
                    <a:pt x="63143" y="95502"/>
                  </a:lnTo>
                  <a:lnTo>
                    <a:pt x="36655" y="132973"/>
                  </a:lnTo>
                  <a:lnTo>
                    <a:pt x="16797" y="174798"/>
                  </a:lnTo>
                  <a:lnTo>
                    <a:pt x="4325" y="220219"/>
                  </a:lnTo>
                  <a:lnTo>
                    <a:pt x="0" y="268477"/>
                  </a:lnTo>
                  <a:lnTo>
                    <a:pt x="4325" y="316736"/>
                  </a:lnTo>
                  <a:lnTo>
                    <a:pt x="16797" y="362157"/>
                  </a:lnTo>
                  <a:lnTo>
                    <a:pt x="36655" y="403982"/>
                  </a:lnTo>
                  <a:lnTo>
                    <a:pt x="63143" y="441453"/>
                  </a:lnTo>
                  <a:lnTo>
                    <a:pt x="95502" y="473812"/>
                  </a:lnTo>
                  <a:lnTo>
                    <a:pt x="132973" y="500300"/>
                  </a:lnTo>
                  <a:lnTo>
                    <a:pt x="174798" y="520158"/>
                  </a:lnTo>
                  <a:lnTo>
                    <a:pt x="220219" y="532630"/>
                  </a:lnTo>
                  <a:lnTo>
                    <a:pt x="268478" y="536955"/>
                  </a:lnTo>
                  <a:lnTo>
                    <a:pt x="316736" y="532630"/>
                  </a:lnTo>
                  <a:lnTo>
                    <a:pt x="362157" y="520158"/>
                  </a:lnTo>
                  <a:lnTo>
                    <a:pt x="403982" y="500300"/>
                  </a:lnTo>
                  <a:lnTo>
                    <a:pt x="441453" y="473812"/>
                  </a:lnTo>
                  <a:lnTo>
                    <a:pt x="473812" y="441453"/>
                  </a:lnTo>
                  <a:lnTo>
                    <a:pt x="500300" y="403982"/>
                  </a:lnTo>
                  <a:lnTo>
                    <a:pt x="520158" y="362157"/>
                  </a:lnTo>
                  <a:lnTo>
                    <a:pt x="532630" y="316736"/>
                  </a:lnTo>
                  <a:lnTo>
                    <a:pt x="536956" y="268477"/>
                  </a:lnTo>
                  <a:lnTo>
                    <a:pt x="532630" y="220219"/>
                  </a:lnTo>
                  <a:lnTo>
                    <a:pt x="520158" y="174798"/>
                  </a:lnTo>
                  <a:lnTo>
                    <a:pt x="500300" y="132973"/>
                  </a:lnTo>
                  <a:lnTo>
                    <a:pt x="473812" y="95502"/>
                  </a:lnTo>
                  <a:lnTo>
                    <a:pt x="441453" y="63143"/>
                  </a:lnTo>
                  <a:lnTo>
                    <a:pt x="403982" y="36655"/>
                  </a:lnTo>
                  <a:lnTo>
                    <a:pt x="362157" y="16797"/>
                  </a:lnTo>
                  <a:lnTo>
                    <a:pt x="316736" y="4325"/>
                  </a:lnTo>
                  <a:lnTo>
                    <a:pt x="26847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85504" y="2564472"/>
              <a:ext cx="256215" cy="237917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937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10</a:t>
            </a:fld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226060" cy="6858000"/>
          </a:xfrm>
          <a:custGeom>
            <a:avLst/>
            <a:gdLst/>
            <a:ahLst/>
            <a:cxnLst/>
            <a:rect l="l" t="t" r="r" b="b"/>
            <a:pathLst>
              <a:path w="226060" h="6858000">
                <a:moveTo>
                  <a:pt x="225628" y="0"/>
                </a:moveTo>
                <a:lnTo>
                  <a:pt x="0" y="0"/>
                </a:lnTo>
                <a:lnTo>
                  <a:pt x="0" y="6858000"/>
                </a:lnTo>
                <a:lnTo>
                  <a:pt x="225628" y="6858000"/>
                </a:lnTo>
                <a:lnTo>
                  <a:pt x="225628" y="0"/>
                </a:lnTo>
                <a:close/>
              </a:path>
            </a:pathLst>
          </a:custGeom>
          <a:solidFill>
            <a:srgbClr val="004F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1877726" y="6525882"/>
            <a:ext cx="35560" cy="34925"/>
          </a:xfrm>
          <a:custGeom>
            <a:avLst/>
            <a:gdLst/>
            <a:ahLst/>
            <a:cxnLst/>
            <a:rect l="l" t="t" r="r" b="b"/>
            <a:pathLst>
              <a:path w="35559" h="34925">
                <a:moveTo>
                  <a:pt x="26619" y="9144"/>
                </a:moveTo>
                <a:lnTo>
                  <a:pt x="25031" y="7162"/>
                </a:lnTo>
                <a:lnTo>
                  <a:pt x="23850" y="7162"/>
                </a:lnTo>
                <a:lnTo>
                  <a:pt x="23850" y="9944"/>
                </a:lnTo>
                <a:lnTo>
                  <a:pt x="23850" y="16294"/>
                </a:lnTo>
                <a:lnTo>
                  <a:pt x="19875" y="15900"/>
                </a:lnTo>
                <a:lnTo>
                  <a:pt x="13512" y="15900"/>
                </a:lnTo>
                <a:lnTo>
                  <a:pt x="13512" y="9537"/>
                </a:lnTo>
                <a:lnTo>
                  <a:pt x="21463" y="9537"/>
                </a:lnTo>
                <a:lnTo>
                  <a:pt x="23850" y="9944"/>
                </a:lnTo>
                <a:lnTo>
                  <a:pt x="23850" y="7162"/>
                </a:lnTo>
                <a:lnTo>
                  <a:pt x="11531" y="7162"/>
                </a:lnTo>
                <a:lnTo>
                  <a:pt x="11531" y="27025"/>
                </a:lnTo>
                <a:lnTo>
                  <a:pt x="13906" y="27025"/>
                </a:lnTo>
                <a:lnTo>
                  <a:pt x="13906" y="18288"/>
                </a:lnTo>
                <a:lnTo>
                  <a:pt x="18288" y="18288"/>
                </a:lnTo>
                <a:lnTo>
                  <a:pt x="23850" y="27025"/>
                </a:lnTo>
                <a:lnTo>
                  <a:pt x="26619" y="27025"/>
                </a:lnTo>
                <a:lnTo>
                  <a:pt x="20662" y="18288"/>
                </a:lnTo>
                <a:lnTo>
                  <a:pt x="23850" y="17894"/>
                </a:lnTo>
                <a:lnTo>
                  <a:pt x="26619" y="16294"/>
                </a:lnTo>
                <a:lnTo>
                  <a:pt x="26619" y="9537"/>
                </a:lnTo>
                <a:lnTo>
                  <a:pt x="26619" y="9144"/>
                </a:lnTo>
                <a:close/>
              </a:path>
              <a:path w="35559" h="34925">
                <a:moveTo>
                  <a:pt x="34963" y="7556"/>
                </a:moveTo>
                <a:lnTo>
                  <a:pt x="32181" y="4914"/>
                </a:lnTo>
                <a:lnTo>
                  <a:pt x="32181" y="25438"/>
                </a:lnTo>
                <a:lnTo>
                  <a:pt x="26225" y="31800"/>
                </a:lnTo>
                <a:lnTo>
                  <a:pt x="9144" y="31800"/>
                </a:lnTo>
                <a:lnTo>
                  <a:pt x="2781" y="25831"/>
                </a:lnTo>
                <a:lnTo>
                  <a:pt x="2781" y="8750"/>
                </a:lnTo>
                <a:lnTo>
                  <a:pt x="8750" y="2781"/>
                </a:lnTo>
                <a:lnTo>
                  <a:pt x="25831" y="2781"/>
                </a:lnTo>
                <a:lnTo>
                  <a:pt x="31788" y="8750"/>
                </a:lnTo>
                <a:lnTo>
                  <a:pt x="31788" y="17094"/>
                </a:lnTo>
                <a:lnTo>
                  <a:pt x="32181" y="25438"/>
                </a:lnTo>
                <a:lnTo>
                  <a:pt x="32181" y="4914"/>
                </a:lnTo>
                <a:lnTo>
                  <a:pt x="29946" y="2781"/>
                </a:lnTo>
                <a:lnTo>
                  <a:pt x="27025" y="0"/>
                </a:lnTo>
                <a:lnTo>
                  <a:pt x="7950" y="0"/>
                </a:lnTo>
                <a:lnTo>
                  <a:pt x="0" y="7556"/>
                </a:lnTo>
                <a:lnTo>
                  <a:pt x="0" y="26631"/>
                </a:lnTo>
                <a:lnTo>
                  <a:pt x="7950" y="34582"/>
                </a:lnTo>
                <a:lnTo>
                  <a:pt x="27025" y="34582"/>
                </a:lnTo>
                <a:lnTo>
                  <a:pt x="29667" y="31800"/>
                </a:lnTo>
                <a:lnTo>
                  <a:pt x="34569" y="26631"/>
                </a:lnTo>
                <a:lnTo>
                  <a:pt x="34569" y="17094"/>
                </a:lnTo>
                <a:lnTo>
                  <a:pt x="34963" y="7556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660216" y="6242918"/>
            <a:ext cx="252729" cy="318135"/>
          </a:xfrm>
          <a:custGeom>
            <a:avLst/>
            <a:gdLst/>
            <a:ahLst/>
            <a:cxnLst/>
            <a:rect l="l" t="t" r="r" b="b"/>
            <a:pathLst>
              <a:path w="252729" h="318134">
                <a:moveTo>
                  <a:pt x="126143" y="317537"/>
                </a:moveTo>
                <a:lnTo>
                  <a:pt x="85978" y="289376"/>
                </a:lnTo>
                <a:lnTo>
                  <a:pt x="53933" y="255292"/>
                </a:lnTo>
                <a:lnTo>
                  <a:pt x="29487" y="216661"/>
                </a:lnTo>
                <a:lnTo>
                  <a:pt x="12117" y="174864"/>
                </a:lnTo>
                <a:lnTo>
                  <a:pt x="1998" y="128540"/>
                </a:lnTo>
                <a:lnTo>
                  <a:pt x="0" y="81470"/>
                </a:lnTo>
                <a:lnTo>
                  <a:pt x="5748" y="37382"/>
                </a:lnTo>
                <a:lnTo>
                  <a:pt x="18871" y="0"/>
                </a:lnTo>
                <a:lnTo>
                  <a:pt x="44522" y="11369"/>
                </a:lnTo>
                <a:lnTo>
                  <a:pt x="70620" y="19721"/>
                </a:lnTo>
                <a:lnTo>
                  <a:pt x="97761" y="24869"/>
                </a:lnTo>
                <a:lnTo>
                  <a:pt x="126541" y="26627"/>
                </a:lnTo>
                <a:lnTo>
                  <a:pt x="155146" y="24702"/>
                </a:lnTo>
                <a:lnTo>
                  <a:pt x="182262" y="19572"/>
                </a:lnTo>
                <a:lnTo>
                  <a:pt x="208335" y="11314"/>
                </a:lnTo>
                <a:lnTo>
                  <a:pt x="233813" y="0"/>
                </a:lnTo>
                <a:lnTo>
                  <a:pt x="246874" y="37549"/>
                </a:lnTo>
                <a:lnTo>
                  <a:pt x="252486" y="81619"/>
                </a:lnTo>
                <a:lnTo>
                  <a:pt x="250350" y="128596"/>
                </a:lnTo>
                <a:lnTo>
                  <a:pt x="240169" y="174864"/>
                </a:lnTo>
                <a:lnTo>
                  <a:pt x="222856" y="216829"/>
                </a:lnTo>
                <a:lnTo>
                  <a:pt x="198502" y="255441"/>
                </a:lnTo>
                <a:lnTo>
                  <a:pt x="166476" y="289432"/>
                </a:lnTo>
                <a:lnTo>
                  <a:pt x="126143" y="317537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1576977" y="6525094"/>
            <a:ext cx="36195" cy="35560"/>
          </a:xfrm>
          <a:custGeom>
            <a:avLst/>
            <a:gdLst/>
            <a:ahLst/>
            <a:cxnLst/>
            <a:rect l="l" t="t" r="r" b="b"/>
            <a:pathLst>
              <a:path w="36195" h="35559">
                <a:moveTo>
                  <a:pt x="27012" y="9537"/>
                </a:moveTo>
                <a:lnTo>
                  <a:pt x="25425" y="7543"/>
                </a:lnTo>
                <a:lnTo>
                  <a:pt x="24231" y="7543"/>
                </a:lnTo>
                <a:lnTo>
                  <a:pt x="24231" y="10325"/>
                </a:lnTo>
                <a:lnTo>
                  <a:pt x="24231" y="16687"/>
                </a:lnTo>
                <a:lnTo>
                  <a:pt x="20269" y="16294"/>
                </a:lnTo>
                <a:lnTo>
                  <a:pt x="13906" y="16294"/>
                </a:lnTo>
                <a:lnTo>
                  <a:pt x="13906" y="9931"/>
                </a:lnTo>
                <a:lnTo>
                  <a:pt x="21856" y="9931"/>
                </a:lnTo>
                <a:lnTo>
                  <a:pt x="24231" y="10325"/>
                </a:lnTo>
                <a:lnTo>
                  <a:pt x="24231" y="7543"/>
                </a:lnTo>
                <a:lnTo>
                  <a:pt x="11125" y="7543"/>
                </a:lnTo>
                <a:lnTo>
                  <a:pt x="11125" y="27813"/>
                </a:lnTo>
                <a:lnTo>
                  <a:pt x="13512" y="27813"/>
                </a:lnTo>
                <a:lnTo>
                  <a:pt x="13512" y="19075"/>
                </a:lnTo>
                <a:lnTo>
                  <a:pt x="17881" y="19075"/>
                </a:lnTo>
                <a:lnTo>
                  <a:pt x="23444" y="27813"/>
                </a:lnTo>
                <a:lnTo>
                  <a:pt x="26225" y="27813"/>
                </a:lnTo>
                <a:lnTo>
                  <a:pt x="20269" y="19075"/>
                </a:lnTo>
                <a:lnTo>
                  <a:pt x="24231" y="18275"/>
                </a:lnTo>
                <a:lnTo>
                  <a:pt x="27012" y="16687"/>
                </a:lnTo>
                <a:lnTo>
                  <a:pt x="27012" y="9931"/>
                </a:lnTo>
                <a:lnTo>
                  <a:pt x="27012" y="9537"/>
                </a:lnTo>
                <a:close/>
              </a:path>
              <a:path w="36195" h="35559">
                <a:moveTo>
                  <a:pt x="35750" y="7950"/>
                </a:moveTo>
                <a:lnTo>
                  <a:pt x="32969" y="5168"/>
                </a:lnTo>
                <a:lnTo>
                  <a:pt x="32969" y="26225"/>
                </a:lnTo>
                <a:lnTo>
                  <a:pt x="26619" y="32588"/>
                </a:lnTo>
                <a:lnTo>
                  <a:pt x="9131" y="32588"/>
                </a:lnTo>
                <a:lnTo>
                  <a:pt x="3175" y="26225"/>
                </a:lnTo>
                <a:lnTo>
                  <a:pt x="3175" y="9144"/>
                </a:lnTo>
                <a:lnTo>
                  <a:pt x="9537" y="3175"/>
                </a:lnTo>
                <a:lnTo>
                  <a:pt x="26619" y="3175"/>
                </a:lnTo>
                <a:lnTo>
                  <a:pt x="32575" y="9537"/>
                </a:lnTo>
                <a:lnTo>
                  <a:pt x="32575" y="17881"/>
                </a:lnTo>
                <a:lnTo>
                  <a:pt x="32969" y="26225"/>
                </a:lnTo>
                <a:lnTo>
                  <a:pt x="32969" y="5168"/>
                </a:lnTo>
                <a:lnTo>
                  <a:pt x="30988" y="3175"/>
                </a:lnTo>
                <a:lnTo>
                  <a:pt x="27813" y="0"/>
                </a:lnTo>
                <a:lnTo>
                  <a:pt x="7950" y="0"/>
                </a:lnTo>
                <a:lnTo>
                  <a:pt x="0" y="7950"/>
                </a:lnTo>
                <a:lnTo>
                  <a:pt x="0" y="27419"/>
                </a:lnTo>
                <a:lnTo>
                  <a:pt x="7950" y="35369"/>
                </a:lnTo>
                <a:lnTo>
                  <a:pt x="27419" y="35369"/>
                </a:lnTo>
                <a:lnTo>
                  <a:pt x="30200" y="32588"/>
                </a:lnTo>
                <a:lnTo>
                  <a:pt x="35356" y="27419"/>
                </a:lnTo>
                <a:lnTo>
                  <a:pt x="35356" y="17487"/>
                </a:lnTo>
                <a:lnTo>
                  <a:pt x="35750" y="7950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1295685" y="6243510"/>
            <a:ext cx="317500" cy="318135"/>
          </a:xfrm>
          <a:custGeom>
            <a:avLst/>
            <a:gdLst/>
            <a:ahLst/>
            <a:cxnLst/>
            <a:rect l="l" t="t" r="r" b="b"/>
            <a:pathLst>
              <a:path w="317500" h="318134">
                <a:moveTo>
                  <a:pt x="317055" y="87642"/>
                </a:moveTo>
                <a:lnTo>
                  <a:pt x="228854" y="87642"/>
                </a:lnTo>
                <a:lnTo>
                  <a:pt x="228854" y="0"/>
                </a:lnTo>
                <a:lnTo>
                  <a:pt x="88201" y="0"/>
                </a:lnTo>
                <a:lnTo>
                  <a:pt x="88201" y="87642"/>
                </a:lnTo>
                <a:lnTo>
                  <a:pt x="0" y="87642"/>
                </a:lnTo>
                <a:lnTo>
                  <a:pt x="0" y="228638"/>
                </a:lnTo>
                <a:lnTo>
                  <a:pt x="88201" y="228638"/>
                </a:lnTo>
                <a:lnTo>
                  <a:pt x="88201" y="317550"/>
                </a:lnTo>
                <a:lnTo>
                  <a:pt x="228854" y="317550"/>
                </a:lnTo>
                <a:lnTo>
                  <a:pt x="228854" y="228638"/>
                </a:lnTo>
                <a:lnTo>
                  <a:pt x="317055" y="228638"/>
                </a:lnTo>
                <a:lnTo>
                  <a:pt x="317055" y="8764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075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003358"/>
                </a:solidFill>
              </a:rPr>
              <a:t>2025</a:t>
            </a:r>
            <a:r>
              <a:rPr dirty="0" spc="-55">
                <a:solidFill>
                  <a:srgbClr val="003358"/>
                </a:solidFill>
              </a:rPr>
              <a:t> </a:t>
            </a:r>
            <a:r>
              <a:rPr dirty="0">
                <a:solidFill>
                  <a:srgbClr val="003358"/>
                </a:solidFill>
              </a:rPr>
              <a:t>High</a:t>
            </a:r>
            <a:r>
              <a:rPr dirty="0" spc="-50">
                <a:solidFill>
                  <a:srgbClr val="003358"/>
                </a:solidFill>
              </a:rPr>
              <a:t> </a:t>
            </a:r>
            <a:r>
              <a:rPr dirty="0">
                <a:solidFill>
                  <a:srgbClr val="003358"/>
                </a:solidFill>
              </a:rPr>
              <a:t>Option</a:t>
            </a:r>
            <a:r>
              <a:rPr dirty="0" spc="-50">
                <a:solidFill>
                  <a:srgbClr val="003358"/>
                </a:solidFill>
              </a:rPr>
              <a:t> </a:t>
            </a:r>
            <a:r>
              <a:rPr dirty="0" spc="-10">
                <a:solidFill>
                  <a:srgbClr val="003358"/>
                </a:solidFill>
              </a:rPr>
              <a:t>premiums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7E7E7E"/>
                </a:solidFill>
              </a:rPr>
              <a:t>49</a:t>
            </a:fld>
          </a:p>
        </p:txBody>
      </p:sp>
      <p:graphicFrame>
        <p:nvGraphicFramePr>
          <p:cNvPr id="8" name="object 8" descr=""/>
          <p:cNvGraphicFramePr>
            <a:graphicFrameLocks noGrp="1"/>
          </p:cNvGraphicFramePr>
          <p:nvPr/>
        </p:nvGraphicFramePr>
        <p:xfrm>
          <a:off x="908048" y="1523620"/>
          <a:ext cx="10588625" cy="39528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1875"/>
                <a:gridCol w="1577975"/>
                <a:gridCol w="1577975"/>
                <a:gridCol w="1577975"/>
                <a:gridCol w="1577975"/>
                <a:gridCol w="1577975"/>
                <a:gridCol w="1577975"/>
              </a:tblGrid>
              <a:tr h="467995">
                <a:tc grid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High</a:t>
                      </a:r>
                      <a:r>
                        <a:rPr dirty="0" sz="1800" spc="-4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Option</a:t>
                      </a:r>
                      <a:r>
                        <a:rPr dirty="0" sz="1800" spc="-5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Premiums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9080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97840">
                <a:tc rowSpan="2">
                  <a:txBody>
                    <a:bodyPr/>
                    <a:lstStyle/>
                    <a:p>
                      <a:pPr marL="265430" marR="153670" indent="-107314">
                        <a:lnSpc>
                          <a:spcPct val="100000"/>
                        </a:lnSpc>
                        <a:spcBef>
                          <a:spcPts val="171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Rating </a:t>
                      </a:r>
                      <a:r>
                        <a:rPr dirty="0" sz="18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Area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1780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58585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Self</a:t>
                      </a:r>
                      <a:r>
                        <a:rPr dirty="0" sz="18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Only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101536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Self</a:t>
                      </a:r>
                      <a:r>
                        <a:rPr dirty="0" sz="18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dirty="0" sz="18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859790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Self</a:t>
                      </a:r>
                      <a:r>
                        <a:rPr dirty="0" sz="18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18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Family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>
                        <a:alpha val="8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978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1780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58585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dirty="0" sz="1400" spc="-1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BI-WEEKLY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3652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dirty="0" sz="1400" spc="-1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MONTHLY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3652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dirty="0" sz="1400" spc="-1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BI-WEEKLY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3652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dirty="0" sz="1400" spc="-1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MONTHLY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3652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dirty="0" sz="1400" spc="-1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BI-WEEKLY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3652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dirty="0" sz="1400" spc="-1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MONTHLY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3652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497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spc="-5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$18.95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$41.06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$37.90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$82.12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$56.84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$123.15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97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5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$21.23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$46.00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$42.46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$92.00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$63.69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$138.00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97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5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$23.10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$50.05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$46.21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$100.12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$69.31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$150.17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97840"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5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$25.03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$54.23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$50.05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$108.44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$75.08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$162.67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97840"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5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$28.01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$60.69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$56.02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$121.38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$84.03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$182.07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226060" cy="6858000"/>
          </a:xfrm>
          <a:custGeom>
            <a:avLst/>
            <a:gdLst/>
            <a:ahLst/>
            <a:cxnLst/>
            <a:rect l="l" t="t" r="r" b="b"/>
            <a:pathLst>
              <a:path w="226060" h="6858000">
                <a:moveTo>
                  <a:pt x="225628" y="0"/>
                </a:moveTo>
                <a:lnTo>
                  <a:pt x="0" y="0"/>
                </a:lnTo>
                <a:lnTo>
                  <a:pt x="0" y="6858000"/>
                </a:lnTo>
                <a:lnTo>
                  <a:pt x="225628" y="6858000"/>
                </a:lnTo>
                <a:lnTo>
                  <a:pt x="225628" y="0"/>
                </a:lnTo>
                <a:close/>
              </a:path>
            </a:pathLst>
          </a:custGeom>
          <a:solidFill>
            <a:srgbClr val="004F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1660213" y="6242926"/>
            <a:ext cx="252729" cy="318135"/>
          </a:xfrm>
          <a:custGeom>
            <a:avLst/>
            <a:gdLst/>
            <a:ahLst/>
            <a:cxnLst/>
            <a:rect l="l" t="t" r="r" b="b"/>
            <a:pathLst>
              <a:path w="252729" h="318134">
                <a:moveTo>
                  <a:pt x="244132" y="292100"/>
                </a:moveTo>
                <a:lnTo>
                  <a:pt x="242544" y="290118"/>
                </a:lnTo>
                <a:lnTo>
                  <a:pt x="241363" y="290118"/>
                </a:lnTo>
                <a:lnTo>
                  <a:pt x="241363" y="292900"/>
                </a:lnTo>
                <a:lnTo>
                  <a:pt x="241363" y="299250"/>
                </a:lnTo>
                <a:lnTo>
                  <a:pt x="237388" y="298856"/>
                </a:lnTo>
                <a:lnTo>
                  <a:pt x="231025" y="298856"/>
                </a:lnTo>
                <a:lnTo>
                  <a:pt x="231025" y="292493"/>
                </a:lnTo>
                <a:lnTo>
                  <a:pt x="238975" y="292493"/>
                </a:lnTo>
                <a:lnTo>
                  <a:pt x="241363" y="292900"/>
                </a:lnTo>
                <a:lnTo>
                  <a:pt x="241363" y="290118"/>
                </a:lnTo>
                <a:lnTo>
                  <a:pt x="229044" y="290118"/>
                </a:lnTo>
                <a:lnTo>
                  <a:pt x="229044" y="309981"/>
                </a:lnTo>
                <a:lnTo>
                  <a:pt x="231419" y="309981"/>
                </a:lnTo>
                <a:lnTo>
                  <a:pt x="231419" y="301244"/>
                </a:lnTo>
                <a:lnTo>
                  <a:pt x="235800" y="301244"/>
                </a:lnTo>
                <a:lnTo>
                  <a:pt x="241363" y="309981"/>
                </a:lnTo>
                <a:lnTo>
                  <a:pt x="244132" y="309981"/>
                </a:lnTo>
                <a:lnTo>
                  <a:pt x="238175" y="301244"/>
                </a:lnTo>
                <a:lnTo>
                  <a:pt x="241363" y="300850"/>
                </a:lnTo>
                <a:lnTo>
                  <a:pt x="244132" y="299250"/>
                </a:lnTo>
                <a:lnTo>
                  <a:pt x="244132" y="292493"/>
                </a:lnTo>
                <a:lnTo>
                  <a:pt x="244132" y="292100"/>
                </a:lnTo>
                <a:close/>
              </a:path>
              <a:path w="252729" h="318134">
                <a:moveTo>
                  <a:pt x="252476" y="290512"/>
                </a:moveTo>
                <a:lnTo>
                  <a:pt x="249694" y="287870"/>
                </a:lnTo>
                <a:lnTo>
                  <a:pt x="249694" y="308394"/>
                </a:lnTo>
                <a:lnTo>
                  <a:pt x="243738" y="314756"/>
                </a:lnTo>
                <a:lnTo>
                  <a:pt x="226656" y="314756"/>
                </a:lnTo>
                <a:lnTo>
                  <a:pt x="220294" y="308787"/>
                </a:lnTo>
                <a:lnTo>
                  <a:pt x="220294" y="291706"/>
                </a:lnTo>
                <a:lnTo>
                  <a:pt x="226263" y="285737"/>
                </a:lnTo>
                <a:lnTo>
                  <a:pt x="243344" y="285737"/>
                </a:lnTo>
                <a:lnTo>
                  <a:pt x="249301" y="291706"/>
                </a:lnTo>
                <a:lnTo>
                  <a:pt x="249301" y="300050"/>
                </a:lnTo>
                <a:lnTo>
                  <a:pt x="249694" y="308394"/>
                </a:lnTo>
                <a:lnTo>
                  <a:pt x="249694" y="287870"/>
                </a:lnTo>
                <a:lnTo>
                  <a:pt x="247459" y="285737"/>
                </a:lnTo>
                <a:lnTo>
                  <a:pt x="244538" y="282956"/>
                </a:lnTo>
                <a:lnTo>
                  <a:pt x="225463" y="282956"/>
                </a:lnTo>
                <a:lnTo>
                  <a:pt x="217512" y="290512"/>
                </a:lnTo>
                <a:lnTo>
                  <a:pt x="217512" y="309587"/>
                </a:lnTo>
                <a:lnTo>
                  <a:pt x="225463" y="317538"/>
                </a:lnTo>
                <a:lnTo>
                  <a:pt x="244538" y="317538"/>
                </a:lnTo>
                <a:lnTo>
                  <a:pt x="247180" y="314756"/>
                </a:lnTo>
                <a:lnTo>
                  <a:pt x="252082" y="309587"/>
                </a:lnTo>
                <a:lnTo>
                  <a:pt x="252082" y="300050"/>
                </a:lnTo>
                <a:lnTo>
                  <a:pt x="252476" y="290512"/>
                </a:lnTo>
                <a:close/>
              </a:path>
              <a:path w="252729" h="318134">
                <a:moveTo>
                  <a:pt x="252488" y="81622"/>
                </a:moveTo>
                <a:lnTo>
                  <a:pt x="246875" y="37553"/>
                </a:lnTo>
                <a:lnTo>
                  <a:pt x="233807" y="0"/>
                </a:lnTo>
                <a:lnTo>
                  <a:pt x="208330" y="11315"/>
                </a:lnTo>
                <a:lnTo>
                  <a:pt x="182257" y="19570"/>
                </a:lnTo>
                <a:lnTo>
                  <a:pt x="155143" y="24701"/>
                </a:lnTo>
                <a:lnTo>
                  <a:pt x="126542" y="26631"/>
                </a:lnTo>
                <a:lnTo>
                  <a:pt x="97764" y="24866"/>
                </a:lnTo>
                <a:lnTo>
                  <a:pt x="70612" y="19723"/>
                </a:lnTo>
                <a:lnTo>
                  <a:pt x="44513" y="11366"/>
                </a:lnTo>
                <a:lnTo>
                  <a:pt x="18872" y="0"/>
                </a:lnTo>
                <a:lnTo>
                  <a:pt x="5740" y="37376"/>
                </a:lnTo>
                <a:lnTo>
                  <a:pt x="0" y="81470"/>
                </a:lnTo>
                <a:lnTo>
                  <a:pt x="1993" y="128536"/>
                </a:lnTo>
                <a:lnTo>
                  <a:pt x="12115" y="174866"/>
                </a:lnTo>
                <a:lnTo>
                  <a:pt x="29489" y="216662"/>
                </a:lnTo>
                <a:lnTo>
                  <a:pt x="53936" y="255295"/>
                </a:lnTo>
                <a:lnTo>
                  <a:pt x="85979" y="289369"/>
                </a:lnTo>
                <a:lnTo>
                  <a:pt x="126136" y="317538"/>
                </a:lnTo>
                <a:lnTo>
                  <a:pt x="166471" y="289433"/>
                </a:lnTo>
                <a:lnTo>
                  <a:pt x="198501" y="255435"/>
                </a:lnTo>
                <a:lnTo>
                  <a:pt x="222846" y="216827"/>
                </a:lnTo>
                <a:lnTo>
                  <a:pt x="240169" y="174866"/>
                </a:lnTo>
                <a:lnTo>
                  <a:pt x="250342" y="128600"/>
                </a:lnTo>
                <a:lnTo>
                  <a:pt x="252488" y="8162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576977" y="6525094"/>
            <a:ext cx="36195" cy="35560"/>
          </a:xfrm>
          <a:custGeom>
            <a:avLst/>
            <a:gdLst/>
            <a:ahLst/>
            <a:cxnLst/>
            <a:rect l="l" t="t" r="r" b="b"/>
            <a:pathLst>
              <a:path w="36195" h="35559">
                <a:moveTo>
                  <a:pt x="27012" y="9537"/>
                </a:moveTo>
                <a:lnTo>
                  <a:pt x="25425" y="7543"/>
                </a:lnTo>
                <a:lnTo>
                  <a:pt x="24231" y="7543"/>
                </a:lnTo>
                <a:lnTo>
                  <a:pt x="24231" y="10325"/>
                </a:lnTo>
                <a:lnTo>
                  <a:pt x="24231" y="16687"/>
                </a:lnTo>
                <a:lnTo>
                  <a:pt x="20269" y="16294"/>
                </a:lnTo>
                <a:lnTo>
                  <a:pt x="13906" y="16294"/>
                </a:lnTo>
                <a:lnTo>
                  <a:pt x="13906" y="9931"/>
                </a:lnTo>
                <a:lnTo>
                  <a:pt x="21856" y="9931"/>
                </a:lnTo>
                <a:lnTo>
                  <a:pt x="24231" y="10325"/>
                </a:lnTo>
                <a:lnTo>
                  <a:pt x="24231" y="7543"/>
                </a:lnTo>
                <a:lnTo>
                  <a:pt x="11125" y="7543"/>
                </a:lnTo>
                <a:lnTo>
                  <a:pt x="11125" y="27813"/>
                </a:lnTo>
                <a:lnTo>
                  <a:pt x="13512" y="27813"/>
                </a:lnTo>
                <a:lnTo>
                  <a:pt x="13512" y="19075"/>
                </a:lnTo>
                <a:lnTo>
                  <a:pt x="17881" y="19075"/>
                </a:lnTo>
                <a:lnTo>
                  <a:pt x="23444" y="27813"/>
                </a:lnTo>
                <a:lnTo>
                  <a:pt x="26225" y="27813"/>
                </a:lnTo>
                <a:lnTo>
                  <a:pt x="20269" y="19075"/>
                </a:lnTo>
                <a:lnTo>
                  <a:pt x="24231" y="18275"/>
                </a:lnTo>
                <a:lnTo>
                  <a:pt x="27012" y="16687"/>
                </a:lnTo>
                <a:lnTo>
                  <a:pt x="27012" y="9931"/>
                </a:lnTo>
                <a:lnTo>
                  <a:pt x="27012" y="9537"/>
                </a:lnTo>
                <a:close/>
              </a:path>
              <a:path w="36195" h="35559">
                <a:moveTo>
                  <a:pt x="35750" y="7950"/>
                </a:moveTo>
                <a:lnTo>
                  <a:pt x="32969" y="5168"/>
                </a:lnTo>
                <a:lnTo>
                  <a:pt x="32969" y="26225"/>
                </a:lnTo>
                <a:lnTo>
                  <a:pt x="26619" y="32588"/>
                </a:lnTo>
                <a:lnTo>
                  <a:pt x="9131" y="32588"/>
                </a:lnTo>
                <a:lnTo>
                  <a:pt x="3175" y="26225"/>
                </a:lnTo>
                <a:lnTo>
                  <a:pt x="3175" y="9144"/>
                </a:lnTo>
                <a:lnTo>
                  <a:pt x="9537" y="3175"/>
                </a:lnTo>
                <a:lnTo>
                  <a:pt x="26619" y="3175"/>
                </a:lnTo>
                <a:lnTo>
                  <a:pt x="32575" y="9537"/>
                </a:lnTo>
                <a:lnTo>
                  <a:pt x="32575" y="17881"/>
                </a:lnTo>
                <a:lnTo>
                  <a:pt x="32969" y="26225"/>
                </a:lnTo>
                <a:lnTo>
                  <a:pt x="32969" y="5168"/>
                </a:lnTo>
                <a:lnTo>
                  <a:pt x="30988" y="3175"/>
                </a:lnTo>
                <a:lnTo>
                  <a:pt x="27813" y="0"/>
                </a:lnTo>
                <a:lnTo>
                  <a:pt x="7950" y="0"/>
                </a:lnTo>
                <a:lnTo>
                  <a:pt x="0" y="7950"/>
                </a:lnTo>
                <a:lnTo>
                  <a:pt x="0" y="27419"/>
                </a:lnTo>
                <a:lnTo>
                  <a:pt x="7950" y="35369"/>
                </a:lnTo>
                <a:lnTo>
                  <a:pt x="27419" y="35369"/>
                </a:lnTo>
                <a:lnTo>
                  <a:pt x="30200" y="32588"/>
                </a:lnTo>
                <a:lnTo>
                  <a:pt x="35356" y="27419"/>
                </a:lnTo>
                <a:lnTo>
                  <a:pt x="35356" y="17487"/>
                </a:lnTo>
                <a:lnTo>
                  <a:pt x="35750" y="7950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1295685" y="6243510"/>
            <a:ext cx="317500" cy="318135"/>
          </a:xfrm>
          <a:custGeom>
            <a:avLst/>
            <a:gdLst/>
            <a:ahLst/>
            <a:cxnLst/>
            <a:rect l="l" t="t" r="r" b="b"/>
            <a:pathLst>
              <a:path w="317500" h="318134">
                <a:moveTo>
                  <a:pt x="317055" y="87642"/>
                </a:moveTo>
                <a:lnTo>
                  <a:pt x="228854" y="87642"/>
                </a:lnTo>
                <a:lnTo>
                  <a:pt x="228854" y="0"/>
                </a:lnTo>
                <a:lnTo>
                  <a:pt x="88201" y="0"/>
                </a:lnTo>
                <a:lnTo>
                  <a:pt x="88201" y="87642"/>
                </a:lnTo>
                <a:lnTo>
                  <a:pt x="0" y="87642"/>
                </a:lnTo>
                <a:lnTo>
                  <a:pt x="0" y="228638"/>
                </a:lnTo>
                <a:lnTo>
                  <a:pt x="88201" y="228638"/>
                </a:lnTo>
                <a:lnTo>
                  <a:pt x="88201" y="317550"/>
                </a:lnTo>
                <a:lnTo>
                  <a:pt x="228854" y="317550"/>
                </a:lnTo>
                <a:lnTo>
                  <a:pt x="228854" y="228638"/>
                </a:lnTo>
                <a:lnTo>
                  <a:pt x="317055" y="228638"/>
                </a:lnTo>
                <a:lnTo>
                  <a:pt x="317055" y="8764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075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003358"/>
                </a:solidFill>
              </a:rPr>
              <a:t>2025</a:t>
            </a:r>
            <a:r>
              <a:rPr dirty="0" spc="-80">
                <a:solidFill>
                  <a:srgbClr val="003358"/>
                </a:solidFill>
              </a:rPr>
              <a:t> </a:t>
            </a:r>
            <a:r>
              <a:rPr dirty="0">
                <a:solidFill>
                  <a:srgbClr val="003358"/>
                </a:solidFill>
              </a:rPr>
              <a:t>Standard</a:t>
            </a:r>
            <a:r>
              <a:rPr dirty="0" spc="-65">
                <a:solidFill>
                  <a:srgbClr val="003358"/>
                </a:solidFill>
              </a:rPr>
              <a:t> </a:t>
            </a:r>
            <a:r>
              <a:rPr dirty="0">
                <a:solidFill>
                  <a:srgbClr val="003358"/>
                </a:solidFill>
              </a:rPr>
              <a:t>Option</a:t>
            </a:r>
            <a:r>
              <a:rPr dirty="0" spc="-70">
                <a:solidFill>
                  <a:srgbClr val="003358"/>
                </a:solidFill>
              </a:rPr>
              <a:t> </a:t>
            </a:r>
            <a:r>
              <a:rPr dirty="0" spc="-10">
                <a:solidFill>
                  <a:srgbClr val="003358"/>
                </a:solidFill>
              </a:rPr>
              <a:t>premiums</a:t>
            </a: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7E7E7E"/>
                </a:solidFill>
              </a:rPr>
              <a:t>49</a:t>
            </a:fld>
          </a:p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908047" y="1523597"/>
          <a:ext cx="10583545" cy="39528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1240"/>
                <a:gridCol w="1577340"/>
                <a:gridCol w="1577340"/>
                <a:gridCol w="1577339"/>
                <a:gridCol w="1577339"/>
                <a:gridCol w="1577340"/>
                <a:gridCol w="1577340"/>
              </a:tblGrid>
              <a:tr h="467995">
                <a:tc grid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Standard</a:t>
                      </a:r>
                      <a:r>
                        <a:rPr dirty="0" sz="1800" spc="-5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Option</a:t>
                      </a:r>
                      <a:r>
                        <a:rPr dirty="0" sz="1800" spc="-6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Premiums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9080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399DA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97840">
                <a:tc rowSpan="2">
                  <a:txBody>
                    <a:bodyPr/>
                    <a:lstStyle/>
                    <a:p>
                      <a:pPr marL="265430" marR="153035" indent="-107314">
                        <a:lnSpc>
                          <a:spcPct val="100000"/>
                        </a:lnSpc>
                        <a:spcBef>
                          <a:spcPts val="171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Rating </a:t>
                      </a:r>
                      <a:r>
                        <a:rPr dirty="0" sz="18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Area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1780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58585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Self</a:t>
                      </a:r>
                      <a:r>
                        <a:rPr dirty="0" sz="18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Only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1013460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Self</a:t>
                      </a:r>
                      <a:r>
                        <a:rPr dirty="0" sz="18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dirty="0" sz="18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859790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Self</a:t>
                      </a:r>
                      <a:r>
                        <a:rPr dirty="0" sz="18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18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Family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>
                        <a:alpha val="8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978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1780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58585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dirty="0" sz="1400" spc="-1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BI-WEEKLY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3652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dirty="0" sz="1400" spc="-1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MONTHLY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3652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dirty="0" sz="1400" spc="-1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BI-WEEKLY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3652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dirty="0" sz="1400" spc="-1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MONTHLY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3652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dirty="0" sz="1400" spc="-1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BI-WEEKLY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3652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dirty="0" sz="1400" spc="-1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MONTHLY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3652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497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spc="-5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$10.19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$22.08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$20.39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$44.18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$30.58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$66.26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97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5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$11.17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$24.20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$22.33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$48.38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$33.50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$72.58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97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5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$12.69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$27.50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$25.38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$54.99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$38.07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$82.49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97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5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$13.70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$29.68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$27.40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$59.37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$41.10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$89.05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97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5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003366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$15.12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$32.76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$30.24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$65.52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$45.37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$98.30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E7E6E6"/>
                      </a:solidFill>
                      <a:prstDash val="solid"/>
                    </a:lnL>
                    <a:lnR w="12700">
                      <a:solidFill>
                        <a:srgbClr val="E7E6E6"/>
                      </a:solidFill>
                      <a:prstDash val="solid"/>
                    </a:lnR>
                    <a:lnT w="12700">
                      <a:solidFill>
                        <a:srgbClr val="E7E6E6"/>
                      </a:solidFill>
                      <a:prstDash val="solid"/>
                    </a:lnT>
                    <a:lnB w="12700">
                      <a:solidFill>
                        <a:srgbClr val="E7E6E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71770" y="0"/>
            <a:ext cx="7020229" cy="652861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73086" y="4128517"/>
            <a:ext cx="3993515" cy="1300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5015"/>
              </a:lnSpc>
              <a:spcBef>
                <a:spcPts val="100"/>
              </a:spcBef>
            </a:pPr>
            <a:r>
              <a:rPr dirty="0" sz="4400" b="1">
                <a:latin typeface="Arial"/>
                <a:cs typeface="Arial"/>
              </a:rPr>
              <a:t>BCBS</a:t>
            </a:r>
            <a:r>
              <a:rPr dirty="0" sz="4400" spc="-10" b="1">
                <a:latin typeface="Arial"/>
                <a:cs typeface="Arial"/>
              </a:rPr>
              <a:t> </a:t>
            </a:r>
            <a:r>
              <a:rPr dirty="0" sz="4400" spc="-25" b="1">
                <a:latin typeface="Arial"/>
                <a:cs typeface="Arial"/>
              </a:rPr>
              <a:t>FEP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ts val="5015"/>
              </a:lnSpc>
            </a:pPr>
            <a:r>
              <a:rPr dirty="0" sz="4400" b="1">
                <a:latin typeface="Arial"/>
                <a:cs typeface="Arial"/>
              </a:rPr>
              <a:t>Vision</a:t>
            </a:r>
            <a:r>
              <a:rPr dirty="0" sz="4400" spc="-190" b="1">
                <a:latin typeface="Arial"/>
                <a:cs typeface="Arial"/>
              </a:rPr>
              <a:t> </a:t>
            </a:r>
            <a:r>
              <a:rPr dirty="0" sz="4400" spc="-10" b="1">
                <a:latin typeface="Arial"/>
                <a:cs typeface="Arial"/>
              </a:rPr>
              <a:t>benefits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1660213" y="6242926"/>
            <a:ext cx="252729" cy="318135"/>
          </a:xfrm>
          <a:custGeom>
            <a:avLst/>
            <a:gdLst/>
            <a:ahLst/>
            <a:cxnLst/>
            <a:rect l="l" t="t" r="r" b="b"/>
            <a:pathLst>
              <a:path w="252729" h="318134">
                <a:moveTo>
                  <a:pt x="244132" y="292100"/>
                </a:moveTo>
                <a:lnTo>
                  <a:pt x="242544" y="290118"/>
                </a:lnTo>
                <a:lnTo>
                  <a:pt x="241363" y="290118"/>
                </a:lnTo>
                <a:lnTo>
                  <a:pt x="241363" y="292900"/>
                </a:lnTo>
                <a:lnTo>
                  <a:pt x="241363" y="299250"/>
                </a:lnTo>
                <a:lnTo>
                  <a:pt x="237388" y="298856"/>
                </a:lnTo>
                <a:lnTo>
                  <a:pt x="231025" y="298856"/>
                </a:lnTo>
                <a:lnTo>
                  <a:pt x="231025" y="292493"/>
                </a:lnTo>
                <a:lnTo>
                  <a:pt x="238975" y="292493"/>
                </a:lnTo>
                <a:lnTo>
                  <a:pt x="241363" y="292900"/>
                </a:lnTo>
                <a:lnTo>
                  <a:pt x="241363" y="290118"/>
                </a:lnTo>
                <a:lnTo>
                  <a:pt x="229044" y="290118"/>
                </a:lnTo>
                <a:lnTo>
                  <a:pt x="229044" y="309981"/>
                </a:lnTo>
                <a:lnTo>
                  <a:pt x="231419" y="309981"/>
                </a:lnTo>
                <a:lnTo>
                  <a:pt x="231419" y="301244"/>
                </a:lnTo>
                <a:lnTo>
                  <a:pt x="235800" y="301244"/>
                </a:lnTo>
                <a:lnTo>
                  <a:pt x="241363" y="309981"/>
                </a:lnTo>
                <a:lnTo>
                  <a:pt x="244132" y="309981"/>
                </a:lnTo>
                <a:lnTo>
                  <a:pt x="238175" y="301244"/>
                </a:lnTo>
                <a:lnTo>
                  <a:pt x="241363" y="300850"/>
                </a:lnTo>
                <a:lnTo>
                  <a:pt x="244132" y="299250"/>
                </a:lnTo>
                <a:lnTo>
                  <a:pt x="244132" y="292493"/>
                </a:lnTo>
                <a:lnTo>
                  <a:pt x="244132" y="292100"/>
                </a:lnTo>
                <a:close/>
              </a:path>
              <a:path w="252729" h="318134">
                <a:moveTo>
                  <a:pt x="252476" y="290512"/>
                </a:moveTo>
                <a:lnTo>
                  <a:pt x="249694" y="287870"/>
                </a:lnTo>
                <a:lnTo>
                  <a:pt x="249694" y="308394"/>
                </a:lnTo>
                <a:lnTo>
                  <a:pt x="243738" y="314756"/>
                </a:lnTo>
                <a:lnTo>
                  <a:pt x="226656" y="314756"/>
                </a:lnTo>
                <a:lnTo>
                  <a:pt x="220294" y="308787"/>
                </a:lnTo>
                <a:lnTo>
                  <a:pt x="220294" y="291706"/>
                </a:lnTo>
                <a:lnTo>
                  <a:pt x="226263" y="285737"/>
                </a:lnTo>
                <a:lnTo>
                  <a:pt x="243344" y="285737"/>
                </a:lnTo>
                <a:lnTo>
                  <a:pt x="249301" y="291706"/>
                </a:lnTo>
                <a:lnTo>
                  <a:pt x="249301" y="300050"/>
                </a:lnTo>
                <a:lnTo>
                  <a:pt x="249694" y="308394"/>
                </a:lnTo>
                <a:lnTo>
                  <a:pt x="249694" y="287870"/>
                </a:lnTo>
                <a:lnTo>
                  <a:pt x="247459" y="285737"/>
                </a:lnTo>
                <a:lnTo>
                  <a:pt x="244538" y="282956"/>
                </a:lnTo>
                <a:lnTo>
                  <a:pt x="225463" y="282956"/>
                </a:lnTo>
                <a:lnTo>
                  <a:pt x="217512" y="290512"/>
                </a:lnTo>
                <a:lnTo>
                  <a:pt x="217512" y="309587"/>
                </a:lnTo>
                <a:lnTo>
                  <a:pt x="225463" y="317538"/>
                </a:lnTo>
                <a:lnTo>
                  <a:pt x="244538" y="317538"/>
                </a:lnTo>
                <a:lnTo>
                  <a:pt x="247180" y="314756"/>
                </a:lnTo>
                <a:lnTo>
                  <a:pt x="252082" y="309587"/>
                </a:lnTo>
                <a:lnTo>
                  <a:pt x="252082" y="300050"/>
                </a:lnTo>
                <a:lnTo>
                  <a:pt x="252476" y="290512"/>
                </a:lnTo>
                <a:close/>
              </a:path>
              <a:path w="252729" h="318134">
                <a:moveTo>
                  <a:pt x="252488" y="81622"/>
                </a:moveTo>
                <a:lnTo>
                  <a:pt x="246875" y="37553"/>
                </a:lnTo>
                <a:lnTo>
                  <a:pt x="233807" y="0"/>
                </a:lnTo>
                <a:lnTo>
                  <a:pt x="208330" y="11315"/>
                </a:lnTo>
                <a:lnTo>
                  <a:pt x="182257" y="19570"/>
                </a:lnTo>
                <a:lnTo>
                  <a:pt x="155143" y="24701"/>
                </a:lnTo>
                <a:lnTo>
                  <a:pt x="126542" y="26631"/>
                </a:lnTo>
                <a:lnTo>
                  <a:pt x="97764" y="24866"/>
                </a:lnTo>
                <a:lnTo>
                  <a:pt x="70612" y="19723"/>
                </a:lnTo>
                <a:lnTo>
                  <a:pt x="44513" y="11366"/>
                </a:lnTo>
                <a:lnTo>
                  <a:pt x="18872" y="0"/>
                </a:lnTo>
                <a:lnTo>
                  <a:pt x="5740" y="37376"/>
                </a:lnTo>
                <a:lnTo>
                  <a:pt x="0" y="81470"/>
                </a:lnTo>
                <a:lnTo>
                  <a:pt x="1993" y="128536"/>
                </a:lnTo>
                <a:lnTo>
                  <a:pt x="12115" y="174866"/>
                </a:lnTo>
                <a:lnTo>
                  <a:pt x="29489" y="216662"/>
                </a:lnTo>
                <a:lnTo>
                  <a:pt x="53936" y="255295"/>
                </a:lnTo>
                <a:lnTo>
                  <a:pt x="85979" y="289369"/>
                </a:lnTo>
                <a:lnTo>
                  <a:pt x="126136" y="317538"/>
                </a:lnTo>
                <a:lnTo>
                  <a:pt x="166471" y="289433"/>
                </a:lnTo>
                <a:lnTo>
                  <a:pt x="198501" y="255435"/>
                </a:lnTo>
                <a:lnTo>
                  <a:pt x="222846" y="216827"/>
                </a:lnTo>
                <a:lnTo>
                  <a:pt x="240169" y="174866"/>
                </a:lnTo>
                <a:lnTo>
                  <a:pt x="250342" y="128600"/>
                </a:lnTo>
                <a:lnTo>
                  <a:pt x="252488" y="8162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1576977" y="6525094"/>
            <a:ext cx="36195" cy="35560"/>
          </a:xfrm>
          <a:custGeom>
            <a:avLst/>
            <a:gdLst/>
            <a:ahLst/>
            <a:cxnLst/>
            <a:rect l="l" t="t" r="r" b="b"/>
            <a:pathLst>
              <a:path w="36195" h="35559">
                <a:moveTo>
                  <a:pt x="27012" y="9537"/>
                </a:moveTo>
                <a:lnTo>
                  <a:pt x="25425" y="7543"/>
                </a:lnTo>
                <a:lnTo>
                  <a:pt x="24231" y="7543"/>
                </a:lnTo>
                <a:lnTo>
                  <a:pt x="24231" y="10325"/>
                </a:lnTo>
                <a:lnTo>
                  <a:pt x="24231" y="16687"/>
                </a:lnTo>
                <a:lnTo>
                  <a:pt x="20269" y="16294"/>
                </a:lnTo>
                <a:lnTo>
                  <a:pt x="13906" y="16294"/>
                </a:lnTo>
                <a:lnTo>
                  <a:pt x="13906" y="9931"/>
                </a:lnTo>
                <a:lnTo>
                  <a:pt x="21856" y="9931"/>
                </a:lnTo>
                <a:lnTo>
                  <a:pt x="24231" y="10325"/>
                </a:lnTo>
                <a:lnTo>
                  <a:pt x="24231" y="7543"/>
                </a:lnTo>
                <a:lnTo>
                  <a:pt x="11125" y="7543"/>
                </a:lnTo>
                <a:lnTo>
                  <a:pt x="11125" y="27813"/>
                </a:lnTo>
                <a:lnTo>
                  <a:pt x="13512" y="27813"/>
                </a:lnTo>
                <a:lnTo>
                  <a:pt x="13512" y="19075"/>
                </a:lnTo>
                <a:lnTo>
                  <a:pt x="17881" y="19075"/>
                </a:lnTo>
                <a:lnTo>
                  <a:pt x="23444" y="27813"/>
                </a:lnTo>
                <a:lnTo>
                  <a:pt x="26225" y="27813"/>
                </a:lnTo>
                <a:lnTo>
                  <a:pt x="20269" y="19075"/>
                </a:lnTo>
                <a:lnTo>
                  <a:pt x="24231" y="18275"/>
                </a:lnTo>
                <a:lnTo>
                  <a:pt x="27012" y="16687"/>
                </a:lnTo>
                <a:lnTo>
                  <a:pt x="27012" y="9931"/>
                </a:lnTo>
                <a:lnTo>
                  <a:pt x="27012" y="9537"/>
                </a:lnTo>
                <a:close/>
              </a:path>
              <a:path w="36195" h="35559">
                <a:moveTo>
                  <a:pt x="35750" y="7950"/>
                </a:moveTo>
                <a:lnTo>
                  <a:pt x="32969" y="5168"/>
                </a:lnTo>
                <a:lnTo>
                  <a:pt x="32969" y="26225"/>
                </a:lnTo>
                <a:lnTo>
                  <a:pt x="26619" y="32588"/>
                </a:lnTo>
                <a:lnTo>
                  <a:pt x="9131" y="32588"/>
                </a:lnTo>
                <a:lnTo>
                  <a:pt x="3175" y="26225"/>
                </a:lnTo>
                <a:lnTo>
                  <a:pt x="3175" y="9144"/>
                </a:lnTo>
                <a:lnTo>
                  <a:pt x="9537" y="3175"/>
                </a:lnTo>
                <a:lnTo>
                  <a:pt x="26619" y="3175"/>
                </a:lnTo>
                <a:lnTo>
                  <a:pt x="32575" y="9537"/>
                </a:lnTo>
                <a:lnTo>
                  <a:pt x="32575" y="17881"/>
                </a:lnTo>
                <a:lnTo>
                  <a:pt x="32969" y="26225"/>
                </a:lnTo>
                <a:lnTo>
                  <a:pt x="32969" y="5168"/>
                </a:lnTo>
                <a:lnTo>
                  <a:pt x="30988" y="3175"/>
                </a:lnTo>
                <a:lnTo>
                  <a:pt x="27813" y="0"/>
                </a:lnTo>
                <a:lnTo>
                  <a:pt x="7950" y="0"/>
                </a:lnTo>
                <a:lnTo>
                  <a:pt x="0" y="7950"/>
                </a:lnTo>
                <a:lnTo>
                  <a:pt x="0" y="27419"/>
                </a:lnTo>
                <a:lnTo>
                  <a:pt x="7950" y="35369"/>
                </a:lnTo>
                <a:lnTo>
                  <a:pt x="27419" y="35369"/>
                </a:lnTo>
                <a:lnTo>
                  <a:pt x="30200" y="32588"/>
                </a:lnTo>
                <a:lnTo>
                  <a:pt x="35356" y="27419"/>
                </a:lnTo>
                <a:lnTo>
                  <a:pt x="35356" y="17487"/>
                </a:lnTo>
                <a:lnTo>
                  <a:pt x="35750" y="7950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295685" y="6243510"/>
            <a:ext cx="317500" cy="318135"/>
          </a:xfrm>
          <a:custGeom>
            <a:avLst/>
            <a:gdLst/>
            <a:ahLst/>
            <a:cxnLst/>
            <a:rect l="l" t="t" r="r" b="b"/>
            <a:pathLst>
              <a:path w="317500" h="318134">
                <a:moveTo>
                  <a:pt x="317055" y="87642"/>
                </a:moveTo>
                <a:lnTo>
                  <a:pt x="228854" y="87642"/>
                </a:lnTo>
                <a:lnTo>
                  <a:pt x="228854" y="0"/>
                </a:lnTo>
                <a:lnTo>
                  <a:pt x="88201" y="0"/>
                </a:lnTo>
                <a:lnTo>
                  <a:pt x="88201" y="87642"/>
                </a:lnTo>
                <a:lnTo>
                  <a:pt x="0" y="87642"/>
                </a:lnTo>
                <a:lnTo>
                  <a:pt x="0" y="228638"/>
                </a:lnTo>
                <a:lnTo>
                  <a:pt x="88201" y="228638"/>
                </a:lnTo>
                <a:lnTo>
                  <a:pt x="88201" y="317550"/>
                </a:lnTo>
                <a:lnTo>
                  <a:pt x="228854" y="317550"/>
                </a:lnTo>
                <a:lnTo>
                  <a:pt x="228854" y="228638"/>
                </a:lnTo>
                <a:lnTo>
                  <a:pt x="317055" y="228638"/>
                </a:lnTo>
                <a:lnTo>
                  <a:pt x="317055" y="8764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0" y="0"/>
            <a:ext cx="226060" cy="6858000"/>
          </a:xfrm>
          <a:custGeom>
            <a:avLst/>
            <a:gdLst/>
            <a:ahLst/>
            <a:cxnLst/>
            <a:rect l="l" t="t" r="r" b="b"/>
            <a:pathLst>
              <a:path w="226060" h="6858000">
                <a:moveTo>
                  <a:pt x="225628" y="0"/>
                </a:moveTo>
                <a:lnTo>
                  <a:pt x="0" y="0"/>
                </a:lnTo>
                <a:lnTo>
                  <a:pt x="0" y="6858000"/>
                </a:lnTo>
                <a:lnTo>
                  <a:pt x="225628" y="6858000"/>
                </a:lnTo>
                <a:lnTo>
                  <a:pt x="225628" y="0"/>
                </a:lnTo>
                <a:close/>
              </a:path>
            </a:pathLst>
          </a:custGeom>
          <a:solidFill>
            <a:srgbClr val="0277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10894853" y="6289554"/>
            <a:ext cx="1962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888888"/>
                </a:solidFill>
                <a:latin typeface="Arial"/>
                <a:cs typeface="Arial"/>
              </a:rPr>
              <a:t>53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01700" y="431404"/>
            <a:ext cx="5378450" cy="543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000000"/>
                </a:solidFill>
              </a:rPr>
              <a:t>BCBS</a:t>
            </a:r>
            <a:r>
              <a:rPr dirty="0" spc="-6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FEP</a:t>
            </a:r>
            <a:r>
              <a:rPr dirty="0" spc="-12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Vision</a:t>
            </a:r>
            <a:r>
              <a:rPr dirty="0" spc="-65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benefits</a:t>
            </a:r>
          </a:p>
        </p:txBody>
      </p:sp>
      <p:sp>
        <p:nvSpPr>
          <p:cNvPr id="8" name="object 8" descr=""/>
          <p:cNvSpPr/>
          <p:nvPr/>
        </p:nvSpPr>
        <p:spPr>
          <a:xfrm>
            <a:off x="9326524" y="3977670"/>
            <a:ext cx="1851025" cy="0"/>
          </a:xfrm>
          <a:custGeom>
            <a:avLst/>
            <a:gdLst/>
            <a:ahLst/>
            <a:cxnLst/>
            <a:rect l="l" t="t" r="r" b="b"/>
            <a:pathLst>
              <a:path w="1851025" h="0">
                <a:moveTo>
                  <a:pt x="0" y="0"/>
                </a:moveTo>
                <a:lnTo>
                  <a:pt x="1850767" y="0"/>
                </a:lnTo>
              </a:path>
            </a:pathLst>
          </a:custGeom>
          <a:ln w="127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 descr=""/>
          <p:cNvGraphicFramePr>
            <a:graphicFrameLocks noGrp="1"/>
          </p:cNvGraphicFramePr>
          <p:nvPr/>
        </p:nvGraphicFramePr>
        <p:xfrm>
          <a:off x="908050" y="1230779"/>
          <a:ext cx="10346055" cy="4374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0465"/>
                <a:gridCol w="3903345"/>
                <a:gridCol w="3903345"/>
              </a:tblGrid>
              <a:tr h="367030"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Benefit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7630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High</a:t>
                      </a:r>
                      <a:r>
                        <a:rPr dirty="0" sz="12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7630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dirty="0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Standard</a:t>
                      </a:r>
                      <a:r>
                        <a:rPr dirty="0" sz="1200" spc="-6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7630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  <a:solidFill>
                      <a:srgbClr val="0078A8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dirty="0" sz="1300" b="1">
                          <a:latin typeface="Arial"/>
                          <a:cs typeface="Arial"/>
                        </a:rPr>
                        <a:t>Vision</a:t>
                      </a:r>
                      <a:r>
                        <a:rPr dirty="0" sz="13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b="1">
                          <a:latin typeface="Arial"/>
                          <a:cs typeface="Arial"/>
                        </a:rPr>
                        <a:t>Care</a:t>
                      </a:r>
                      <a:r>
                        <a:rPr dirty="0" sz="13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20" b="1">
                          <a:latin typeface="Arial"/>
                          <a:cs typeface="Arial"/>
                        </a:rPr>
                        <a:t>Exam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87630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  <a:solidFill>
                      <a:srgbClr val="001F5F">
                        <a:alpha val="50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dirty="0" sz="1200" spc="-30">
                          <a:latin typeface="Arial"/>
                          <a:cs typeface="Arial"/>
                        </a:rPr>
                        <a:t>You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pay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nothing</a:t>
                      </a:r>
                      <a:r>
                        <a:rPr dirty="0" sz="1200" spc="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one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exam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per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year.</a:t>
                      </a:r>
                      <a:r>
                        <a:rPr dirty="0" baseline="24305" sz="1200" spc="-15">
                          <a:latin typeface="Arial"/>
                          <a:cs typeface="Arial"/>
                        </a:rPr>
                        <a:t>1</a:t>
                      </a:r>
                      <a:endParaRPr baseline="24305" sz="1200">
                        <a:latin typeface="Arial"/>
                        <a:cs typeface="Arial"/>
                      </a:endParaRPr>
                    </a:p>
                  </a:txBody>
                  <a:tcPr marL="0" marR="0" marB="0" marT="95885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dirty="0" sz="1200" spc="-30">
                          <a:latin typeface="Arial"/>
                          <a:cs typeface="Arial"/>
                        </a:rPr>
                        <a:t>You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pay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nothing</a:t>
                      </a:r>
                      <a:r>
                        <a:rPr dirty="0" sz="1200" spc="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one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exam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per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year.</a:t>
                      </a:r>
                      <a:r>
                        <a:rPr dirty="0" baseline="24305" sz="1200" spc="-15">
                          <a:latin typeface="Arial"/>
                          <a:cs typeface="Arial"/>
                        </a:rPr>
                        <a:t>1</a:t>
                      </a:r>
                      <a:endParaRPr baseline="24305" sz="1200">
                        <a:latin typeface="Arial"/>
                        <a:cs typeface="Arial"/>
                      </a:endParaRPr>
                    </a:p>
                  </a:txBody>
                  <a:tcPr marL="0" marR="0" marB="0" marT="95885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dirty="0" sz="1300" b="1">
                          <a:latin typeface="Arial"/>
                          <a:cs typeface="Arial"/>
                        </a:rPr>
                        <a:t>Retinal</a:t>
                      </a:r>
                      <a:r>
                        <a:rPr dirty="0" sz="1300" spc="-10" b="1">
                          <a:latin typeface="Arial"/>
                          <a:cs typeface="Arial"/>
                        </a:rPr>
                        <a:t> Imaging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87630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  <a:solidFill>
                      <a:srgbClr val="001F5F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644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dirty="0" sz="1200" spc="-30">
                          <a:latin typeface="Arial"/>
                          <a:cs typeface="Arial"/>
                        </a:rPr>
                        <a:t>You</a:t>
                      </a:r>
                      <a:r>
                        <a:rPr dirty="0" sz="12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pay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$29</a:t>
                      </a:r>
                      <a:r>
                        <a:rPr dirty="0" sz="1200" spc="-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copay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5885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6644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dirty="0" sz="1200" spc="-30">
                          <a:latin typeface="Arial"/>
                          <a:cs typeface="Arial"/>
                        </a:rPr>
                        <a:t>You</a:t>
                      </a:r>
                      <a:r>
                        <a:rPr dirty="0" sz="12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pay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$29</a:t>
                      </a:r>
                      <a:r>
                        <a:rPr dirty="0" sz="1200" spc="-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copay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5885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dirty="0" sz="1300" b="1">
                          <a:latin typeface="Arial"/>
                          <a:cs typeface="Arial"/>
                        </a:rPr>
                        <a:t>Eyeglass</a:t>
                      </a:r>
                      <a:r>
                        <a:rPr dirty="0" sz="1300" spc="-4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 b="1">
                          <a:latin typeface="Arial"/>
                          <a:cs typeface="Arial"/>
                        </a:rPr>
                        <a:t>Lenses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87630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  <a:solidFill>
                      <a:srgbClr val="001F5F">
                        <a:alpha val="50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dirty="0" sz="1200" spc="-30">
                          <a:latin typeface="Arial"/>
                          <a:cs typeface="Arial"/>
                        </a:rPr>
                        <a:t>You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pay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nothing</a:t>
                      </a:r>
                      <a:r>
                        <a:rPr dirty="0" sz="12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one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pair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per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year.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5885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dirty="0" sz="1200" spc="-30">
                          <a:latin typeface="Arial"/>
                          <a:cs typeface="Arial"/>
                        </a:rPr>
                        <a:t>You</a:t>
                      </a:r>
                      <a:r>
                        <a:rPr dirty="0" sz="12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pay</a:t>
                      </a:r>
                      <a:r>
                        <a:rPr dirty="0" sz="12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$10</a:t>
                      </a:r>
                      <a:r>
                        <a:rPr dirty="0" sz="1200" spc="-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copay</a:t>
                      </a:r>
                      <a:r>
                        <a:rPr dirty="0" sz="1200" spc="-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one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pair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per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year.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5885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</a:tr>
              <a:tr h="490855">
                <a:tc>
                  <a:txBody>
                    <a:bodyPr/>
                    <a:lstStyle/>
                    <a:p>
                      <a:pPr marL="80645" marR="24257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300" b="1">
                          <a:latin typeface="Arial"/>
                          <a:cs typeface="Arial"/>
                        </a:rPr>
                        <a:t>BCBS</a:t>
                      </a:r>
                      <a:r>
                        <a:rPr dirty="0" sz="1300" spc="-8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b="1">
                          <a:latin typeface="Arial"/>
                          <a:cs typeface="Arial"/>
                        </a:rPr>
                        <a:t>Exclusive</a:t>
                      </a:r>
                      <a:r>
                        <a:rPr dirty="0" sz="13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 b="1">
                          <a:latin typeface="Arial"/>
                          <a:cs typeface="Arial"/>
                        </a:rPr>
                        <a:t>Collection Frames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41910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  <a:solidFill>
                      <a:srgbClr val="001F5F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dirty="0" sz="1200" spc="-30">
                          <a:latin typeface="Arial"/>
                          <a:cs typeface="Arial"/>
                        </a:rPr>
                        <a:t>You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pay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nothing</a:t>
                      </a:r>
                      <a:r>
                        <a:rPr dirty="0" sz="12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one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pair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per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year.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49225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dirty="0" sz="1200" spc="-30">
                          <a:latin typeface="Arial"/>
                          <a:cs typeface="Arial"/>
                        </a:rPr>
                        <a:t>You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pay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nothing</a:t>
                      </a:r>
                      <a:r>
                        <a:rPr dirty="0" sz="12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one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pair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per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year.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49225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8420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4615" marR="1000125">
                        <a:lnSpc>
                          <a:spcPct val="100000"/>
                        </a:lnSpc>
                      </a:pPr>
                      <a:r>
                        <a:rPr dirty="0" sz="1300" spc="-10" b="1">
                          <a:latin typeface="Arial"/>
                          <a:cs typeface="Arial"/>
                        </a:rPr>
                        <a:t>Frame</a:t>
                      </a:r>
                      <a:r>
                        <a:rPr dirty="0" sz="1300" spc="-5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 b="1">
                          <a:latin typeface="Arial"/>
                          <a:cs typeface="Arial"/>
                        </a:rPr>
                        <a:t>Allowance </a:t>
                      </a:r>
                      <a:r>
                        <a:rPr dirty="0" sz="1100">
                          <a:latin typeface="Arial"/>
                          <a:cs typeface="Arial"/>
                        </a:rPr>
                        <a:t>(in</a:t>
                      </a:r>
                      <a:r>
                        <a:rPr dirty="0" sz="11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latin typeface="Arial"/>
                          <a:cs typeface="Arial"/>
                        </a:rPr>
                        <a:t>lieu of</a:t>
                      </a:r>
                      <a:r>
                        <a:rPr dirty="0" sz="11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latin typeface="Arial"/>
                          <a:cs typeface="Arial"/>
                        </a:rPr>
                        <a:t>Exclusive </a:t>
                      </a:r>
                      <a:r>
                        <a:rPr dirty="0" sz="1100">
                          <a:latin typeface="Arial"/>
                          <a:cs typeface="Arial"/>
                        </a:rPr>
                        <a:t>Collection</a:t>
                      </a:r>
                      <a:r>
                        <a:rPr dirty="0" sz="1100" spc="-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latin typeface="Arial"/>
                          <a:cs typeface="Arial"/>
                        </a:rPr>
                        <a:t>Frames)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135255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solidFill>
                      <a:srgbClr val="001F5F">
                        <a:alpha val="50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200" spc="-30">
                          <a:latin typeface="Arial"/>
                          <a:cs typeface="Arial"/>
                        </a:rPr>
                        <a:t>You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receive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$200</a:t>
                      </a:r>
                      <a:r>
                        <a:rPr dirty="0" sz="1200" spc="-45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frame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allowance</a:t>
                      </a:r>
                      <a:r>
                        <a:rPr dirty="0" sz="1200" spc="-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toward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any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80645" marR="184785">
                        <a:lnSpc>
                          <a:spcPct val="100000"/>
                        </a:lnSpc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other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provider-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supplied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frames,</a:t>
                      </a:r>
                      <a:r>
                        <a:rPr dirty="0" sz="12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plus</a:t>
                      </a:r>
                      <a:r>
                        <a:rPr dirty="0" sz="1200" spc="15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20%</a:t>
                      </a:r>
                      <a:r>
                        <a:rPr dirty="0" sz="1200" spc="-3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off</a:t>
                      </a:r>
                      <a:r>
                        <a:rPr dirty="0" sz="1200" spc="5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charges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over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$200.</a:t>
                      </a:r>
                      <a:r>
                        <a:rPr dirty="0" baseline="24305" sz="1200" spc="-15">
                          <a:latin typeface="Arial"/>
                          <a:cs typeface="Arial"/>
                        </a:rPr>
                        <a:t>2</a:t>
                      </a:r>
                      <a:endParaRPr baseline="24305" sz="1200">
                        <a:latin typeface="Arial"/>
                        <a:cs typeface="Arial"/>
                      </a:endParaRPr>
                    </a:p>
                    <a:p>
                      <a:pPr marL="172466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050" spc="-25">
                          <a:latin typeface="Arial"/>
                          <a:cs typeface="Arial"/>
                        </a:rPr>
                        <a:t>or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0645" marR="21209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200" spc="-30">
                          <a:latin typeface="Arial"/>
                          <a:cs typeface="Arial"/>
                        </a:rPr>
                        <a:t>You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receive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$140</a:t>
                      </a:r>
                      <a:r>
                        <a:rPr dirty="0" sz="1200" spc="-45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frame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allowance</a:t>
                      </a:r>
                      <a:r>
                        <a:rPr dirty="0" sz="1200" spc="-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toward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any</a:t>
                      </a:r>
                      <a:r>
                        <a:rPr dirty="0" sz="1200" spc="5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other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provider-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supplied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frames,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plus</a:t>
                      </a:r>
                      <a:r>
                        <a:rPr dirty="0" sz="1200" spc="1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20%</a:t>
                      </a:r>
                      <a:r>
                        <a:rPr dirty="0" sz="1200" spc="-3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off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charges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over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$140.</a:t>
                      </a:r>
                      <a:r>
                        <a:rPr dirty="0" baseline="24305" sz="1200" spc="-15">
                          <a:latin typeface="Arial"/>
                          <a:cs typeface="Arial"/>
                        </a:rPr>
                        <a:t>2</a:t>
                      </a:r>
                      <a:endParaRPr baseline="24305" sz="1200">
                        <a:latin typeface="Arial"/>
                        <a:cs typeface="Arial"/>
                      </a:endParaRPr>
                    </a:p>
                    <a:p>
                      <a:pPr marL="184785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050" spc="-25">
                          <a:latin typeface="Arial"/>
                          <a:cs typeface="Arial"/>
                        </a:rPr>
                        <a:t>or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</a:tcPr>
                </a:tc>
              </a:tr>
              <a:tr h="29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B w="12700">
                      <a:solidFill>
                        <a:srgbClr val="BEBEBE"/>
                      </a:solidFill>
                      <a:prstDash val="solid"/>
                    </a:lnB>
                    <a:solidFill>
                      <a:srgbClr val="001F5F">
                        <a:alpha val="50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400"/>
                        </a:lnSpc>
                      </a:pPr>
                      <a:r>
                        <a:rPr dirty="0" sz="1200" spc="-30">
                          <a:latin typeface="Arial"/>
                          <a:cs typeface="Arial"/>
                        </a:rPr>
                        <a:t>You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receive</a:t>
                      </a:r>
                      <a:r>
                        <a:rPr dirty="0" sz="12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$250</a:t>
                      </a:r>
                      <a:r>
                        <a:rPr dirty="0" sz="1200" spc="-4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frame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allowance</a:t>
                      </a:r>
                      <a:r>
                        <a:rPr dirty="0" sz="12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at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MyEyeDr.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400"/>
                        </a:lnSpc>
                      </a:pPr>
                      <a:r>
                        <a:rPr dirty="0" sz="1200" spc="-30">
                          <a:latin typeface="Arial"/>
                          <a:cs typeface="Arial"/>
                        </a:rPr>
                        <a:t>You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receive</a:t>
                      </a:r>
                      <a:r>
                        <a:rPr dirty="0" sz="12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$190</a:t>
                      </a:r>
                      <a:r>
                        <a:rPr dirty="0" sz="1200" spc="-4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frame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allowance</a:t>
                      </a:r>
                      <a:r>
                        <a:rPr dirty="0" sz="12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at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MyEyeDr.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dirty="0" sz="1300" b="1">
                          <a:latin typeface="Arial"/>
                          <a:cs typeface="Arial"/>
                        </a:rPr>
                        <a:t>Contact</a:t>
                      </a:r>
                      <a:r>
                        <a:rPr dirty="0" sz="1300" spc="-4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 b="1">
                          <a:latin typeface="Arial"/>
                          <a:cs typeface="Arial"/>
                        </a:rPr>
                        <a:t>Lenses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806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100">
                          <a:latin typeface="Arial"/>
                          <a:cs typeface="Arial"/>
                        </a:rPr>
                        <a:t>(in</a:t>
                      </a:r>
                      <a:r>
                        <a:rPr dirty="0" sz="11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latin typeface="Arial"/>
                          <a:cs typeface="Arial"/>
                        </a:rPr>
                        <a:t>lieu of</a:t>
                      </a:r>
                      <a:r>
                        <a:rPr dirty="0" sz="11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latin typeface="Arial"/>
                          <a:cs typeface="Arial"/>
                        </a:rPr>
                        <a:t>eyeglasses)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57785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  <a:solidFill>
                      <a:srgbClr val="001F5F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0645" marR="38798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dirty="0" sz="1200" spc="-30">
                          <a:latin typeface="Arial"/>
                          <a:cs typeface="Arial"/>
                        </a:rPr>
                        <a:t>You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receive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$150</a:t>
                      </a:r>
                      <a:r>
                        <a:rPr dirty="0" sz="1200" spc="-45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per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calendar</a:t>
                      </a:r>
                      <a:r>
                        <a:rPr dirty="0" sz="12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year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toward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contact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lenses,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plus</a:t>
                      </a:r>
                      <a:r>
                        <a:rPr dirty="0" sz="1200" spc="-1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15%</a:t>
                      </a:r>
                      <a:r>
                        <a:rPr dirty="0" sz="1200" spc="-4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off</a:t>
                      </a:r>
                      <a:r>
                        <a:rPr dirty="0" sz="1200" spc="-5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charges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over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$150.</a:t>
                      </a:r>
                      <a:r>
                        <a:rPr dirty="0" baseline="24305" sz="1200" spc="-15">
                          <a:latin typeface="Arial"/>
                          <a:cs typeface="Arial"/>
                        </a:rPr>
                        <a:t>2</a:t>
                      </a:r>
                      <a:endParaRPr baseline="24305" sz="1200">
                        <a:latin typeface="Arial"/>
                        <a:cs typeface="Arial"/>
                      </a:endParaRPr>
                    </a:p>
                  </a:txBody>
                  <a:tcPr marL="0" marR="0" marB="0" marT="58419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80645" marR="38798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dirty="0" sz="1200" spc="-30">
                          <a:latin typeface="Arial"/>
                          <a:cs typeface="Arial"/>
                        </a:rPr>
                        <a:t>You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receive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$140</a:t>
                      </a:r>
                      <a:r>
                        <a:rPr dirty="0" sz="1200" spc="-45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per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calendar</a:t>
                      </a:r>
                      <a:r>
                        <a:rPr dirty="0" sz="12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year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toward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contact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lenses,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plus</a:t>
                      </a:r>
                      <a:r>
                        <a:rPr dirty="0" sz="1200" spc="-1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15%</a:t>
                      </a:r>
                      <a:r>
                        <a:rPr dirty="0" sz="1200" spc="-4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off</a:t>
                      </a:r>
                      <a:r>
                        <a:rPr dirty="0" sz="1200" spc="-5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charges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over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$140.</a:t>
                      </a:r>
                      <a:r>
                        <a:rPr dirty="0" baseline="24305" sz="1200" spc="-15">
                          <a:latin typeface="Arial"/>
                          <a:cs typeface="Arial"/>
                        </a:rPr>
                        <a:t>2</a:t>
                      </a:r>
                      <a:endParaRPr baseline="24305" sz="1200">
                        <a:latin typeface="Arial"/>
                        <a:cs typeface="Arial"/>
                      </a:endParaRPr>
                    </a:p>
                  </a:txBody>
                  <a:tcPr marL="0" marR="0" marB="0" marT="58419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735965">
                <a:tc>
                  <a:txBody>
                    <a:bodyPr/>
                    <a:lstStyle/>
                    <a:p>
                      <a:pPr marL="80645" marR="1314450">
                        <a:lnSpc>
                          <a:spcPct val="100000"/>
                        </a:lnSpc>
                        <a:spcBef>
                          <a:spcPts val="1300"/>
                        </a:spcBef>
                      </a:pPr>
                      <a:r>
                        <a:rPr dirty="0" sz="1300" b="1">
                          <a:latin typeface="Arial"/>
                          <a:cs typeface="Arial"/>
                        </a:rPr>
                        <a:t>Contact</a:t>
                      </a:r>
                      <a:r>
                        <a:rPr dirty="0" sz="1300" spc="-4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20" b="1">
                          <a:latin typeface="Arial"/>
                          <a:cs typeface="Arial"/>
                        </a:rPr>
                        <a:t>Lens </a:t>
                      </a:r>
                      <a:r>
                        <a:rPr dirty="0" sz="1300" spc="-10" b="1">
                          <a:latin typeface="Arial"/>
                          <a:cs typeface="Arial"/>
                        </a:rPr>
                        <a:t>Evaluation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165100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  <a:solidFill>
                      <a:srgbClr val="001F5F">
                        <a:alpha val="50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0645" marR="31242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dirty="0" sz="1200" spc="-30">
                          <a:latin typeface="Arial"/>
                          <a:cs typeface="Arial"/>
                        </a:rPr>
                        <a:t>You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pay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nothing</a:t>
                      </a:r>
                      <a:r>
                        <a:rPr dirty="0" sz="12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evaluation,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fitting</a:t>
                      </a:r>
                      <a:r>
                        <a:rPr dirty="0" sz="12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follow-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up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non-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specialty</a:t>
                      </a:r>
                      <a:r>
                        <a:rPr dirty="0" sz="12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lenses,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plus 15%</a:t>
                      </a:r>
                      <a:r>
                        <a:rPr dirty="0" sz="1200" spc="-35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off</a:t>
                      </a:r>
                      <a:r>
                        <a:rPr dirty="0" sz="1200" spc="-5" b="1">
                          <a:solidFill>
                            <a:srgbClr val="0277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charges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over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80645">
                        <a:lnSpc>
                          <a:spcPct val="100000"/>
                        </a:lnSpc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$60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specialty</a:t>
                      </a:r>
                      <a:r>
                        <a:rPr dirty="0" sz="12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contacts.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8900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BEBEBE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766445" marR="271780">
                        <a:lnSpc>
                          <a:spcPct val="100000"/>
                        </a:lnSpc>
                      </a:pPr>
                      <a:r>
                        <a:rPr dirty="0" sz="1200" spc="-30">
                          <a:latin typeface="Arial"/>
                          <a:cs typeface="Arial"/>
                        </a:rPr>
                        <a:t>You</a:t>
                      </a:r>
                      <a:r>
                        <a:rPr dirty="0" sz="12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pay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$55</a:t>
                      </a:r>
                      <a:r>
                        <a:rPr dirty="0" sz="1200" spc="-3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copay</a:t>
                      </a:r>
                      <a:r>
                        <a:rPr dirty="0" sz="1200" spc="-3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evaluation,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fitting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2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follow-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up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non-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specialty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lenses.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L w="12700">
                      <a:solidFill>
                        <a:srgbClr val="BEBEBE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 descr=""/>
          <p:cNvSpPr/>
          <p:nvPr/>
        </p:nvSpPr>
        <p:spPr>
          <a:xfrm>
            <a:off x="3358333" y="3977670"/>
            <a:ext cx="1638935" cy="0"/>
          </a:xfrm>
          <a:custGeom>
            <a:avLst/>
            <a:gdLst/>
            <a:ahLst/>
            <a:cxnLst/>
            <a:rect l="l" t="t" r="r" b="b"/>
            <a:pathLst>
              <a:path w="1638935" h="0">
                <a:moveTo>
                  <a:pt x="0" y="0"/>
                </a:moveTo>
                <a:lnTo>
                  <a:pt x="1638519" y="0"/>
                </a:lnTo>
              </a:path>
            </a:pathLst>
          </a:custGeom>
          <a:ln w="127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5300332" y="3977670"/>
            <a:ext cx="3723004" cy="0"/>
          </a:xfrm>
          <a:custGeom>
            <a:avLst/>
            <a:gdLst/>
            <a:ahLst/>
            <a:cxnLst/>
            <a:rect l="l" t="t" r="r" b="b"/>
            <a:pathLst>
              <a:path w="3723004" h="0">
                <a:moveTo>
                  <a:pt x="0" y="0"/>
                </a:moveTo>
                <a:lnTo>
                  <a:pt x="3722712" y="0"/>
                </a:lnTo>
              </a:path>
            </a:pathLst>
          </a:custGeom>
          <a:ln w="12700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931414" y="5718481"/>
            <a:ext cx="40303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27777" sz="900" i="1">
                <a:solidFill>
                  <a:srgbClr val="7E7E7E"/>
                </a:solidFill>
                <a:latin typeface="Arial"/>
                <a:cs typeface="Arial"/>
              </a:rPr>
              <a:t>1</a:t>
            </a:r>
            <a:r>
              <a:rPr dirty="0" sz="900" i="1">
                <a:solidFill>
                  <a:srgbClr val="7E7E7E"/>
                </a:solidFill>
                <a:latin typeface="Arial"/>
                <a:cs typeface="Arial"/>
              </a:rPr>
              <a:t>Two vision</a:t>
            </a:r>
            <a:r>
              <a:rPr dirty="0" sz="900" spc="-35" i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900" i="1">
                <a:solidFill>
                  <a:srgbClr val="7E7E7E"/>
                </a:solidFill>
                <a:latin typeface="Arial"/>
                <a:cs typeface="Arial"/>
              </a:rPr>
              <a:t>care</a:t>
            </a:r>
            <a:r>
              <a:rPr dirty="0" sz="900" spc="-10" i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900" i="1">
                <a:solidFill>
                  <a:srgbClr val="7E7E7E"/>
                </a:solidFill>
                <a:latin typeface="Arial"/>
                <a:cs typeface="Arial"/>
              </a:rPr>
              <a:t>exams</a:t>
            </a:r>
            <a:r>
              <a:rPr dirty="0" sz="900" spc="-20" i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900" i="1">
                <a:solidFill>
                  <a:srgbClr val="7E7E7E"/>
                </a:solidFill>
                <a:latin typeface="Arial"/>
                <a:cs typeface="Arial"/>
              </a:rPr>
              <a:t>per year</a:t>
            </a:r>
            <a:r>
              <a:rPr dirty="0" sz="900" spc="-30" i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900" i="1">
                <a:solidFill>
                  <a:srgbClr val="7E7E7E"/>
                </a:solidFill>
                <a:latin typeface="Arial"/>
                <a:cs typeface="Arial"/>
              </a:rPr>
              <a:t>for children</a:t>
            </a:r>
            <a:r>
              <a:rPr dirty="0" sz="900" spc="-35" i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900" i="1">
                <a:solidFill>
                  <a:srgbClr val="7E7E7E"/>
                </a:solidFill>
                <a:latin typeface="Arial"/>
                <a:cs typeface="Arial"/>
              </a:rPr>
              <a:t>13</a:t>
            </a:r>
            <a:r>
              <a:rPr dirty="0" sz="900" spc="-10" i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900" i="1">
                <a:solidFill>
                  <a:srgbClr val="7E7E7E"/>
                </a:solidFill>
                <a:latin typeface="Arial"/>
                <a:cs typeface="Arial"/>
              </a:rPr>
              <a:t>and</a:t>
            </a:r>
            <a:r>
              <a:rPr dirty="0" sz="900" spc="-10" i="1">
                <a:solidFill>
                  <a:srgbClr val="7E7E7E"/>
                </a:solidFill>
                <a:latin typeface="Arial"/>
                <a:cs typeface="Arial"/>
              </a:rPr>
              <a:t> under.</a:t>
            </a:r>
            <a:endParaRPr sz="9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dirty="0" baseline="27777" sz="900" i="1">
                <a:solidFill>
                  <a:srgbClr val="7E7E7E"/>
                </a:solidFill>
                <a:latin typeface="Arial"/>
                <a:cs typeface="Arial"/>
              </a:rPr>
              <a:t>2</a:t>
            </a:r>
            <a:r>
              <a:rPr dirty="0" sz="900" i="1">
                <a:solidFill>
                  <a:srgbClr val="7E7E7E"/>
                </a:solidFill>
                <a:latin typeface="Arial"/>
                <a:cs typeface="Arial"/>
              </a:rPr>
              <a:t>Retail</a:t>
            </a:r>
            <a:r>
              <a:rPr dirty="0" sz="900" spc="-15" i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900" i="1">
                <a:solidFill>
                  <a:srgbClr val="7E7E7E"/>
                </a:solidFill>
                <a:latin typeface="Arial"/>
                <a:cs typeface="Arial"/>
              </a:rPr>
              <a:t>locations</a:t>
            </a:r>
            <a:r>
              <a:rPr dirty="0" sz="900" spc="-40" i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900" i="1">
                <a:solidFill>
                  <a:srgbClr val="7E7E7E"/>
                </a:solidFill>
                <a:latin typeface="Arial"/>
                <a:cs typeface="Arial"/>
              </a:rPr>
              <a:t>and</a:t>
            </a:r>
            <a:r>
              <a:rPr dirty="0" sz="900" spc="-15" i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900" i="1">
                <a:solidFill>
                  <a:srgbClr val="7E7E7E"/>
                </a:solidFill>
                <a:latin typeface="Arial"/>
                <a:cs typeface="Arial"/>
              </a:rPr>
              <a:t>online</a:t>
            </a:r>
            <a:r>
              <a:rPr dirty="0" sz="900" spc="-20" i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900" i="1">
                <a:solidFill>
                  <a:srgbClr val="7E7E7E"/>
                </a:solidFill>
                <a:latin typeface="Arial"/>
                <a:cs typeface="Arial"/>
              </a:rPr>
              <a:t>providers</a:t>
            </a:r>
            <a:r>
              <a:rPr dirty="0" sz="900" spc="-30" i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900" i="1">
                <a:solidFill>
                  <a:srgbClr val="7E7E7E"/>
                </a:solidFill>
                <a:latin typeface="Arial"/>
                <a:cs typeface="Arial"/>
              </a:rPr>
              <a:t>are</a:t>
            </a:r>
            <a:r>
              <a:rPr dirty="0" sz="900" spc="-15" i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900" i="1">
                <a:solidFill>
                  <a:srgbClr val="7E7E7E"/>
                </a:solidFill>
                <a:latin typeface="Arial"/>
                <a:cs typeface="Arial"/>
              </a:rPr>
              <a:t>not</a:t>
            </a:r>
            <a:r>
              <a:rPr dirty="0" sz="900" spc="-10" i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900" i="1">
                <a:solidFill>
                  <a:srgbClr val="7E7E7E"/>
                </a:solidFill>
                <a:latin typeface="Arial"/>
                <a:cs typeface="Arial"/>
              </a:rPr>
              <a:t>required</a:t>
            </a:r>
            <a:r>
              <a:rPr dirty="0" sz="900" spc="-25" i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900" i="1">
                <a:solidFill>
                  <a:srgbClr val="7E7E7E"/>
                </a:solidFill>
                <a:latin typeface="Arial"/>
                <a:cs typeface="Arial"/>
              </a:rPr>
              <a:t>to</a:t>
            </a:r>
            <a:r>
              <a:rPr dirty="0" sz="900" spc="-10" i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900" i="1">
                <a:solidFill>
                  <a:srgbClr val="7E7E7E"/>
                </a:solidFill>
                <a:latin typeface="Arial"/>
                <a:cs typeface="Arial"/>
              </a:rPr>
              <a:t>provide</a:t>
            </a:r>
            <a:r>
              <a:rPr dirty="0" sz="900" spc="-20" i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900" i="1">
                <a:solidFill>
                  <a:srgbClr val="7E7E7E"/>
                </a:solidFill>
                <a:latin typeface="Arial"/>
                <a:cs typeface="Arial"/>
              </a:rPr>
              <a:t>this</a:t>
            </a:r>
            <a:r>
              <a:rPr dirty="0" sz="900" spc="-10" i="1">
                <a:solidFill>
                  <a:srgbClr val="7E7E7E"/>
                </a:solidFill>
                <a:latin typeface="Arial"/>
                <a:cs typeface="Arial"/>
              </a:rPr>
              <a:t> discount.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7279876" y="5076630"/>
            <a:ext cx="593725" cy="314960"/>
          </a:xfrm>
          <a:custGeom>
            <a:avLst/>
            <a:gdLst/>
            <a:ahLst/>
            <a:cxnLst/>
            <a:rect l="l" t="t" r="r" b="b"/>
            <a:pathLst>
              <a:path w="593725" h="314960">
                <a:moveTo>
                  <a:pt x="593638" y="314482"/>
                </a:moveTo>
                <a:lnTo>
                  <a:pt x="0" y="314482"/>
                </a:lnTo>
                <a:lnTo>
                  <a:pt x="0" y="0"/>
                </a:lnTo>
                <a:lnTo>
                  <a:pt x="591464" y="427"/>
                </a:lnTo>
                <a:lnTo>
                  <a:pt x="542978" y="87040"/>
                </a:lnTo>
                <a:lnTo>
                  <a:pt x="94145" y="87040"/>
                </a:lnTo>
                <a:lnTo>
                  <a:pt x="65378" y="222631"/>
                </a:lnTo>
                <a:lnTo>
                  <a:pt x="546178" y="222631"/>
                </a:lnTo>
                <a:lnTo>
                  <a:pt x="593638" y="314482"/>
                </a:lnTo>
                <a:close/>
              </a:path>
              <a:path w="593725" h="314960">
                <a:moveTo>
                  <a:pt x="148627" y="181079"/>
                </a:moveTo>
                <a:lnTo>
                  <a:pt x="132500" y="87040"/>
                </a:lnTo>
                <a:lnTo>
                  <a:pt x="168676" y="87040"/>
                </a:lnTo>
                <a:lnTo>
                  <a:pt x="148627" y="181079"/>
                </a:lnTo>
                <a:close/>
              </a:path>
              <a:path w="593725" h="314960">
                <a:moveTo>
                  <a:pt x="190033" y="222631"/>
                </a:moveTo>
                <a:lnTo>
                  <a:pt x="166497" y="222631"/>
                </a:lnTo>
                <a:lnTo>
                  <a:pt x="195264" y="87040"/>
                </a:lnTo>
                <a:lnTo>
                  <a:pt x="218800" y="87040"/>
                </a:lnTo>
                <a:lnTo>
                  <a:pt x="190033" y="222631"/>
                </a:lnTo>
                <a:close/>
              </a:path>
              <a:path w="593725" h="314960">
                <a:moveTo>
                  <a:pt x="302049" y="222631"/>
                </a:moveTo>
                <a:lnTo>
                  <a:pt x="265437" y="222631"/>
                </a:lnTo>
                <a:lnTo>
                  <a:pt x="270231" y="202073"/>
                </a:lnTo>
                <a:lnTo>
                  <a:pt x="223159" y="202073"/>
                </a:lnTo>
                <a:lnTo>
                  <a:pt x="231440" y="162271"/>
                </a:lnTo>
                <a:lnTo>
                  <a:pt x="273282" y="162271"/>
                </a:lnTo>
                <a:lnTo>
                  <a:pt x="277641" y="141276"/>
                </a:lnTo>
                <a:lnTo>
                  <a:pt x="235799" y="141276"/>
                </a:lnTo>
                <a:lnTo>
                  <a:pt x="242772" y="108035"/>
                </a:lnTo>
                <a:lnTo>
                  <a:pt x="288537" y="108035"/>
                </a:lnTo>
                <a:lnTo>
                  <a:pt x="292896" y="87040"/>
                </a:lnTo>
                <a:lnTo>
                  <a:pt x="300741" y="87040"/>
                </a:lnTo>
                <a:lnTo>
                  <a:pt x="302049" y="222631"/>
                </a:lnTo>
                <a:close/>
              </a:path>
              <a:path w="593725" h="314960">
                <a:moveTo>
                  <a:pt x="327764" y="182391"/>
                </a:moveTo>
                <a:lnTo>
                  <a:pt x="327329" y="182391"/>
                </a:lnTo>
                <a:lnTo>
                  <a:pt x="329944" y="87040"/>
                </a:lnTo>
                <a:lnTo>
                  <a:pt x="369171" y="87040"/>
                </a:lnTo>
                <a:lnTo>
                  <a:pt x="327764" y="182391"/>
                </a:lnTo>
                <a:close/>
              </a:path>
              <a:path w="593725" h="314960">
                <a:moveTo>
                  <a:pt x="403168" y="182391"/>
                </a:moveTo>
                <a:lnTo>
                  <a:pt x="402732" y="182391"/>
                </a:lnTo>
                <a:lnTo>
                  <a:pt x="402732" y="87040"/>
                </a:lnTo>
                <a:lnTo>
                  <a:pt x="440216" y="87040"/>
                </a:lnTo>
                <a:lnTo>
                  <a:pt x="403168" y="182391"/>
                </a:lnTo>
                <a:close/>
              </a:path>
              <a:path w="593725" h="314960">
                <a:moveTo>
                  <a:pt x="546178" y="222631"/>
                </a:moveTo>
                <a:lnTo>
                  <a:pt x="409270" y="222631"/>
                </a:lnTo>
                <a:lnTo>
                  <a:pt x="467675" y="87040"/>
                </a:lnTo>
                <a:lnTo>
                  <a:pt x="542978" y="87040"/>
                </a:lnTo>
                <a:lnTo>
                  <a:pt x="508210" y="149149"/>
                </a:lnTo>
                <a:lnTo>
                  <a:pt x="546178" y="222631"/>
                </a:lnTo>
                <a:close/>
              </a:path>
              <a:path w="593725" h="314960">
                <a:moveTo>
                  <a:pt x="129013" y="222631"/>
                </a:moveTo>
                <a:lnTo>
                  <a:pt x="91965" y="222631"/>
                </a:lnTo>
                <a:lnTo>
                  <a:pt x="112887" y="123343"/>
                </a:lnTo>
                <a:lnTo>
                  <a:pt x="113322" y="123343"/>
                </a:lnTo>
                <a:lnTo>
                  <a:pt x="129013" y="222631"/>
                </a:lnTo>
                <a:close/>
              </a:path>
              <a:path w="593725" h="314960">
                <a:moveTo>
                  <a:pt x="377888" y="222631"/>
                </a:moveTo>
                <a:lnTo>
                  <a:pt x="332559" y="222631"/>
                </a:lnTo>
                <a:lnTo>
                  <a:pt x="377016" y="123343"/>
                </a:lnTo>
                <a:lnTo>
                  <a:pt x="377452" y="123343"/>
                </a:lnTo>
                <a:lnTo>
                  <a:pt x="377566" y="149149"/>
                </a:lnTo>
                <a:lnTo>
                  <a:pt x="377623" y="162271"/>
                </a:lnTo>
                <a:lnTo>
                  <a:pt x="377711" y="182391"/>
                </a:lnTo>
                <a:lnTo>
                  <a:pt x="377798" y="202073"/>
                </a:lnTo>
                <a:lnTo>
                  <a:pt x="377888" y="222631"/>
                </a:lnTo>
                <a:close/>
              </a:path>
            </a:pathLst>
          </a:custGeom>
          <a:solidFill>
            <a:srgbClr val="A81F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3382245" y="2024820"/>
            <a:ext cx="593725" cy="314960"/>
          </a:xfrm>
          <a:custGeom>
            <a:avLst/>
            <a:gdLst/>
            <a:ahLst/>
            <a:cxnLst/>
            <a:rect l="l" t="t" r="r" b="b"/>
            <a:pathLst>
              <a:path w="593725" h="314960">
                <a:moveTo>
                  <a:pt x="593638" y="314482"/>
                </a:moveTo>
                <a:lnTo>
                  <a:pt x="0" y="314482"/>
                </a:lnTo>
                <a:lnTo>
                  <a:pt x="0" y="0"/>
                </a:lnTo>
                <a:lnTo>
                  <a:pt x="591464" y="427"/>
                </a:lnTo>
                <a:lnTo>
                  <a:pt x="542978" y="87040"/>
                </a:lnTo>
                <a:lnTo>
                  <a:pt x="94145" y="87040"/>
                </a:lnTo>
                <a:lnTo>
                  <a:pt x="65378" y="222631"/>
                </a:lnTo>
                <a:lnTo>
                  <a:pt x="546178" y="222631"/>
                </a:lnTo>
                <a:lnTo>
                  <a:pt x="593638" y="314482"/>
                </a:lnTo>
                <a:close/>
              </a:path>
              <a:path w="593725" h="314960">
                <a:moveTo>
                  <a:pt x="148627" y="181079"/>
                </a:moveTo>
                <a:lnTo>
                  <a:pt x="132500" y="87040"/>
                </a:lnTo>
                <a:lnTo>
                  <a:pt x="168676" y="87040"/>
                </a:lnTo>
                <a:lnTo>
                  <a:pt x="148627" y="181079"/>
                </a:lnTo>
                <a:close/>
              </a:path>
              <a:path w="593725" h="314960">
                <a:moveTo>
                  <a:pt x="190033" y="222631"/>
                </a:moveTo>
                <a:lnTo>
                  <a:pt x="166497" y="222631"/>
                </a:lnTo>
                <a:lnTo>
                  <a:pt x="195264" y="87040"/>
                </a:lnTo>
                <a:lnTo>
                  <a:pt x="218800" y="87040"/>
                </a:lnTo>
                <a:lnTo>
                  <a:pt x="190033" y="222631"/>
                </a:lnTo>
                <a:close/>
              </a:path>
              <a:path w="593725" h="314960">
                <a:moveTo>
                  <a:pt x="302049" y="222631"/>
                </a:moveTo>
                <a:lnTo>
                  <a:pt x="265437" y="222631"/>
                </a:lnTo>
                <a:lnTo>
                  <a:pt x="270231" y="202073"/>
                </a:lnTo>
                <a:lnTo>
                  <a:pt x="223159" y="202073"/>
                </a:lnTo>
                <a:lnTo>
                  <a:pt x="231440" y="162271"/>
                </a:lnTo>
                <a:lnTo>
                  <a:pt x="273282" y="162271"/>
                </a:lnTo>
                <a:lnTo>
                  <a:pt x="277641" y="141276"/>
                </a:lnTo>
                <a:lnTo>
                  <a:pt x="235799" y="141276"/>
                </a:lnTo>
                <a:lnTo>
                  <a:pt x="242772" y="108035"/>
                </a:lnTo>
                <a:lnTo>
                  <a:pt x="288537" y="108035"/>
                </a:lnTo>
                <a:lnTo>
                  <a:pt x="292896" y="87040"/>
                </a:lnTo>
                <a:lnTo>
                  <a:pt x="300741" y="87040"/>
                </a:lnTo>
                <a:lnTo>
                  <a:pt x="302049" y="222631"/>
                </a:lnTo>
                <a:close/>
              </a:path>
              <a:path w="593725" h="314960">
                <a:moveTo>
                  <a:pt x="327764" y="182391"/>
                </a:moveTo>
                <a:lnTo>
                  <a:pt x="327329" y="182391"/>
                </a:lnTo>
                <a:lnTo>
                  <a:pt x="329944" y="87040"/>
                </a:lnTo>
                <a:lnTo>
                  <a:pt x="369171" y="87040"/>
                </a:lnTo>
                <a:lnTo>
                  <a:pt x="327764" y="182391"/>
                </a:lnTo>
                <a:close/>
              </a:path>
              <a:path w="593725" h="314960">
                <a:moveTo>
                  <a:pt x="403168" y="182391"/>
                </a:moveTo>
                <a:lnTo>
                  <a:pt x="402732" y="182391"/>
                </a:lnTo>
                <a:lnTo>
                  <a:pt x="402732" y="87040"/>
                </a:lnTo>
                <a:lnTo>
                  <a:pt x="440216" y="87040"/>
                </a:lnTo>
                <a:lnTo>
                  <a:pt x="403168" y="182391"/>
                </a:lnTo>
                <a:close/>
              </a:path>
              <a:path w="593725" h="314960">
                <a:moveTo>
                  <a:pt x="546178" y="222631"/>
                </a:moveTo>
                <a:lnTo>
                  <a:pt x="409270" y="222631"/>
                </a:lnTo>
                <a:lnTo>
                  <a:pt x="467675" y="87040"/>
                </a:lnTo>
                <a:lnTo>
                  <a:pt x="542978" y="87040"/>
                </a:lnTo>
                <a:lnTo>
                  <a:pt x="508210" y="149149"/>
                </a:lnTo>
                <a:lnTo>
                  <a:pt x="546178" y="222631"/>
                </a:lnTo>
                <a:close/>
              </a:path>
              <a:path w="593725" h="314960">
                <a:moveTo>
                  <a:pt x="129013" y="222631"/>
                </a:moveTo>
                <a:lnTo>
                  <a:pt x="91965" y="222631"/>
                </a:lnTo>
                <a:lnTo>
                  <a:pt x="112887" y="123343"/>
                </a:lnTo>
                <a:lnTo>
                  <a:pt x="113322" y="123343"/>
                </a:lnTo>
                <a:lnTo>
                  <a:pt x="129013" y="222631"/>
                </a:lnTo>
                <a:close/>
              </a:path>
              <a:path w="593725" h="314960">
                <a:moveTo>
                  <a:pt x="377888" y="222631"/>
                </a:moveTo>
                <a:lnTo>
                  <a:pt x="332559" y="222631"/>
                </a:lnTo>
                <a:lnTo>
                  <a:pt x="377016" y="123343"/>
                </a:lnTo>
                <a:lnTo>
                  <a:pt x="377452" y="123343"/>
                </a:lnTo>
                <a:lnTo>
                  <a:pt x="377566" y="149149"/>
                </a:lnTo>
                <a:lnTo>
                  <a:pt x="377623" y="162271"/>
                </a:lnTo>
                <a:lnTo>
                  <a:pt x="377711" y="182391"/>
                </a:lnTo>
                <a:lnTo>
                  <a:pt x="377798" y="202073"/>
                </a:lnTo>
                <a:lnTo>
                  <a:pt x="377888" y="222631"/>
                </a:lnTo>
                <a:close/>
              </a:path>
            </a:pathLst>
          </a:custGeom>
          <a:solidFill>
            <a:srgbClr val="A81F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7279876" y="2024820"/>
            <a:ext cx="593725" cy="314960"/>
          </a:xfrm>
          <a:custGeom>
            <a:avLst/>
            <a:gdLst/>
            <a:ahLst/>
            <a:cxnLst/>
            <a:rect l="l" t="t" r="r" b="b"/>
            <a:pathLst>
              <a:path w="593725" h="314960">
                <a:moveTo>
                  <a:pt x="593638" y="314482"/>
                </a:moveTo>
                <a:lnTo>
                  <a:pt x="0" y="314482"/>
                </a:lnTo>
                <a:lnTo>
                  <a:pt x="0" y="0"/>
                </a:lnTo>
                <a:lnTo>
                  <a:pt x="591464" y="427"/>
                </a:lnTo>
                <a:lnTo>
                  <a:pt x="542978" y="87040"/>
                </a:lnTo>
                <a:lnTo>
                  <a:pt x="94145" y="87040"/>
                </a:lnTo>
                <a:lnTo>
                  <a:pt x="65378" y="222631"/>
                </a:lnTo>
                <a:lnTo>
                  <a:pt x="546178" y="222631"/>
                </a:lnTo>
                <a:lnTo>
                  <a:pt x="593638" y="314482"/>
                </a:lnTo>
                <a:close/>
              </a:path>
              <a:path w="593725" h="314960">
                <a:moveTo>
                  <a:pt x="148627" y="181079"/>
                </a:moveTo>
                <a:lnTo>
                  <a:pt x="132500" y="87040"/>
                </a:lnTo>
                <a:lnTo>
                  <a:pt x="168676" y="87040"/>
                </a:lnTo>
                <a:lnTo>
                  <a:pt x="148627" y="181079"/>
                </a:lnTo>
                <a:close/>
              </a:path>
              <a:path w="593725" h="314960">
                <a:moveTo>
                  <a:pt x="190033" y="222631"/>
                </a:moveTo>
                <a:lnTo>
                  <a:pt x="166497" y="222631"/>
                </a:lnTo>
                <a:lnTo>
                  <a:pt x="195264" y="87040"/>
                </a:lnTo>
                <a:lnTo>
                  <a:pt x="218800" y="87040"/>
                </a:lnTo>
                <a:lnTo>
                  <a:pt x="190033" y="222631"/>
                </a:lnTo>
                <a:close/>
              </a:path>
              <a:path w="593725" h="314960">
                <a:moveTo>
                  <a:pt x="302049" y="222631"/>
                </a:moveTo>
                <a:lnTo>
                  <a:pt x="265437" y="222631"/>
                </a:lnTo>
                <a:lnTo>
                  <a:pt x="270231" y="202073"/>
                </a:lnTo>
                <a:lnTo>
                  <a:pt x="223159" y="202073"/>
                </a:lnTo>
                <a:lnTo>
                  <a:pt x="231440" y="162271"/>
                </a:lnTo>
                <a:lnTo>
                  <a:pt x="273282" y="162271"/>
                </a:lnTo>
                <a:lnTo>
                  <a:pt x="277641" y="141276"/>
                </a:lnTo>
                <a:lnTo>
                  <a:pt x="235799" y="141276"/>
                </a:lnTo>
                <a:lnTo>
                  <a:pt x="242772" y="108035"/>
                </a:lnTo>
                <a:lnTo>
                  <a:pt x="288537" y="108035"/>
                </a:lnTo>
                <a:lnTo>
                  <a:pt x="292896" y="87040"/>
                </a:lnTo>
                <a:lnTo>
                  <a:pt x="300741" y="87040"/>
                </a:lnTo>
                <a:lnTo>
                  <a:pt x="302049" y="222631"/>
                </a:lnTo>
                <a:close/>
              </a:path>
              <a:path w="593725" h="314960">
                <a:moveTo>
                  <a:pt x="327764" y="182391"/>
                </a:moveTo>
                <a:lnTo>
                  <a:pt x="327329" y="182391"/>
                </a:lnTo>
                <a:lnTo>
                  <a:pt x="329944" y="87040"/>
                </a:lnTo>
                <a:lnTo>
                  <a:pt x="369171" y="87040"/>
                </a:lnTo>
                <a:lnTo>
                  <a:pt x="327764" y="182391"/>
                </a:lnTo>
                <a:close/>
              </a:path>
              <a:path w="593725" h="314960">
                <a:moveTo>
                  <a:pt x="403168" y="182391"/>
                </a:moveTo>
                <a:lnTo>
                  <a:pt x="402732" y="182391"/>
                </a:lnTo>
                <a:lnTo>
                  <a:pt x="402732" y="87040"/>
                </a:lnTo>
                <a:lnTo>
                  <a:pt x="440216" y="87040"/>
                </a:lnTo>
                <a:lnTo>
                  <a:pt x="403168" y="182391"/>
                </a:lnTo>
                <a:close/>
              </a:path>
              <a:path w="593725" h="314960">
                <a:moveTo>
                  <a:pt x="546178" y="222631"/>
                </a:moveTo>
                <a:lnTo>
                  <a:pt x="409270" y="222631"/>
                </a:lnTo>
                <a:lnTo>
                  <a:pt x="467675" y="87040"/>
                </a:lnTo>
                <a:lnTo>
                  <a:pt x="542978" y="87040"/>
                </a:lnTo>
                <a:lnTo>
                  <a:pt x="508210" y="149149"/>
                </a:lnTo>
                <a:lnTo>
                  <a:pt x="546178" y="222631"/>
                </a:lnTo>
                <a:close/>
              </a:path>
              <a:path w="593725" h="314960">
                <a:moveTo>
                  <a:pt x="129013" y="222631"/>
                </a:moveTo>
                <a:lnTo>
                  <a:pt x="91965" y="222631"/>
                </a:lnTo>
                <a:lnTo>
                  <a:pt x="112887" y="123343"/>
                </a:lnTo>
                <a:lnTo>
                  <a:pt x="113322" y="123343"/>
                </a:lnTo>
                <a:lnTo>
                  <a:pt x="129013" y="222631"/>
                </a:lnTo>
                <a:close/>
              </a:path>
              <a:path w="593725" h="314960">
                <a:moveTo>
                  <a:pt x="377888" y="222631"/>
                </a:moveTo>
                <a:lnTo>
                  <a:pt x="332559" y="222631"/>
                </a:lnTo>
                <a:lnTo>
                  <a:pt x="377016" y="123343"/>
                </a:lnTo>
                <a:lnTo>
                  <a:pt x="377452" y="123343"/>
                </a:lnTo>
                <a:lnTo>
                  <a:pt x="377566" y="149149"/>
                </a:lnTo>
                <a:lnTo>
                  <a:pt x="377623" y="162271"/>
                </a:lnTo>
                <a:lnTo>
                  <a:pt x="377711" y="182391"/>
                </a:lnTo>
                <a:lnTo>
                  <a:pt x="377798" y="202073"/>
                </a:lnTo>
                <a:lnTo>
                  <a:pt x="377888" y="222631"/>
                </a:lnTo>
                <a:close/>
              </a:path>
            </a:pathLst>
          </a:custGeom>
          <a:solidFill>
            <a:srgbClr val="A81F2D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916219" y="6288913"/>
            <a:ext cx="1962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888888"/>
                </a:solidFill>
                <a:latin typeface="Arial"/>
                <a:cs typeface="Arial"/>
              </a:rPr>
              <a:t>54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71770" y="0"/>
            <a:ext cx="7020229" cy="6527495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585278" y="4061461"/>
            <a:ext cx="2697480" cy="1367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0" b="1">
                <a:latin typeface="Arial"/>
                <a:cs typeface="Arial"/>
              </a:rPr>
              <a:t>2025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4400" spc="-10" b="1">
                <a:latin typeface="Arial"/>
                <a:cs typeface="Arial"/>
              </a:rPr>
              <a:t>premiums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1660213" y="6242926"/>
            <a:ext cx="252729" cy="318135"/>
          </a:xfrm>
          <a:custGeom>
            <a:avLst/>
            <a:gdLst/>
            <a:ahLst/>
            <a:cxnLst/>
            <a:rect l="l" t="t" r="r" b="b"/>
            <a:pathLst>
              <a:path w="252729" h="318134">
                <a:moveTo>
                  <a:pt x="244132" y="292100"/>
                </a:moveTo>
                <a:lnTo>
                  <a:pt x="242544" y="290118"/>
                </a:lnTo>
                <a:lnTo>
                  <a:pt x="241363" y="290118"/>
                </a:lnTo>
                <a:lnTo>
                  <a:pt x="241363" y="292900"/>
                </a:lnTo>
                <a:lnTo>
                  <a:pt x="241363" y="299250"/>
                </a:lnTo>
                <a:lnTo>
                  <a:pt x="237388" y="298856"/>
                </a:lnTo>
                <a:lnTo>
                  <a:pt x="231025" y="298856"/>
                </a:lnTo>
                <a:lnTo>
                  <a:pt x="231025" y="292493"/>
                </a:lnTo>
                <a:lnTo>
                  <a:pt x="238975" y="292493"/>
                </a:lnTo>
                <a:lnTo>
                  <a:pt x="241363" y="292900"/>
                </a:lnTo>
                <a:lnTo>
                  <a:pt x="241363" y="290118"/>
                </a:lnTo>
                <a:lnTo>
                  <a:pt x="229044" y="290118"/>
                </a:lnTo>
                <a:lnTo>
                  <a:pt x="229044" y="309981"/>
                </a:lnTo>
                <a:lnTo>
                  <a:pt x="231419" y="309981"/>
                </a:lnTo>
                <a:lnTo>
                  <a:pt x="231419" y="301244"/>
                </a:lnTo>
                <a:lnTo>
                  <a:pt x="235800" y="301244"/>
                </a:lnTo>
                <a:lnTo>
                  <a:pt x="241363" y="309981"/>
                </a:lnTo>
                <a:lnTo>
                  <a:pt x="244132" y="309981"/>
                </a:lnTo>
                <a:lnTo>
                  <a:pt x="238175" y="301244"/>
                </a:lnTo>
                <a:lnTo>
                  <a:pt x="241363" y="300850"/>
                </a:lnTo>
                <a:lnTo>
                  <a:pt x="244132" y="299250"/>
                </a:lnTo>
                <a:lnTo>
                  <a:pt x="244132" y="292493"/>
                </a:lnTo>
                <a:lnTo>
                  <a:pt x="244132" y="292100"/>
                </a:lnTo>
                <a:close/>
              </a:path>
              <a:path w="252729" h="318134">
                <a:moveTo>
                  <a:pt x="252476" y="290512"/>
                </a:moveTo>
                <a:lnTo>
                  <a:pt x="249694" y="287870"/>
                </a:lnTo>
                <a:lnTo>
                  <a:pt x="249694" y="308394"/>
                </a:lnTo>
                <a:lnTo>
                  <a:pt x="243738" y="314756"/>
                </a:lnTo>
                <a:lnTo>
                  <a:pt x="226656" y="314756"/>
                </a:lnTo>
                <a:lnTo>
                  <a:pt x="220294" y="308787"/>
                </a:lnTo>
                <a:lnTo>
                  <a:pt x="220294" y="291706"/>
                </a:lnTo>
                <a:lnTo>
                  <a:pt x="226263" y="285737"/>
                </a:lnTo>
                <a:lnTo>
                  <a:pt x="243344" y="285737"/>
                </a:lnTo>
                <a:lnTo>
                  <a:pt x="249301" y="291706"/>
                </a:lnTo>
                <a:lnTo>
                  <a:pt x="249301" y="300050"/>
                </a:lnTo>
                <a:lnTo>
                  <a:pt x="249694" y="308394"/>
                </a:lnTo>
                <a:lnTo>
                  <a:pt x="249694" y="287870"/>
                </a:lnTo>
                <a:lnTo>
                  <a:pt x="247459" y="285737"/>
                </a:lnTo>
                <a:lnTo>
                  <a:pt x="244538" y="282956"/>
                </a:lnTo>
                <a:lnTo>
                  <a:pt x="225463" y="282956"/>
                </a:lnTo>
                <a:lnTo>
                  <a:pt x="217512" y="290512"/>
                </a:lnTo>
                <a:lnTo>
                  <a:pt x="217512" y="309587"/>
                </a:lnTo>
                <a:lnTo>
                  <a:pt x="225463" y="317538"/>
                </a:lnTo>
                <a:lnTo>
                  <a:pt x="244538" y="317538"/>
                </a:lnTo>
                <a:lnTo>
                  <a:pt x="247180" y="314756"/>
                </a:lnTo>
                <a:lnTo>
                  <a:pt x="252082" y="309587"/>
                </a:lnTo>
                <a:lnTo>
                  <a:pt x="252082" y="300050"/>
                </a:lnTo>
                <a:lnTo>
                  <a:pt x="252476" y="290512"/>
                </a:lnTo>
                <a:close/>
              </a:path>
              <a:path w="252729" h="318134">
                <a:moveTo>
                  <a:pt x="252488" y="81622"/>
                </a:moveTo>
                <a:lnTo>
                  <a:pt x="246875" y="37553"/>
                </a:lnTo>
                <a:lnTo>
                  <a:pt x="233807" y="0"/>
                </a:lnTo>
                <a:lnTo>
                  <a:pt x="208330" y="11315"/>
                </a:lnTo>
                <a:lnTo>
                  <a:pt x="182257" y="19570"/>
                </a:lnTo>
                <a:lnTo>
                  <a:pt x="155143" y="24701"/>
                </a:lnTo>
                <a:lnTo>
                  <a:pt x="126542" y="26631"/>
                </a:lnTo>
                <a:lnTo>
                  <a:pt x="97764" y="24866"/>
                </a:lnTo>
                <a:lnTo>
                  <a:pt x="70612" y="19723"/>
                </a:lnTo>
                <a:lnTo>
                  <a:pt x="44513" y="11366"/>
                </a:lnTo>
                <a:lnTo>
                  <a:pt x="18872" y="0"/>
                </a:lnTo>
                <a:lnTo>
                  <a:pt x="5740" y="37376"/>
                </a:lnTo>
                <a:lnTo>
                  <a:pt x="0" y="81470"/>
                </a:lnTo>
                <a:lnTo>
                  <a:pt x="1993" y="128536"/>
                </a:lnTo>
                <a:lnTo>
                  <a:pt x="12115" y="174866"/>
                </a:lnTo>
                <a:lnTo>
                  <a:pt x="29489" y="216662"/>
                </a:lnTo>
                <a:lnTo>
                  <a:pt x="53936" y="255295"/>
                </a:lnTo>
                <a:lnTo>
                  <a:pt x="85979" y="289369"/>
                </a:lnTo>
                <a:lnTo>
                  <a:pt x="126136" y="317538"/>
                </a:lnTo>
                <a:lnTo>
                  <a:pt x="166471" y="289433"/>
                </a:lnTo>
                <a:lnTo>
                  <a:pt x="198501" y="255435"/>
                </a:lnTo>
                <a:lnTo>
                  <a:pt x="222846" y="216827"/>
                </a:lnTo>
                <a:lnTo>
                  <a:pt x="240169" y="174866"/>
                </a:lnTo>
                <a:lnTo>
                  <a:pt x="250342" y="128600"/>
                </a:lnTo>
                <a:lnTo>
                  <a:pt x="252488" y="8162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1576977" y="6525094"/>
            <a:ext cx="36195" cy="35560"/>
          </a:xfrm>
          <a:custGeom>
            <a:avLst/>
            <a:gdLst/>
            <a:ahLst/>
            <a:cxnLst/>
            <a:rect l="l" t="t" r="r" b="b"/>
            <a:pathLst>
              <a:path w="36195" h="35559">
                <a:moveTo>
                  <a:pt x="27012" y="9537"/>
                </a:moveTo>
                <a:lnTo>
                  <a:pt x="25425" y="7543"/>
                </a:lnTo>
                <a:lnTo>
                  <a:pt x="24231" y="7543"/>
                </a:lnTo>
                <a:lnTo>
                  <a:pt x="24231" y="10325"/>
                </a:lnTo>
                <a:lnTo>
                  <a:pt x="24231" y="16687"/>
                </a:lnTo>
                <a:lnTo>
                  <a:pt x="20269" y="16294"/>
                </a:lnTo>
                <a:lnTo>
                  <a:pt x="13906" y="16294"/>
                </a:lnTo>
                <a:lnTo>
                  <a:pt x="13906" y="9931"/>
                </a:lnTo>
                <a:lnTo>
                  <a:pt x="21856" y="9931"/>
                </a:lnTo>
                <a:lnTo>
                  <a:pt x="24231" y="10325"/>
                </a:lnTo>
                <a:lnTo>
                  <a:pt x="24231" y="7543"/>
                </a:lnTo>
                <a:lnTo>
                  <a:pt x="11125" y="7543"/>
                </a:lnTo>
                <a:lnTo>
                  <a:pt x="11125" y="27813"/>
                </a:lnTo>
                <a:lnTo>
                  <a:pt x="13512" y="27813"/>
                </a:lnTo>
                <a:lnTo>
                  <a:pt x="13512" y="19075"/>
                </a:lnTo>
                <a:lnTo>
                  <a:pt x="17881" y="19075"/>
                </a:lnTo>
                <a:lnTo>
                  <a:pt x="23444" y="27813"/>
                </a:lnTo>
                <a:lnTo>
                  <a:pt x="26225" y="27813"/>
                </a:lnTo>
                <a:lnTo>
                  <a:pt x="20269" y="19075"/>
                </a:lnTo>
                <a:lnTo>
                  <a:pt x="24231" y="18275"/>
                </a:lnTo>
                <a:lnTo>
                  <a:pt x="27012" y="16687"/>
                </a:lnTo>
                <a:lnTo>
                  <a:pt x="27012" y="9931"/>
                </a:lnTo>
                <a:lnTo>
                  <a:pt x="27012" y="9537"/>
                </a:lnTo>
                <a:close/>
              </a:path>
              <a:path w="36195" h="35559">
                <a:moveTo>
                  <a:pt x="35750" y="7950"/>
                </a:moveTo>
                <a:lnTo>
                  <a:pt x="32969" y="5168"/>
                </a:lnTo>
                <a:lnTo>
                  <a:pt x="32969" y="26225"/>
                </a:lnTo>
                <a:lnTo>
                  <a:pt x="26619" y="32588"/>
                </a:lnTo>
                <a:lnTo>
                  <a:pt x="9131" y="32588"/>
                </a:lnTo>
                <a:lnTo>
                  <a:pt x="3175" y="26225"/>
                </a:lnTo>
                <a:lnTo>
                  <a:pt x="3175" y="9144"/>
                </a:lnTo>
                <a:lnTo>
                  <a:pt x="9537" y="3175"/>
                </a:lnTo>
                <a:lnTo>
                  <a:pt x="26619" y="3175"/>
                </a:lnTo>
                <a:lnTo>
                  <a:pt x="32575" y="9537"/>
                </a:lnTo>
                <a:lnTo>
                  <a:pt x="32575" y="17881"/>
                </a:lnTo>
                <a:lnTo>
                  <a:pt x="32969" y="26225"/>
                </a:lnTo>
                <a:lnTo>
                  <a:pt x="32969" y="5168"/>
                </a:lnTo>
                <a:lnTo>
                  <a:pt x="30988" y="3175"/>
                </a:lnTo>
                <a:lnTo>
                  <a:pt x="27813" y="0"/>
                </a:lnTo>
                <a:lnTo>
                  <a:pt x="7950" y="0"/>
                </a:lnTo>
                <a:lnTo>
                  <a:pt x="0" y="7950"/>
                </a:lnTo>
                <a:lnTo>
                  <a:pt x="0" y="27419"/>
                </a:lnTo>
                <a:lnTo>
                  <a:pt x="7950" y="35369"/>
                </a:lnTo>
                <a:lnTo>
                  <a:pt x="27419" y="35369"/>
                </a:lnTo>
                <a:lnTo>
                  <a:pt x="30200" y="32588"/>
                </a:lnTo>
                <a:lnTo>
                  <a:pt x="35356" y="27419"/>
                </a:lnTo>
                <a:lnTo>
                  <a:pt x="35356" y="17487"/>
                </a:lnTo>
                <a:lnTo>
                  <a:pt x="35750" y="7950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295685" y="6243510"/>
            <a:ext cx="317500" cy="318135"/>
          </a:xfrm>
          <a:custGeom>
            <a:avLst/>
            <a:gdLst/>
            <a:ahLst/>
            <a:cxnLst/>
            <a:rect l="l" t="t" r="r" b="b"/>
            <a:pathLst>
              <a:path w="317500" h="318134">
                <a:moveTo>
                  <a:pt x="317055" y="87642"/>
                </a:moveTo>
                <a:lnTo>
                  <a:pt x="228854" y="87642"/>
                </a:lnTo>
                <a:lnTo>
                  <a:pt x="228854" y="0"/>
                </a:lnTo>
                <a:lnTo>
                  <a:pt x="88201" y="0"/>
                </a:lnTo>
                <a:lnTo>
                  <a:pt x="88201" y="87642"/>
                </a:lnTo>
                <a:lnTo>
                  <a:pt x="0" y="87642"/>
                </a:lnTo>
                <a:lnTo>
                  <a:pt x="0" y="228638"/>
                </a:lnTo>
                <a:lnTo>
                  <a:pt x="88201" y="228638"/>
                </a:lnTo>
                <a:lnTo>
                  <a:pt x="88201" y="317550"/>
                </a:lnTo>
                <a:lnTo>
                  <a:pt x="228854" y="317550"/>
                </a:lnTo>
                <a:lnTo>
                  <a:pt x="228854" y="228638"/>
                </a:lnTo>
                <a:lnTo>
                  <a:pt x="317055" y="228638"/>
                </a:lnTo>
                <a:lnTo>
                  <a:pt x="317055" y="87642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0" y="0"/>
            <a:ext cx="226060" cy="6858000"/>
          </a:xfrm>
          <a:custGeom>
            <a:avLst/>
            <a:gdLst/>
            <a:ahLst/>
            <a:cxnLst/>
            <a:rect l="l" t="t" r="r" b="b"/>
            <a:pathLst>
              <a:path w="226060" h="6858000">
                <a:moveTo>
                  <a:pt x="225628" y="0"/>
                </a:moveTo>
                <a:lnTo>
                  <a:pt x="0" y="0"/>
                </a:lnTo>
                <a:lnTo>
                  <a:pt x="0" y="6858000"/>
                </a:lnTo>
                <a:lnTo>
                  <a:pt x="225628" y="6858000"/>
                </a:lnTo>
                <a:lnTo>
                  <a:pt x="225628" y="0"/>
                </a:lnTo>
                <a:close/>
              </a:path>
            </a:pathLst>
          </a:custGeom>
          <a:solidFill>
            <a:srgbClr val="0277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075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000000"/>
                </a:solidFill>
              </a:rPr>
              <a:t>2025</a:t>
            </a:r>
            <a:r>
              <a:rPr dirty="0" spc="-4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BCBS</a:t>
            </a:r>
            <a:r>
              <a:rPr dirty="0" spc="-3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FEP</a:t>
            </a:r>
            <a:r>
              <a:rPr dirty="0" spc="-12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Vision</a:t>
            </a:r>
            <a:r>
              <a:rPr dirty="0" spc="-45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premiums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10894853" y="6303990"/>
            <a:ext cx="196215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25">
                <a:solidFill>
                  <a:srgbClr val="888888"/>
                </a:solidFill>
                <a:latin typeface="Arial"/>
                <a:cs typeface="Arial"/>
              </a:rPr>
              <a:t>55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942461" y="2293815"/>
          <a:ext cx="10003790" cy="2953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3690"/>
                <a:gridCol w="2011680"/>
                <a:gridCol w="2011679"/>
                <a:gridCol w="2106295"/>
                <a:gridCol w="2200910"/>
              </a:tblGrid>
              <a:tr h="6515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139825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High</a:t>
                      </a:r>
                      <a:r>
                        <a:rPr dirty="0" sz="2400" spc="-4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4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Option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135255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  <a:solidFill>
                      <a:srgbClr val="003366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958850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Standard</a:t>
                      </a:r>
                      <a:r>
                        <a:rPr dirty="0" sz="2400" spc="-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4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Option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135255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  <a:solidFill>
                      <a:srgbClr val="0078A8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1879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dirty="0" sz="1600" spc="-2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BI-</a:t>
                      </a:r>
                      <a:r>
                        <a:rPr dirty="0" sz="1600" spc="-1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WEEKLY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32715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  <a:solidFill>
                      <a:srgbClr val="B7D0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dirty="0" sz="1600" spc="-1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MONTHLY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32715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  <a:solidFill>
                      <a:srgbClr val="B7D0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dirty="0" sz="1600" spc="-2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BI-</a:t>
                      </a:r>
                      <a:r>
                        <a:rPr dirty="0" sz="1600" spc="-1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WEEKLY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32715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  <a:solidFill>
                      <a:srgbClr val="B7D0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dirty="0" sz="1600" spc="-10" b="1">
                          <a:solidFill>
                            <a:srgbClr val="252525"/>
                          </a:solidFill>
                          <a:latin typeface="Arial"/>
                          <a:cs typeface="Arial"/>
                        </a:rPr>
                        <a:t>MONTHLY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32715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  <a:solidFill>
                      <a:srgbClr val="B7D0EB"/>
                    </a:solidFill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Self</a:t>
                      </a:r>
                      <a:r>
                        <a:rPr dirty="0" sz="16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Only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61925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  <a:solidFill>
                      <a:srgbClr val="0033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dirty="0" sz="2000" spc="-10">
                          <a:latin typeface="Arial"/>
                          <a:cs typeface="Arial"/>
                        </a:rPr>
                        <a:t>$5.66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29539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dirty="0" sz="2000" spc="-10">
                          <a:latin typeface="Arial"/>
                          <a:cs typeface="Arial"/>
                        </a:rPr>
                        <a:t>$12.26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29539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dirty="0" sz="2000" spc="-10">
                          <a:latin typeface="Arial"/>
                          <a:cs typeface="Arial"/>
                        </a:rPr>
                        <a:t>$3.56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29539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dirty="0" sz="2000" spc="-10">
                          <a:latin typeface="Arial"/>
                          <a:cs typeface="Arial"/>
                        </a:rPr>
                        <a:t>$7.71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29539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58293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95"/>
                        </a:spcBef>
                      </a:pP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Self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 </a:t>
                      </a:r>
                      <a:r>
                        <a:rPr dirty="0" sz="16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64465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  <a:solidFill>
                      <a:srgbClr val="003366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dirty="0" sz="2000" spc="-10">
                          <a:latin typeface="Arial"/>
                          <a:cs typeface="Arial"/>
                        </a:rPr>
                        <a:t>$11.31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32080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dirty="0" sz="2000" spc="-10">
                          <a:latin typeface="Arial"/>
                          <a:cs typeface="Arial"/>
                        </a:rPr>
                        <a:t>$24.51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32080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dirty="0" sz="2000" spc="-10">
                          <a:latin typeface="Arial"/>
                          <a:cs typeface="Arial"/>
                        </a:rPr>
                        <a:t>$7.12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32080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dirty="0" sz="2000" spc="-10">
                          <a:latin typeface="Arial"/>
                          <a:cs typeface="Arial"/>
                        </a:rPr>
                        <a:t>$15.43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32080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6223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Self</a:t>
                      </a:r>
                      <a:r>
                        <a:rPr dirty="0" sz="16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&amp; 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Family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84150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  <a:solidFill>
                      <a:srgbClr val="003366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dirty="0" sz="2000" spc="-10">
                          <a:latin typeface="Arial"/>
                          <a:cs typeface="Arial"/>
                        </a:rPr>
                        <a:t>$16.97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51765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dirty="0" sz="2000" spc="-10">
                          <a:latin typeface="Arial"/>
                          <a:cs typeface="Arial"/>
                        </a:rPr>
                        <a:t>$36.77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51765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dirty="0" sz="2000" spc="-10">
                          <a:latin typeface="Arial"/>
                          <a:cs typeface="Arial"/>
                        </a:rPr>
                        <a:t>$10.68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51765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dirty="0" sz="2000" spc="-10">
                          <a:latin typeface="Arial"/>
                          <a:cs typeface="Arial"/>
                        </a:rPr>
                        <a:t>$23.14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151765">
                    <a:lnL w="12700">
                      <a:solidFill>
                        <a:srgbClr val="DCE8F6"/>
                      </a:solidFill>
                      <a:prstDash val="solid"/>
                    </a:lnL>
                    <a:lnR w="12700">
                      <a:solidFill>
                        <a:srgbClr val="DCE8F6"/>
                      </a:solidFill>
                      <a:prstDash val="solid"/>
                    </a:lnR>
                    <a:lnT w="12700">
                      <a:solidFill>
                        <a:srgbClr val="DCE8F6"/>
                      </a:solidFill>
                      <a:prstDash val="solid"/>
                    </a:lnT>
                    <a:lnB w="12700">
                      <a:solidFill>
                        <a:srgbClr val="DCE8F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2359" y="12"/>
              <a:ext cx="9669640" cy="685791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390257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1046363"/>
            <a:ext cx="2901950" cy="1183005"/>
          </a:xfrm>
          <a:prstGeom prst="rect"/>
        </p:spPr>
        <p:txBody>
          <a:bodyPr wrap="square" lIns="0" tIns="81280" rIns="0" bIns="0" rtlCol="0" vert="horz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dirty="0" sz="4000">
                <a:solidFill>
                  <a:srgbClr val="0F9ED4"/>
                </a:solidFill>
                <a:latin typeface="Calibri"/>
                <a:cs typeface="Calibri"/>
              </a:rPr>
              <a:t>The</a:t>
            </a:r>
            <a:r>
              <a:rPr dirty="0" sz="4000" spc="-105">
                <a:solidFill>
                  <a:srgbClr val="0F9ED4"/>
                </a:solidFill>
                <a:latin typeface="Calibri"/>
                <a:cs typeface="Calibri"/>
              </a:rPr>
              <a:t> </a:t>
            </a:r>
            <a:r>
              <a:rPr dirty="0" sz="4000" spc="80">
                <a:solidFill>
                  <a:srgbClr val="0F9ED4"/>
                </a:solidFill>
                <a:latin typeface="Calibri"/>
                <a:cs typeface="Calibri"/>
              </a:rPr>
              <a:t>CareFirst </a:t>
            </a:r>
            <a:r>
              <a:rPr dirty="0" sz="4000" spc="-10">
                <a:solidFill>
                  <a:srgbClr val="0F9ED4"/>
                </a:solidFill>
                <a:latin typeface="Calibri"/>
                <a:cs typeface="Calibri"/>
              </a:rPr>
              <a:t>Difference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916939" y="2808865"/>
            <a:ext cx="2733675" cy="168275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dirty="0" sz="2000" b="1">
                <a:solidFill>
                  <a:srgbClr val="0F9ED4"/>
                </a:solidFill>
                <a:latin typeface="Calibri"/>
                <a:cs typeface="Calibri"/>
              </a:rPr>
              <a:t>Federal</a:t>
            </a:r>
            <a:r>
              <a:rPr dirty="0" sz="2000" spc="65" b="1">
                <a:solidFill>
                  <a:srgbClr val="0F9ED4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0F9ED4"/>
                </a:solidFill>
                <a:latin typeface="Calibri"/>
                <a:cs typeface="Calibri"/>
              </a:rPr>
              <a:t>Employee</a:t>
            </a:r>
            <a:r>
              <a:rPr dirty="0" sz="2000" spc="80" b="1">
                <a:solidFill>
                  <a:srgbClr val="0F9ED4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0F9ED4"/>
                </a:solidFill>
                <a:latin typeface="Calibri"/>
                <a:cs typeface="Calibri"/>
              </a:rPr>
              <a:t>Health </a:t>
            </a:r>
            <a:r>
              <a:rPr dirty="0" sz="2000" b="1">
                <a:solidFill>
                  <a:srgbClr val="0F9ED4"/>
                </a:solidFill>
                <a:latin typeface="Calibri"/>
                <a:cs typeface="Calibri"/>
              </a:rPr>
              <a:t>Benefits</a:t>
            </a:r>
            <a:r>
              <a:rPr dirty="0" sz="2000" spc="140" b="1">
                <a:solidFill>
                  <a:srgbClr val="0F9ED4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0F9ED4"/>
                </a:solidFill>
                <a:latin typeface="Calibri"/>
                <a:cs typeface="Calibri"/>
              </a:rPr>
              <a:t>Program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720"/>
              </a:spcBef>
            </a:pPr>
            <a:endParaRPr sz="2000">
              <a:latin typeface="Calibri"/>
              <a:cs typeface="Calibri"/>
            </a:endParaRPr>
          </a:p>
          <a:p>
            <a:pPr marL="12700" marR="400685">
              <a:lnSpc>
                <a:spcPts val="2160"/>
              </a:lnSpc>
              <a:spcBef>
                <a:spcPts val="5"/>
              </a:spcBef>
            </a:pPr>
            <a:r>
              <a:rPr dirty="0" sz="2000" b="1">
                <a:solidFill>
                  <a:srgbClr val="0F9ED4"/>
                </a:solidFill>
                <a:latin typeface="Calibri"/>
                <a:cs typeface="Calibri"/>
              </a:rPr>
              <a:t>Postal</a:t>
            </a:r>
            <a:r>
              <a:rPr dirty="0" sz="2000" spc="25" b="1">
                <a:solidFill>
                  <a:srgbClr val="0F9ED4"/>
                </a:solidFill>
                <a:latin typeface="Calibri"/>
                <a:cs typeface="Calibri"/>
              </a:rPr>
              <a:t> </a:t>
            </a:r>
            <a:r>
              <a:rPr dirty="0" sz="2000" spc="50" b="1">
                <a:solidFill>
                  <a:srgbClr val="0F9ED4"/>
                </a:solidFill>
                <a:latin typeface="Calibri"/>
                <a:cs typeface="Calibri"/>
              </a:rPr>
              <a:t>Service</a:t>
            </a:r>
            <a:r>
              <a:rPr dirty="0" sz="2000" spc="40" b="1">
                <a:solidFill>
                  <a:srgbClr val="0F9ED4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0F9ED4"/>
                </a:solidFill>
                <a:latin typeface="Calibri"/>
                <a:cs typeface="Calibri"/>
              </a:rPr>
              <a:t>Health </a:t>
            </a:r>
            <a:r>
              <a:rPr dirty="0" sz="2000" b="1">
                <a:solidFill>
                  <a:srgbClr val="0F9ED4"/>
                </a:solidFill>
                <a:latin typeface="Calibri"/>
                <a:cs typeface="Calibri"/>
              </a:rPr>
              <a:t>Benefits</a:t>
            </a:r>
            <a:r>
              <a:rPr dirty="0" sz="2000" spc="140" b="1">
                <a:solidFill>
                  <a:srgbClr val="0F9ED4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0F9ED4"/>
                </a:solidFill>
                <a:latin typeface="Calibri"/>
                <a:cs typeface="Calibri"/>
              </a:rPr>
              <a:t>Program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838200" y="2491154"/>
            <a:ext cx="11158855" cy="4206875"/>
            <a:chOff x="838200" y="2491154"/>
            <a:chExt cx="11158855" cy="420687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9126" y="5939802"/>
              <a:ext cx="2187902" cy="757614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838200" y="2519729"/>
              <a:ext cx="2453640" cy="0"/>
            </a:xfrm>
            <a:custGeom>
              <a:avLst/>
              <a:gdLst/>
              <a:ahLst/>
              <a:cxnLst/>
              <a:rect l="l" t="t" r="r" b="b"/>
              <a:pathLst>
                <a:path w="2453640" h="0">
                  <a:moveTo>
                    <a:pt x="0" y="0"/>
                  </a:moveTo>
                  <a:lnTo>
                    <a:pt x="2453474" y="0"/>
                  </a:lnTo>
                </a:path>
              </a:pathLst>
            </a:custGeom>
            <a:ln w="57150">
              <a:solidFill>
                <a:srgbClr val="145F8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966284" y="0"/>
            <a:ext cx="7226300" cy="1960880"/>
          </a:xfrm>
          <a:custGeom>
            <a:avLst/>
            <a:gdLst/>
            <a:ahLst/>
            <a:cxnLst/>
            <a:rect l="l" t="t" r="r" b="b"/>
            <a:pathLst>
              <a:path w="7226300" h="1960880">
                <a:moveTo>
                  <a:pt x="0" y="1960638"/>
                </a:moveTo>
                <a:lnTo>
                  <a:pt x="7225715" y="1960638"/>
                </a:lnTo>
                <a:lnTo>
                  <a:pt x="7225715" y="0"/>
                </a:lnTo>
                <a:lnTo>
                  <a:pt x="0" y="0"/>
                </a:lnTo>
                <a:lnTo>
                  <a:pt x="0" y="1960638"/>
                </a:lnTo>
                <a:close/>
              </a:path>
            </a:pathLst>
          </a:custGeom>
          <a:solidFill>
            <a:srgbClr val="0033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4966335" cy="6858000"/>
            <a:chOff x="0" y="0"/>
            <a:chExt cx="4966335" cy="6858000"/>
          </a:xfrm>
        </p:grpSpPr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490" y="0"/>
              <a:ext cx="4747793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7580" rIns="0" bIns="0" rtlCol="0" vert="horz">
            <a:spAutoFit/>
          </a:bodyPr>
          <a:lstStyle/>
          <a:p>
            <a:pPr marL="475107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CareFirst</a:t>
            </a:r>
            <a:r>
              <a:rPr dirty="0" sz="3600" spc="-25"/>
              <a:t> </a:t>
            </a:r>
            <a:r>
              <a:rPr dirty="0" sz="3600" spc="-10"/>
              <a:t>Difference</a:t>
            </a:r>
            <a:endParaRPr sz="3600"/>
          </a:p>
        </p:txBody>
      </p:sp>
      <p:sp>
        <p:nvSpPr>
          <p:cNvPr id="7" name="object 7" descr=""/>
          <p:cNvSpPr txBox="1"/>
          <p:nvPr/>
        </p:nvSpPr>
        <p:spPr>
          <a:xfrm>
            <a:off x="7028295" y="2156672"/>
            <a:ext cx="2945765" cy="36080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1</a:t>
            </a:r>
            <a:r>
              <a:rPr dirty="0" sz="2000" spc="-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IN</a:t>
            </a:r>
            <a:r>
              <a:rPr dirty="0" sz="20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2</a:t>
            </a:r>
            <a:r>
              <a:rPr dirty="0" sz="2000" spc="-1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AMERICANS</a:t>
            </a:r>
            <a:r>
              <a:rPr dirty="0" sz="20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are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covered</a:t>
            </a:r>
            <a:r>
              <a:rPr dirty="0" sz="1800" spc="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by</a:t>
            </a:r>
            <a:r>
              <a:rPr dirty="0" sz="20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Blue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regionally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sz="2000">
              <a:latin typeface="Arial"/>
              <a:cs typeface="Arial"/>
            </a:endParaRPr>
          </a:p>
          <a:p>
            <a:pPr marL="12700" marR="88265">
              <a:lnSpc>
                <a:spcPct val="100000"/>
              </a:lnSpc>
            </a:pP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99%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of</a:t>
            </a:r>
            <a:r>
              <a:rPr dirty="0" sz="2000" spc="-1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physicians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are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in-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network</a:t>
            </a:r>
            <a:r>
              <a:rPr dirty="0" sz="2000" spc="-5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regionally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sz="2000">
              <a:latin typeface="Arial"/>
              <a:cs typeface="Arial"/>
            </a:endParaRPr>
          </a:p>
          <a:p>
            <a:pPr marL="12700" marR="131445">
              <a:lnSpc>
                <a:spcPct val="100000"/>
              </a:lnSpc>
            </a:pP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100%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of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hospitals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are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 in-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network</a:t>
            </a:r>
            <a:r>
              <a:rPr dirty="0" sz="2000" spc="-5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regionally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97%</a:t>
            </a:r>
            <a:r>
              <a:rPr dirty="0" sz="20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of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claims</a:t>
            </a:r>
            <a:r>
              <a:rPr dirty="0" sz="20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are</a:t>
            </a:r>
            <a:r>
              <a:rPr dirty="0" sz="20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paid</a:t>
            </a:r>
            <a:r>
              <a:rPr dirty="0" sz="20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003358"/>
                </a:solidFill>
                <a:latin typeface="Arial"/>
                <a:cs typeface="Arial"/>
              </a:rPr>
              <a:t>in- </a:t>
            </a:r>
            <a:r>
              <a:rPr dirty="0" sz="2000">
                <a:solidFill>
                  <a:srgbClr val="003358"/>
                </a:solidFill>
                <a:latin typeface="Arial"/>
                <a:cs typeface="Arial"/>
              </a:rPr>
              <a:t>network</a:t>
            </a:r>
            <a:r>
              <a:rPr dirty="0" sz="2000" spc="-5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003358"/>
                </a:solidFill>
                <a:latin typeface="Arial"/>
                <a:cs typeface="Arial"/>
              </a:rPr>
              <a:t>regionally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10768" y="277170"/>
            <a:ext cx="1320333" cy="457194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47219" y="4064952"/>
            <a:ext cx="419188" cy="584314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02757" y="3155903"/>
            <a:ext cx="520814" cy="533509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59919" y="5124246"/>
            <a:ext cx="406492" cy="533513"/>
          </a:xfrm>
          <a:prstGeom prst="rect">
            <a:avLst/>
          </a:prstGeom>
        </p:spPr>
      </p:pic>
      <p:grpSp>
        <p:nvGrpSpPr>
          <p:cNvPr id="12" name="object 12" descr=""/>
          <p:cNvGrpSpPr/>
          <p:nvPr/>
        </p:nvGrpSpPr>
        <p:grpSpPr>
          <a:xfrm>
            <a:off x="5300148" y="2162026"/>
            <a:ext cx="1310640" cy="846455"/>
            <a:chOff x="5300148" y="2162026"/>
            <a:chExt cx="1310640" cy="846455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00148" y="2162026"/>
              <a:ext cx="846316" cy="84631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64434" y="2162026"/>
              <a:ext cx="846308" cy="846311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10949717" y="6311480"/>
            <a:ext cx="141605" cy="16446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dirty="0" sz="800" spc="-25">
                <a:solidFill>
                  <a:srgbClr val="A6A6A6"/>
                </a:solidFill>
                <a:latin typeface="Arial"/>
                <a:cs typeface="Arial"/>
              </a:rPr>
              <a:t>57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1960880"/>
            </a:xfrm>
            <a:custGeom>
              <a:avLst/>
              <a:gdLst/>
              <a:ahLst/>
              <a:cxnLst/>
              <a:rect l="l" t="t" r="r" b="b"/>
              <a:pathLst>
                <a:path w="11966575" h="1960880">
                  <a:moveTo>
                    <a:pt x="0" y="1960638"/>
                  </a:moveTo>
                  <a:lnTo>
                    <a:pt x="11966371" y="1960638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4F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56B7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96500" y="518528"/>
              <a:ext cx="1828799" cy="62864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758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Our</a:t>
            </a:r>
            <a:r>
              <a:rPr dirty="0" sz="3600" spc="-55"/>
              <a:t> </a:t>
            </a:r>
            <a:r>
              <a:rPr dirty="0" sz="3600"/>
              <a:t>Product</a:t>
            </a:r>
            <a:r>
              <a:rPr dirty="0" sz="3600" spc="-70"/>
              <a:t> </a:t>
            </a:r>
            <a:r>
              <a:rPr dirty="0" sz="3600" spc="-10"/>
              <a:t>Options</a:t>
            </a:r>
            <a:endParaRPr sz="3600"/>
          </a:p>
        </p:txBody>
      </p:sp>
      <p:sp>
        <p:nvSpPr>
          <p:cNvPr id="7" name="object 7" descr=""/>
          <p:cNvSpPr txBox="1"/>
          <p:nvPr/>
        </p:nvSpPr>
        <p:spPr>
          <a:xfrm>
            <a:off x="10894853" y="6289554"/>
            <a:ext cx="1962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888888"/>
                </a:solidFill>
                <a:latin typeface="Arial"/>
                <a:cs typeface="Arial"/>
              </a:rPr>
              <a:t>58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840094" y="2431310"/>
            <a:ext cx="2935605" cy="3228340"/>
            <a:chOff x="4840094" y="2431310"/>
            <a:chExt cx="2935605" cy="3228340"/>
          </a:xfrm>
        </p:grpSpPr>
        <p:sp>
          <p:nvSpPr>
            <p:cNvPr id="9" name="object 9" descr=""/>
            <p:cNvSpPr/>
            <p:nvPr/>
          </p:nvSpPr>
          <p:spPr>
            <a:xfrm>
              <a:off x="5007897" y="2431310"/>
              <a:ext cx="2599690" cy="3228340"/>
            </a:xfrm>
            <a:custGeom>
              <a:avLst/>
              <a:gdLst/>
              <a:ahLst/>
              <a:cxnLst/>
              <a:rect l="l" t="t" r="r" b="b"/>
              <a:pathLst>
                <a:path w="2599690" h="3228340">
                  <a:moveTo>
                    <a:pt x="2371763" y="0"/>
                  </a:moveTo>
                  <a:lnTo>
                    <a:pt x="227863" y="0"/>
                  </a:lnTo>
                  <a:lnTo>
                    <a:pt x="181941" y="4629"/>
                  </a:lnTo>
                  <a:lnTo>
                    <a:pt x="139169" y="17906"/>
                  </a:lnTo>
                  <a:lnTo>
                    <a:pt x="100463" y="38915"/>
                  </a:lnTo>
                  <a:lnTo>
                    <a:pt x="66740" y="66740"/>
                  </a:lnTo>
                  <a:lnTo>
                    <a:pt x="38915" y="100463"/>
                  </a:lnTo>
                  <a:lnTo>
                    <a:pt x="17906" y="139169"/>
                  </a:lnTo>
                  <a:lnTo>
                    <a:pt x="4629" y="181941"/>
                  </a:lnTo>
                  <a:lnTo>
                    <a:pt x="0" y="227863"/>
                  </a:lnTo>
                  <a:lnTo>
                    <a:pt x="0" y="2999981"/>
                  </a:lnTo>
                  <a:lnTo>
                    <a:pt x="4629" y="3045902"/>
                  </a:lnTo>
                  <a:lnTo>
                    <a:pt x="17906" y="3088673"/>
                  </a:lnTo>
                  <a:lnTo>
                    <a:pt x="38915" y="3127377"/>
                  </a:lnTo>
                  <a:lnTo>
                    <a:pt x="66740" y="3161098"/>
                  </a:lnTo>
                  <a:lnTo>
                    <a:pt x="100463" y="3188920"/>
                  </a:lnTo>
                  <a:lnTo>
                    <a:pt x="139169" y="3209927"/>
                  </a:lnTo>
                  <a:lnTo>
                    <a:pt x="181941" y="3223203"/>
                  </a:lnTo>
                  <a:lnTo>
                    <a:pt x="227863" y="3227832"/>
                  </a:lnTo>
                  <a:lnTo>
                    <a:pt x="2371763" y="3227832"/>
                  </a:lnTo>
                  <a:lnTo>
                    <a:pt x="2417684" y="3223203"/>
                  </a:lnTo>
                  <a:lnTo>
                    <a:pt x="2460455" y="3209927"/>
                  </a:lnTo>
                  <a:lnTo>
                    <a:pt x="2499159" y="3188920"/>
                  </a:lnTo>
                  <a:lnTo>
                    <a:pt x="2532880" y="3161098"/>
                  </a:lnTo>
                  <a:lnTo>
                    <a:pt x="2560702" y="3127377"/>
                  </a:lnTo>
                  <a:lnTo>
                    <a:pt x="2581708" y="3088673"/>
                  </a:lnTo>
                  <a:lnTo>
                    <a:pt x="2594984" y="3045902"/>
                  </a:lnTo>
                  <a:lnTo>
                    <a:pt x="2599613" y="2999981"/>
                  </a:lnTo>
                  <a:lnTo>
                    <a:pt x="2599613" y="227863"/>
                  </a:lnTo>
                  <a:lnTo>
                    <a:pt x="2594984" y="181941"/>
                  </a:lnTo>
                  <a:lnTo>
                    <a:pt x="2581708" y="139169"/>
                  </a:lnTo>
                  <a:lnTo>
                    <a:pt x="2560702" y="100463"/>
                  </a:lnTo>
                  <a:lnTo>
                    <a:pt x="2532880" y="66740"/>
                  </a:lnTo>
                  <a:lnTo>
                    <a:pt x="2499159" y="38915"/>
                  </a:lnTo>
                  <a:lnTo>
                    <a:pt x="2460455" y="17906"/>
                  </a:lnTo>
                  <a:lnTo>
                    <a:pt x="2417684" y="4629"/>
                  </a:lnTo>
                  <a:lnTo>
                    <a:pt x="237176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840094" y="2840788"/>
              <a:ext cx="2935605" cy="2409190"/>
            </a:xfrm>
            <a:custGeom>
              <a:avLst/>
              <a:gdLst/>
              <a:ahLst/>
              <a:cxnLst/>
              <a:rect l="l" t="t" r="r" b="b"/>
              <a:pathLst>
                <a:path w="2935604" h="2409190">
                  <a:moveTo>
                    <a:pt x="2851200" y="0"/>
                  </a:moveTo>
                  <a:lnTo>
                    <a:pt x="84023" y="0"/>
                  </a:lnTo>
                  <a:lnTo>
                    <a:pt x="51317" y="6602"/>
                  </a:lnTo>
                  <a:lnTo>
                    <a:pt x="24609" y="24609"/>
                  </a:lnTo>
                  <a:lnTo>
                    <a:pt x="6602" y="51317"/>
                  </a:lnTo>
                  <a:lnTo>
                    <a:pt x="0" y="84023"/>
                  </a:lnTo>
                  <a:lnTo>
                    <a:pt x="0" y="2324861"/>
                  </a:lnTo>
                  <a:lnTo>
                    <a:pt x="6602" y="2357568"/>
                  </a:lnTo>
                  <a:lnTo>
                    <a:pt x="24609" y="2384275"/>
                  </a:lnTo>
                  <a:lnTo>
                    <a:pt x="51317" y="2402282"/>
                  </a:lnTo>
                  <a:lnTo>
                    <a:pt x="84023" y="2408885"/>
                  </a:lnTo>
                  <a:lnTo>
                    <a:pt x="2851200" y="2408885"/>
                  </a:lnTo>
                  <a:lnTo>
                    <a:pt x="2883906" y="2402282"/>
                  </a:lnTo>
                  <a:lnTo>
                    <a:pt x="2910614" y="2384275"/>
                  </a:lnTo>
                  <a:lnTo>
                    <a:pt x="2928621" y="2357568"/>
                  </a:lnTo>
                  <a:lnTo>
                    <a:pt x="2935224" y="2324861"/>
                  </a:lnTo>
                  <a:lnTo>
                    <a:pt x="2935224" y="84023"/>
                  </a:lnTo>
                  <a:lnTo>
                    <a:pt x="2928621" y="51317"/>
                  </a:lnTo>
                  <a:lnTo>
                    <a:pt x="2910614" y="24609"/>
                  </a:lnTo>
                  <a:lnTo>
                    <a:pt x="2883906" y="6602"/>
                  </a:lnTo>
                  <a:lnTo>
                    <a:pt x="2851200" y="0"/>
                  </a:lnTo>
                  <a:close/>
                </a:path>
              </a:pathLst>
            </a:custGeom>
            <a:solidFill>
              <a:srgbClr val="0073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5323551" y="3863366"/>
            <a:ext cx="196850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25">
                <a:solidFill>
                  <a:srgbClr val="FFFFFF"/>
                </a:solidFill>
                <a:latin typeface="Arial Black"/>
                <a:cs typeface="Arial Black"/>
              </a:rPr>
              <a:t>Blue</a:t>
            </a:r>
            <a:r>
              <a:rPr dirty="0" sz="2000" spc="-9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000" spc="-140">
                <a:solidFill>
                  <a:srgbClr val="FFFFFF"/>
                </a:solidFill>
                <a:latin typeface="Arial Black"/>
                <a:cs typeface="Arial Black"/>
              </a:rPr>
              <a:t>Value</a:t>
            </a:r>
            <a:r>
              <a:rPr dirty="0" sz="2000" spc="-12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Arial Black"/>
                <a:cs typeface="Arial Black"/>
              </a:rPr>
              <a:t>Plus</a:t>
            </a:r>
            <a:endParaRPr sz="2000">
              <a:latin typeface="Arial Black"/>
              <a:cs typeface="Arial Black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914400" y="2431310"/>
            <a:ext cx="2935605" cy="3228340"/>
            <a:chOff x="914400" y="2431310"/>
            <a:chExt cx="2935605" cy="3228340"/>
          </a:xfrm>
        </p:grpSpPr>
        <p:sp>
          <p:nvSpPr>
            <p:cNvPr id="13" name="object 13" descr=""/>
            <p:cNvSpPr/>
            <p:nvPr/>
          </p:nvSpPr>
          <p:spPr>
            <a:xfrm>
              <a:off x="1082202" y="2431310"/>
              <a:ext cx="2599690" cy="3228340"/>
            </a:xfrm>
            <a:custGeom>
              <a:avLst/>
              <a:gdLst/>
              <a:ahLst/>
              <a:cxnLst/>
              <a:rect l="l" t="t" r="r" b="b"/>
              <a:pathLst>
                <a:path w="2599690" h="3228340">
                  <a:moveTo>
                    <a:pt x="2371763" y="0"/>
                  </a:moveTo>
                  <a:lnTo>
                    <a:pt x="227863" y="0"/>
                  </a:lnTo>
                  <a:lnTo>
                    <a:pt x="181941" y="4629"/>
                  </a:lnTo>
                  <a:lnTo>
                    <a:pt x="139169" y="17906"/>
                  </a:lnTo>
                  <a:lnTo>
                    <a:pt x="100463" y="38915"/>
                  </a:lnTo>
                  <a:lnTo>
                    <a:pt x="66740" y="66740"/>
                  </a:lnTo>
                  <a:lnTo>
                    <a:pt x="38915" y="100463"/>
                  </a:lnTo>
                  <a:lnTo>
                    <a:pt x="17906" y="139169"/>
                  </a:lnTo>
                  <a:lnTo>
                    <a:pt x="4629" y="181941"/>
                  </a:lnTo>
                  <a:lnTo>
                    <a:pt x="0" y="227863"/>
                  </a:lnTo>
                  <a:lnTo>
                    <a:pt x="0" y="2999981"/>
                  </a:lnTo>
                  <a:lnTo>
                    <a:pt x="4629" y="3045902"/>
                  </a:lnTo>
                  <a:lnTo>
                    <a:pt x="17906" y="3088673"/>
                  </a:lnTo>
                  <a:lnTo>
                    <a:pt x="38915" y="3127377"/>
                  </a:lnTo>
                  <a:lnTo>
                    <a:pt x="66740" y="3161098"/>
                  </a:lnTo>
                  <a:lnTo>
                    <a:pt x="100463" y="3188920"/>
                  </a:lnTo>
                  <a:lnTo>
                    <a:pt x="139169" y="3209927"/>
                  </a:lnTo>
                  <a:lnTo>
                    <a:pt x="181941" y="3223203"/>
                  </a:lnTo>
                  <a:lnTo>
                    <a:pt x="227863" y="3227832"/>
                  </a:lnTo>
                  <a:lnTo>
                    <a:pt x="2371763" y="3227832"/>
                  </a:lnTo>
                  <a:lnTo>
                    <a:pt x="2417684" y="3223203"/>
                  </a:lnTo>
                  <a:lnTo>
                    <a:pt x="2460455" y="3209927"/>
                  </a:lnTo>
                  <a:lnTo>
                    <a:pt x="2499159" y="3188920"/>
                  </a:lnTo>
                  <a:lnTo>
                    <a:pt x="2532880" y="3161098"/>
                  </a:lnTo>
                  <a:lnTo>
                    <a:pt x="2560702" y="3127377"/>
                  </a:lnTo>
                  <a:lnTo>
                    <a:pt x="2581708" y="3088673"/>
                  </a:lnTo>
                  <a:lnTo>
                    <a:pt x="2594984" y="3045902"/>
                  </a:lnTo>
                  <a:lnTo>
                    <a:pt x="2599613" y="2999981"/>
                  </a:lnTo>
                  <a:lnTo>
                    <a:pt x="2599613" y="227863"/>
                  </a:lnTo>
                  <a:lnTo>
                    <a:pt x="2594984" y="181941"/>
                  </a:lnTo>
                  <a:lnTo>
                    <a:pt x="2581708" y="139169"/>
                  </a:lnTo>
                  <a:lnTo>
                    <a:pt x="2560702" y="100463"/>
                  </a:lnTo>
                  <a:lnTo>
                    <a:pt x="2532880" y="66740"/>
                  </a:lnTo>
                  <a:lnTo>
                    <a:pt x="2499159" y="38915"/>
                  </a:lnTo>
                  <a:lnTo>
                    <a:pt x="2460455" y="17906"/>
                  </a:lnTo>
                  <a:lnTo>
                    <a:pt x="2417684" y="4629"/>
                  </a:lnTo>
                  <a:lnTo>
                    <a:pt x="237176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14400" y="2840788"/>
              <a:ext cx="2935605" cy="2409190"/>
            </a:xfrm>
            <a:custGeom>
              <a:avLst/>
              <a:gdLst/>
              <a:ahLst/>
              <a:cxnLst/>
              <a:rect l="l" t="t" r="r" b="b"/>
              <a:pathLst>
                <a:path w="2935604" h="2409190">
                  <a:moveTo>
                    <a:pt x="2851200" y="0"/>
                  </a:moveTo>
                  <a:lnTo>
                    <a:pt x="84023" y="0"/>
                  </a:lnTo>
                  <a:lnTo>
                    <a:pt x="51317" y="6602"/>
                  </a:lnTo>
                  <a:lnTo>
                    <a:pt x="24609" y="24609"/>
                  </a:lnTo>
                  <a:lnTo>
                    <a:pt x="6602" y="51317"/>
                  </a:lnTo>
                  <a:lnTo>
                    <a:pt x="0" y="84023"/>
                  </a:lnTo>
                  <a:lnTo>
                    <a:pt x="0" y="2324861"/>
                  </a:lnTo>
                  <a:lnTo>
                    <a:pt x="6602" y="2357568"/>
                  </a:lnTo>
                  <a:lnTo>
                    <a:pt x="24609" y="2384275"/>
                  </a:lnTo>
                  <a:lnTo>
                    <a:pt x="51317" y="2402282"/>
                  </a:lnTo>
                  <a:lnTo>
                    <a:pt x="84023" y="2408885"/>
                  </a:lnTo>
                  <a:lnTo>
                    <a:pt x="2851200" y="2408885"/>
                  </a:lnTo>
                  <a:lnTo>
                    <a:pt x="2883906" y="2402282"/>
                  </a:lnTo>
                  <a:lnTo>
                    <a:pt x="2910614" y="2384275"/>
                  </a:lnTo>
                  <a:lnTo>
                    <a:pt x="2928621" y="2357568"/>
                  </a:lnTo>
                  <a:lnTo>
                    <a:pt x="2935224" y="2324861"/>
                  </a:lnTo>
                  <a:lnTo>
                    <a:pt x="2935224" y="84023"/>
                  </a:lnTo>
                  <a:lnTo>
                    <a:pt x="2928621" y="51317"/>
                  </a:lnTo>
                  <a:lnTo>
                    <a:pt x="2910614" y="24609"/>
                  </a:lnTo>
                  <a:lnTo>
                    <a:pt x="2883906" y="6602"/>
                  </a:lnTo>
                  <a:lnTo>
                    <a:pt x="2851200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1288142" y="3407690"/>
            <a:ext cx="2188210" cy="12446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5"/>
              </a:spcBef>
            </a:pPr>
            <a:r>
              <a:rPr dirty="0" sz="2000" spc="-45">
                <a:solidFill>
                  <a:srgbClr val="FFFFFF"/>
                </a:solidFill>
                <a:latin typeface="Arial Black"/>
                <a:cs typeface="Arial Black"/>
              </a:rPr>
              <a:t>BlueChoice </a:t>
            </a:r>
            <a:r>
              <a:rPr dirty="0" sz="2000" spc="-125">
                <a:solidFill>
                  <a:srgbClr val="FFFFFF"/>
                </a:solidFill>
                <a:latin typeface="Arial Black"/>
                <a:cs typeface="Arial Black"/>
              </a:rPr>
              <a:t>Advantage</a:t>
            </a:r>
            <a:r>
              <a:rPr dirty="0" sz="2000" spc="-9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000" spc="-125">
                <a:solidFill>
                  <a:srgbClr val="FFFFFF"/>
                </a:solidFill>
                <a:latin typeface="Arial Black"/>
                <a:cs typeface="Arial Black"/>
              </a:rPr>
              <a:t>HDHP </a:t>
            </a:r>
            <a:r>
              <a:rPr dirty="0" sz="2000" spc="-10">
                <a:solidFill>
                  <a:srgbClr val="FFFFFF"/>
                </a:solidFill>
                <a:latin typeface="Arial Black"/>
                <a:cs typeface="Arial Black"/>
              </a:rPr>
              <a:t>(HSA/HRA</a:t>
            </a:r>
            <a:endParaRPr sz="2000">
              <a:latin typeface="Arial Black"/>
              <a:cs typeface="Arial Black"/>
            </a:endParaRPr>
          </a:p>
          <a:p>
            <a:pPr algn="ctr">
              <a:lnSpc>
                <a:spcPts val="2390"/>
              </a:lnSpc>
            </a:pPr>
            <a:r>
              <a:rPr dirty="0" sz="2000" spc="-20">
                <a:solidFill>
                  <a:srgbClr val="FFFFFF"/>
                </a:solidFill>
                <a:latin typeface="Arial Black"/>
                <a:cs typeface="Arial Black"/>
              </a:rPr>
              <a:t>compatible)</a:t>
            </a:r>
            <a:endParaRPr sz="2000">
              <a:latin typeface="Arial Black"/>
              <a:cs typeface="Arial Black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8597989" y="2422010"/>
            <a:ext cx="2935605" cy="3228340"/>
            <a:chOff x="8597989" y="2422010"/>
            <a:chExt cx="2935605" cy="3228340"/>
          </a:xfrm>
        </p:grpSpPr>
        <p:sp>
          <p:nvSpPr>
            <p:cNvPr id="17" name="object 17" descr=""/>
            <p:cNvSpPr/>
            <p:nvPr/>
          </p:nvSpPr>
          <p:spPr>
            <a:xfrm>
              <a:off x="8765790" y="2422010"/>
              <a:ext cx="2599690" cy="3228340"/>
            </a:xfrm>
            <a:custGeom>
              <a:avLst/>
              <a:gdLst/>
              <a:ahLst/>
              <a:cxnLst/>
              <a:rect l="l" t="t" r="r" b="b"/>
              <a:pathLst>
                <a:path w="2599690" h="3228340">
                  <a:moveTo>
                    <a:pt x="2371763" y="0"/>
                  </a:moveTo>
                  <a:lnTo>
                    <a:pt x="227863" y="0"/>
                  </a:lnTo>
                  <a:lnTo>
                    <a:pt x="181941" y="4629"/>
                  </a:lnTo>
                  <a:lnTo>
                    <a:pt x="139169" y="17906"/>
                  </a:lnTo>
                  <a:lnTo>
                    <a:pt x="100463" y="38915"/>
                  </a:lnTo>
                  <a:lnTo>
                    <a:pt x="66740" y="66740"/>
                  </a:lnTo>
                  <a:lnTo>
                    <a:pt x="38915" y="100463"/>
                  </a:lnTo>
                  <a:lnTo>
                    <a:pt x="17906" y="139169"/>
                  </a:lnTo>
                  <a:lnTo>
                    <a:pt x="4629" y="181941"/>
                  </a:lnTo>
                  <a:lnTo>
                    <a:pt x="0" y="227863"/>
                  </a:lnTo>
                  <a:lnTo>
                    <a:pt x="0" y="2999981"/>
                  </a:lnTo>
                  <a:lnTo>
                    <a:pt x="4629" y="3045902"/>
                  </a:lnTo>
                  <a:lnTo>
                    <a:pt x="17906" y="3088673"/>
                  </a:lnTo>
                  <a:lnTo>
                    <a:pt x="38915" y="3127377"/>
                  </a:lnTo>
                  <a:lnTo>
                    <a:pt x="66740" y="3161098"/>
                  </a:lnTo>
                  <a:lnTo>
                    <a:pt x="100463" y="3188920"/>
                  </a:lnTo>
                  <a:lnTo>
                    <a:pt x="139169" y="3209927"/>
                  </a:lnTo>
                  <a:lnTo>
                    <a:pt x="181941" y="3223203"/>
                  </a:lnTo>
                  <a:lnTo>
                    <a:pt x="227863" y="3227832"/>
                  </a:lnTo>
                  <a:lnTo>
                    <a:pt x="2371763" y="3227832"/>
                  </a:lnTo>
                  <a:lnTo>
                    <a:pt x="2417685" y="3223203"/>
                  </a:lnTo>
                  <a:lnTo>
                    <a:pt x="2460457" y="3209927"/>
                  </a:lnTo>
                  <a:lnTo>
                    <a:pt x="2499163" y="3188920"/>
                  </a:lnTo>
                  <a:lnTo>
                    <a:pt x="2532886" y="3161098"/>
                  </a:lnTo>
                  <a:lnTo>
                    <a:pt x="2560710" y="3127377"/>
                  </a:lnTo>
                  <a:lnTo>
                    <a:pt x="2581719" y="3088673"/>
                  </a:lnTo>
                  <a:lnTo>
                    <a:pt x="2594997" y="3045902"/>
                  </a:lnTo>
                  <a:lnTo>
                    <a:pt x="2599626" y="2999981"/>
                  </a:lnTo>
                  <a:lnTo>
                    <a:pt x="2599626" y="227863"/>
                  </a:lnTo>
                  <a:lnTo>
                    <a:pt x="2594997" y="181941"/>
                  </a:lnTo>
                  <a:lnTo>
                    <a:pt x="2581719" y="139169"/>
                  </a:lnTo>
                  <a:lnTo>
                    <a:pt x="2560710" y="100463"/>
                  </a:lnTo>
                  <a:lnTo>
                    <a:pt x="2532886" y="66740"/>
                  </a:lnTo>
                  <a:lnTo>
                    <a:pt x="2499163" y="38915"/>
                  </a:lnTo>
                  <a:lnTo>
                    <a:pt x="2460457" y="17906"/>
                  </a:lnTo>
                  <a:lnTo>
                    <a:pt x="2417685" y="4629"/>
                  </a:lnTo>
                  <a:lnTo>
                    <a:pt x="237176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8597989" y="2831487"/>
              <a:ext cx="2935605" cy="2409190"/>
            </a:xfrm>
            <a:custGeom>
              <a:avLst/>
              <a:gdLst/>
              <a:ahLst/>
              <a:cxnLst/>
              <a:rect l="l" t="t" r="r" b="b"/>
              <a:pathLst>
                <a:path w="2935604" h="2409190">
                  <a:moveTo>
                    <a:pt x="2851200" y="0"/>
                  </a:moveTo>
                  <a:lnTo>
                    <a:pt x="84023" y="0"/>
                  </a:lnTo>
                  <a:lnTo>
                    <a:pt x="51317" y="6602"/>
                  </a:lnTo>
                  <a:lnTo>
                    <a:pt x="24609" y="24609"/>
                  </a:lnTo>
                  <a:lnTo>
                    <a:pt x="6602" y="51317"/>
                  </a:lnTo>
                  <a:lnTo>
                    <a:pt x="0" y="84023"/>
                  </a:lnTo>
                  <a:lnTo>
                    <a:pt x="0" y="2324861"/>
                  </a:lnTo>
                  <a:lnTo>
                    <a:pt x="6602" y="2357568"/>
                  </a:lnTo>
                  <a:lnTo>
                    <a:pt x="24609" y="2384275"/>
                  </a:lnTo>
                  <a:lnTo>
                    <a:pt x="51317" y="2402282"/>
                  </a:lnTo>
                  <a:lnTo>
                    <a:pt x="84023" y="2408885"/>
                  </a:lnTo>
                  <a:lnTo>
                    <a:pt x="2851200" y="2408885"/>
                  </a:lnTo>
                  <a:lnTo>
                    <a:pt x="2883906" y="2402282"/>
                  </a:lnTo>
                  <a:lnTo>
                    <a:pt x="2910614" y="2384275"/>
                  </a:lnTo>
                  <a:lnTo>
                    <a:pt x="2928621" y="2357568"/>
                  </a:lnTo>
                  <a:lnTo>
                    <a:pt x="2935224" y="2324861"/>
                  </a:lnTo>
                  <a:lnTo>
                    <a:pt x="2935224" y="84023"/>
                  </a:lnTo>
                  <a:lnTo>
                    <a:pt x="2928621" y="51317"/>
                  </a:lnTo>
                  <a:lnTo>
                    <a:pt x="2910614" y="24609"/>
                  </a:lnTo>
                  <a:lnTo>
                    <a:pt x="2883906" y="6602"/>
                  </a:lnTo>
                  <a:lnTo>
                    <a:pt x="2851200" y="0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8735465" y="3854066"/>
            <a:ext cx="266065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14">
                <a:solidFill>
                  <a:srgbClr val="FFFFFF"/>
                </a:solidFill>
                <a:latin typeface="Arial Black"/>
                <a:cs typeface="Arial Black"/>
              </a:rPr>
              <a:t>Standard</a:t>
            </a:r>
            <a:r>
              <a:rPr dirty="0" sz="2000" spc="-10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000" spc="-130">
                <a:solidFill>
                  <a:srgbClr val="FFFFFF"/>
                </a:solidFill>
                <a:latin typeface="Arial Black"/>
                <a:cs typeface="Arial Black"/>
              </a:rPr>
              <a:t>BlueChoice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993138" y="6213671"/>
            <a:ext cx="580961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95">
                <a:latin typeface="Arial"/>
                <a:cs typeface="Arial"/>
              </a:rPr>
              <a:t>PSHBP</a:t>
            </a:r>
            <a:r>
              <a:rPr dirty="0" sz="1600" spc="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does</a:t>
            </a:r>
            <a:r>
              <a:rPr dirty="0" sz="1600" spc="20">
                <a:latin typeface="Arial"/>
                <a:cs typeface="Arial"/>
              </a:rPr>
              <a:t> </a:t>
            </a:r>
            <a:r>
              <a:rPr dirty="0" sz="1600" spc="-140">
                <a:latin typeface="Arial Black"/>
                <a:cs typeface="Arial Black"/>
              </a:rPr>
              <a:t>NOT</a:t>
            </a:r>
            <a:r>
              <a:rPr dirty="0" sz="1600" spc="-35">
                <a:latin typeface="Arial Black"/>
                <a:cs typeface="Arial Black"/>
              </a:rPr>
              <a:t> </a:t>
            </a:r>
            <a:r>
              <a:rPr dirty="0" sz="1600">
                <a:latin typeface="Arial"/>
                <a:cs typeface="Arial"/>
              </a:rPr>
              <a:t>have</a:t>
            </a:r>
            <a:r>
              <a:rPr dirty="0" sz="1600" spc="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Standard</a:t>
            </a:r>
            <a:r>
              <a:rPr dirty="0" sz="1600" spc="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BlueChoice</a:t>
            </a:r>
            <a:r>
              <a:rPr dirty="0" sz="1600" spc="4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as</a:t>
            </a:r>
            <a:r>
              <a:rPr dirty="0" sz="1600" spc="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</a:t>
            </a:r>
            <a:r>
              <a:rPr dirty="0" sz="1600" spc="45">
                <a:latin typeface="Arial"/>
                <a:cs typeface="Arial"/>
              </a:rPr>
              <a:t> </a:t>
            </a:r>
            <a:r>
              <a:rPr dirty="0" sz="1600" spc="50">
                <a:latin typeface="Arial"/>
                <a:cs typeface="Arial"/>
              </a:rPr>
              <a:t>plan</a:t>
            </a:r>
            <a:r>
              <a:rPr dirty="0" sz="1600" spc="20">
                <a:latin typeface="Arial"/>
                <a:cs typeface="Arial"/>
              </a:rPr>
              <a:t> </a:t>
            </a:r>
            <a:r>
              <a:rPr dirty="0" sz="1600" spc="50">
                <a:latin typeface="Arial"/>
                <a:cs typeface="Arial"/>
              </a:rPr>
              <a:t>option.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41111" y="6533654"/>
            <a:ext cx="1958339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75">
                <a:solidFill>
                  <a:srgbClr val="454545"/>
                </a:solidFill>
                <a:latin typeface="Arial Black"/>
                <a:cs typeface="Arial Black"/>
              </a:rPr>
              <a:t>CareFirst</a:t>
            </a:r>
            <a:r>
              <a:rPr dirty="0" sz="1000" spc="-20">
                <a:solidFill>
                  <a:srgbClr val="454545"/>
                </a:solidFill>
                <a:latin typeface="Arial Black"/>
                <a:cs typeface="Arial Black"/>
              </a:rPr>
              <a:t> </a:t>
            </a:r>
            <a:r>
              <a:rPr dirty="0" sz="1000" spc="-80">
                <a:solidFill>
                  <a:srgbClr val="454545"/>
                </a:solidFill>
                <a:latin typeface="Arial Black"/>
                <a:cs typeface="Arial Black"/>
              </a:rPr>
              <a:t>BlueCross</a:t>
            </a:r>
            <a:r>
              <a:rPr dirty="0" sz="1000">
                <a:solidFill>
                  <a:srgbClr val="454545"/>
                </a:solidFill>
                <a:latin typeface="Arial Black"/>
                <a:cs typeface="Arial Black"/>
              </a:rPr>
              <a:t> </a:t>
            </a:r>
            <a:r>
              <a:rPr dirty="0" sz="1000" spc="-50">
                <a:solidFill>
                  <a:srgbClr val="454545"/>
                </a:solidFill>
                <a:latin typeface="Arial Black"/>
                <a:cs typeface="Arial Black"/>
              </a:rPr>
              <a:t>BlueShield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9389044" y="6533654"/>
            <a:ext cx="217741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19935" algn="l"/>
              </a:tabLst>
            </a:pPr>
            <a:r>
              <a:rPr dirty="0" baseline="2777" sz="1500" spc="-67">
                <a:solidFill>
                  <a:srgbClr val="454545"/>
                </a:solidFill>
                <a:latin typeface="Arial Black"/>
                <a:cs typeface="Arial Black"/>
              </a:rPr>
              <a:t>Proprietary</a:t>
            </a:r>
            <a:r>
              <a:rPr dirty="0" baseline="2777" sz="1500" spc="-60">
                <a:solidFill>
                  <a:srgbClr val="454545"/>
                </a:solidFill>
                <a:latin typeface="Arial Black"/>
                <a:cs typeface="Arial Black"/>
              </a:rPr>
              <a:t> and </a:t>
            </a:r>
            <a:r>
              <a:rPr dirty="0" baseline="2777" sz="1500" spc="-15">
                <a:solidFill>
                  <a:srgbClr val="454545"/>
                </a:solidFill>
                <a:latin typeface="Arial Black"/>
                <a:cs typeface="Arial Black"/>
              </a:rPr>
              <a:t>Confidential</a:t>
            </a:r>
            <a:r>
              <a:rPr dirty="0" baseline="2777" sz="1500">
                <a:solidFill>
                  <a:srgbClr val="454545"/>
                </a:solidFill>
                <a:latin typeface="Arial Black"/>
                <a:cs typeface="Arial Black"/>
              </a:rPr>
              <a:t>	</a:t>
            </a:r>
            <a:r>
              <a:rPr dirty="0" sz="1000" spc="-25">
                <a:solidFill>
                  <a:srgbClr val="454545"/>
                </a:solidFill>
                <a:latin typeface="Arial"/>
                <a:cs typeface="Arial"/>
              </a:rPr>
              <a:t>59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6900" y="491390"/>
            <a:ext cx="4718685" cy="543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85" b="0">
                <a:solidFill>
                  <a:srgbClr val="005170"/>
                </a:solidFill>
                <a:latin typeface="Arial Black"/>
                <a:cs typeface="Arial Black"/>
              </a:rPr>
              <a:t>What’s</a:t>
            </a:r>
            <a:r>
              <a:rPr dirty="0" spc="-245" b="0">
                <a:solidFill>
                  <a:srgbClr val="005170"/>
                </a:solidFill>
                <a:latin typeface="Arial Black"/>
                <a:cs typeface="Arial Black"/>
              </a:rPr>
              <a:t> </a:t>
            </a:r>
            <a:r>
              <a:rPr dirty="0" spc="-254" b="0">
                <a:solidFill>
                  <a:srgbClr val="005170"/>
                </a:solidFill>
                <a:latin typeface="Arial Black"/>
                <a:cs typeface="Arial Black"/>
              </a:rPr>
              <a:t>New</a:t>
            </a:r>
            <a:r>
              <a:rPr dirty="0" spc="-215" b="0">
                <a:solidFill>
                  <a:srgbClr val="005170"/>
                </a:solidFill>
                <a:latin typeface="Arial Black"/>
                <a:cs typeface="Arial Black"/>
              </a:rPr>
              <a:t> </a:t>
            </a:r>
            <a:r>
              <a:rPr dirty="0" spc="-60" b="0">
                <a:solidFill>
                  <a:srgbClr val="005170"/>
                </a:solidFill>
                <a:latin typeface="Arial Black"/>
                <a:cs typeface="Arial Black"/>
              </a:rPr>
              <a:t>for</a:t>
            </a:r>
            <a:r>
              <a:rPr dirty="0" spc="-229" b="0">
                <a:solidFill>
                  <a:srgbClr val="005170"/>
                </a:solidFill>
                <a:latin typeface="Arial Black"/>
                <a:cs typeface="Arial Black"/>
              </a:rPr>
              <a:t> </a:t>
            </a:r>
            <a:r>
              <a:rPr dirty="0" spc="-340" b="0">
                <a:solidFill>
                  <a:srgbClr val="005170"/>
                </a:solidFill>
                <a:latin typeface="Arial Black"/>
                <a:cs typeface="Arial Black"/>
              </a:rPr>
              <a:t>2025</a:t>
            </a:r>
            <a:r>
              <a:rPr dirty="0" spc="-254" b="0">
                <a:solidFill>
                  <a:srgbClr val="005170"/>
                </a:solidFill>
                <a:latin typeface="Arial Black"/>
                <a:cs typeface="Arial Black"/>
              </a:rPr>
              <a:t> </a:t>
            </a:r>
            <a:r>
              <a:rPr dirty="0" spc="-509" b="0">
                <a:solidFill>
                  <a:srgbClr val="005170"/>
                </a:solidFill>
                <a:latin typeface="Arial Black"/>
                <a:cs typeface="Arial Black"/>
              </a:rPr>
              <a:t>?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596900" y="1260156"/>
            <a:ext cx="5441950" cy="2493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495300">
              <a:lnSpc>
                <a:spcPct val="150000"/>
              </a:lnSpc>
              <a:spcBef>
                <a:spcPts val="95"/>
              </a:spcBef>
            </a:pPr>
            <a:r>
              <a:rPr dirty="0" sz="2000" spc="-145">
                <a:solidFill>
                  <a:srgbClr val="0099CC"/>
                </a:solidFill>
                <a:latin typeface="Arial Black"/>
                <a:cs typeface="Arial Black"/>
              </a:rPr>
              <a:t>BlueChoice</a:t>
            </a:r>
            <a:r>
              <a:rPr dirty="0" sz="2000" spc="-105">
                <a:solidFill>
                  <a:srgbClr val="0099CC"/>
                </a:solidFill>
                <a:latin typeface="Arial Black"/>
                <a:cs typeface="Arial Black"/>
              </a:rPr>
              <a:t> </a:t>
            </a:r>
            <a:r>
              <a:rPr dirty="0" sz="2000" spc="-125">
                <a:solidFill>
                  <a:srgbClr val="0099CC"/>
                </a:solidFill>
                <a:latin typeface="Arial Black"/>
                <a:cs typeface="Arial Black"/>
              </a:rPr>
              <a:t>Advantage</a:t>
            </a:r>
            <a:r>
              <a:rPr dirty="0" sz="2000" spc="-130">
                <a:solidFill>
                  <a:srgbClr val="0099CC"/>
                </a:solidFill>
                <a:latin typeface="Arial Black"/>
                <a:cs typeface="Arial Black"/>
              </a:rPr>
              <a:t> </a:t>
            </a:r>
            <a:r>
              <a:rPr dirty="0" sz="2000" spc="-114">
                <a:solidFill>
                  <a:srgbClr val="0099CC"/>
                </a:solidFill>
                <a:latin typeface="Arial Black"/>
                <a:cs typeface="Arial Black"/>
              </a:rPr>
              <a:t>High </a:t>
            </a:r>
            <a:r>
              <a:rPr dirty="0" sz="2000" spc="-85">
                <a:solidFill>
                  <a:srgbClr val="0099CC"/>
                </a:solidFill>
                <a:latin typeface="Arial Black"/>
                <a:cs typeface="Arial Black"/>
              </a:rPr>
              <a:t>Deductible </a:t>
            </a:r>
            <a:r>
              <a:rPr dirty="0" sz="2000" spc="-95">
                <a:solidFill>
                  <a:srgbClr val="0099CC"/>
                </a:solidFill>
                <a:latin typeface="Arial Black"/>
                <a:cs typeface="Arial Black"/>
              </a:rPr>
              <a:t>Health</a:t>
            </a:r>
            <a:r>
              <a:rPr dirty="0" sz="2000" spc="-130">
                <a:solidFill>
                  <a:srgbClr val="0099CC"/>
                </a:solidFill>
                <a:latin typeface="Arial Black"/>
                <a:cs typeface="Arial Black"/>
              </a:rPr>
              <a:t> </a:t>
            </a:r>
            <a:r>
              <a:rPr dirty="0" sz="2000" spc="-20">
                <a:solidFill>
                  <a:srgbClr val="0099CC"/>
                </a:solidFill>
                <a:latin typeface="Arial Black"/>
                <a:cs typeface="Arial Black"/>
              </a:rPr>
              <a:t>Plan</a:t>
            </a:r>
            <a:endParaRPr sz="2000">
              <a:latin typeface="Arial Black"/>
              <a:cs typeface="Arial Black"/>
            </a:endParaRPr>
          </a:p>
          <a:p>
            <a:pPr marL="184150" indent="-171450">
              <a:lnSpc>
                <a:spcPct val="100000"/>
              </a:lnSpc>
              <a:spcBef>
                <a:spcPts val="1995"/>
              </a:spcBef>
              <a:buClr>
                <a:srgbClr val="0099CC"/>
              </a:buClr>
              <a:buFont typeface="Wingdings"/>
              <a:buChar char=""/>
              <a:tabLst>
                <a:tab pos="184150" algn="l"/>
              </a:tabLst>
            </a:pP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Out-of-Pocket</a:t>
            </a:r>
            <a:r>
              <a:rPr dirty="0" sz="1400" spc="2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70">
                <a:solidFill>
                  <a:srgbClr val="2F2F2F"/>
                </a:solidFill>
                <a:latin typeface="Arial"/>
                <a:cs typeface="Arial"/>
              </a:rPr>
              <a:t>Maximum</a:t>
            </a:r>
            <a:r>
              <a:rPr dirty="0" sz="1400" spc="2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is</a:t>
            </a:r>
            <a:r>
              <a:rPr dirty="0" sz="1400" spc="4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changing</a:t>
            </a:r>
            <a:r>
              <a:rPr dirty="0" sz="1400" spc="4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80">
                <a:solidFill>
                  <a:srgbClr val="2F2F2F"/>
                </a:solidFill>
                <a:latin typeface="Arial"/>
                <a:cs typeface="Arial"/>
              </a:rPr>
              <a:t>to</a:t>
            </a:r>
            <a:r>
              <a:rPr dirty="0" sz="1400" spc="3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$5,500</a:t>
            </a:r>
            <a:r>
              <a:rPr dirty="0" sz="1400" spc="3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85">
                <a:solidFill>
                  <a:srgbClr val="2F2F2F"/>
                </a:solidFill>
                <a:latin typeface="Arial"/>
                <a:cs typeface="Arial"/>
              </a:rPr>
              <a:t>for</a:t>
            </a:r>
            <a:r>
              <a:rPr dirty="0" sz="1400" spc="6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Self</a:t>
            </a:r>
            <a:r>
              <a:rPr dirty="0" sz="1400" spc="3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Only</a:t>
            </a:r>
            <a:r>
              <a:rPr dirty="0" sz="1400" spc="30">
                <a:solidFill>
                  <a:srgbClr val="2F2F2F"/>
                </a:solidFill>
                <a:latin typeface="Arial"/>
                <a:cs typeface="Arial"/>
              </a:rPr>
              <a:t> and</a:t>
            </a:r>
            <a:endParaRPr sz="1400">
              <a:latin typeface="Arial"/>
              <a:cs typeface="Arial"/>
            </a:endParaRPr>
          </a:p>
          <a:p>
            <a:pPr marL="184785">
              <a:lnSpc>
                <a:spcPct val="100000"/>
              </a:lnSpc>
              <a:spcBef>
                <a:spcPts val="840"/>
              </a:spcBef>
            </a:pP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$11,000</a:t>
            </a:r>
            <a:r>
              <a:rPr dirty="0" sz="1400" spc="-6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85">
                <a:solidFill>
                  <a:srgbClr val="2F2F2F"/>
                </a:solidFill>
                <a:latin typeface="Arial"/>
                <a:cs typeface="Arial"/>
              </a:rPr>
              <a:t>for</a:t>
            </a:r>
            <a:r>
              <a:rPr dirty="0" sz="1400" spc="-3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Self</a:t>
            </a:r>
            <a:r>
              <a:rPr dirty="0" sz="1400" spc="-5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+</a:t>
            </a:r>
            <a:r>
              <a:rPr dirty="0" sz="1400" spc="-2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50">
                <a:solidFill>
                  <a:srgbClr val="2F2F2F"/>
                </a:solidFill>
                <a:latin typeface="Arial"/>
                <a:cs typeface="Arial"/>
              </a:rPr>
              <a:t>one</a:t>
            </a:r>
            <a:r>
              <a:rPr dirty="0" sz="1400" spc="-4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55">
                <a:solidFill>
                  <a:srgbClr val="2F2F2F"/>
                </a:solidFill>
                <a:latin typeface="Arial"/>
                <a:cs typeface="Arial"/>
              </a:rPr>
              <a:t>and</a:t>
            </a:r>
            <a:r>
              <a:rPr dirty="0" sz="1400" spc="-2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Self</a:t>
            </a:r>
            <a:r>
              <a:rPr dirty="0" sz="1400" spc="-5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55">
                <a:solidFill>
                  <a:srgbClr val="2F2F2F"/>
                </a:solidFill>
                <a:latin typeface="Arial"/>
                <a:cs typeface="Arial"/>
              </a:rPr>
              <a:t>and</a:t>
            </a:r>
            <a:r>
              <a:rPr dirty="0" sz="1400" spc="-3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2F2F2F"/>
                </a:solidFill>
                <a:latin typeface="Arial"/>
                <a:cs typeface="Arial"/>
              </a:rPr>
              <a:t>Family</a:t>
            </a:r>
            <a:endParaRPr sz="1400">
              <a:latin typeface="Arial"/>
              <a:cs typeface="Arial"/>
            </a:endParaRPr>
          </a:p>
          <a:p>
            <a:pPr marL="183515" marR="5080" indent="-171450">
              <a:lnSpc>
                <a:spcPct val="150000"/>
              </a:lnSpc>
              <a:spcBef>
                <a:spcPts val="994"/>
              </a:spcBef>
              <a:buClr>
                <a:srgbClr val="0099CC"/>
              </a:buClr>
              <a:buFont typeface="Wingdings"/>
              <a:buChar char=""/>
              <a:tabLst>
                <a:tab pos="184785" algn="l"/>
              </a:tabLst>
            </a:pPr>
            <a:r>
              <a:rPr dirty="0" sz="1400" spc="10">
                <a:solidFill>
                  <a:srgbClr val="2F2F2F"/>
                </a:solidFill>
                <a:latin typeface="Arial"/>
                <a:cs typeface="Arial"/>
              </a:rPr>
              <a:t>Deductible</a:t>
            </a:r>
            <a:r>
              <a:rPr dirty="0" sz="1400" spc="-2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10">
                <a:solidFill>
                  <a:srgbClr val="2F2F2F"/>
                </a:solidFill>
                <a:latin typeface="Arial"/>
                <a:cs typeface="Arial"/>
              </a:rPr>
              <a:t>changes</a:t>
            </a:r>
            <a:r>
              <a:rPr dirty="0" sz="1400" spc="-3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80">
                <a:solidFill>
                  <a:srgbClr val="2F2F2F"/>
                </a:solidFill>
                <a:latin typeface="Arial"/>
                <a:cs typeface="Arial"/>
              </a:rPr>
              <a:t>to</a:t>
            </a:r>
            <a:r>
              <a:rPr dirty="0" sz="1400" spc="2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10">
                <a:solidFill>
                  <a:srgbClr val="2F2F2F"/>
                </a:solidFill>
                <a:latin typeface="Arial"/>
                <a:cs typeface="Arial"/>
              </a:rPr>
              <a:t>$1,650</a:t>
            </a:r>
            <a:r>
              <a:rPr dirty="0" sz="1400" spc="-3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85">
                <a:solidFill>
                  <a:srgbClr val="2F2F2F"/>
                </a:solidFill>
                <a:latin typeface="Arial"/>
                <a:cs typeface="Arial"/>
              </a:rPr>
              <a:t>for</a:t>
            </a:r>
            <a:r>
              <a:rPr dirty="0" sz="1400" spc="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Self</a:t>
            </a:r>
            <a:r>
              <a:rPr dirty="0" sz="1400" spc="-1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10">
                <a:solidFill>
                  <a:srgbClr val="2F2F2F"/>
                </a:solidFill>
                <a:latin typeface="Arial"/>
                <a:cs typeface="Arial"/>
              </a:rPr>
              <a:t>Only</a:t>
            </a:r>
            <a:r>
              <a:rPr dirty="0" sz="1400" spc="-2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55">
                <a:solidFill>
                  <a:srgbClr val="2F2F2F"/>
                </a:solidFill>
                <a:latin typeface="Arial"/>
                <a:cs typeface="Arial"/>
              </a:rPr>
              <a:t>and</a:t>
            </a:r>
            <a:r>
              <a:rPr dirty="0" sz="1400" spc="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10">
                <a:solidFill>
                  <a:srgbClr val="2F2F2F"/>
                </a:solidFill>
                <a:latin typeface="Arial"/>
                <a:cs typeface="Arial"/>
              </a:rPr>
              <a:t>$3,300</a:t>
            </a:r>
            <a:r>
              <a:rPr dirty="0" sz="1400" spc="-3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85">
                <a:solidFill>
                  <a:srgbClr val="2F2F2F"/>
                </a:solidFill>
                <a:latin typeface="Arial"/>
                <a:cs typeface="Arial"/>
              </a:rPr>
              <a:t>for</a:t>
            </a:r>
            <a:r>
              <a:rPr dirty="0" sz="1400" spc="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Self</a:t>
            </a:r>
            <a:r>
              <a:rPr dirty="0" sz="1400" spc="-1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-50">
                <a:solidFill>
                  <a:srgbClr val="2F2F2F"/>
                </a:solidFill>
                <a:latin typeface="Arial"/>
                <a:cs typeface="Arial"/>
              </a:rPr>
              <a:t>+ </a:t>
            </a:r>
            <a:r>
              <a:rPr dirty="0" sz="1400" spc="-50">
                <a:solidFill>
                  <a:srgbClr val="2F2F2F"/>
                </a:solidFill>
                <a:latin typeface="Arial"/>
                <a:cs typeface="Arial"/>
              </a:rPr>
              <a:t>	</a:t>
            </a:r>
            <a:r>
              <a:rPr dirty="0" sz="1400" spc="50">
                <a:solidFill>
                  <a:srgbClr val="2F2F2F"/>
                </a:solidFill>
                <a:latin typeface="Arial"/>
                <a:cs typeface="Arial"/>
              </a:rPr>
              <a:t>one</a:t>
            </a:r>
            <a:r>
              <a:rPr dirty="0" sz="1400" spc="-3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55">
                <a:solidFill>
                  <a:srgbClr val="2F2F2F"/>
                </a:solidFill>
                <a:latin typeface="Arial"/>
                <a:cs typeface="Arial"/>
              </a:rPr>
              <a:t>and</a:t>
            </a:r>
            <a:r>
              <a:rPr dirty="0" sz="1400" spc="-4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Self</a:t>
            </a:r>
            <a:r>
              <a:rPr dirty="0" sz="1400" spc="-6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55">
                <a:solidFill>
                  <a:srgbClr val="2F2F2F"/>
                </a:solidFill>
                <a:latin typeface="Arial"/>
                <a:cs typeface="Arial"/>
              </a:rPr>
              <a:t>and</a:t>
            </a:r>
            <a:r>
              <a:rPr dirty="0" sz="1400" spc="-3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2F2F2F"/>
                </a:solidFill>
                <a:latin typeface="Arial"/>
                <a:cs typeface="Arial"/>
              </a:rPr>
              <a:t>Family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96900" y="4371450"/>
            <a:ext cx="5483225" cy="1117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25">
                <a:solidFill>
                  <a:srgbClr val="0099CC"/>
                </a:solidFill>
                <a:latin typeface="Arial Black"/>
                <a:cs typeface="Arial Black"/>
              </a:rPr>
              <a:t>Blue</a:t>
            </a:r>
            <a:r>
              <a:rPr dirty="0" sz="2000" spc="-95">
                <a:solidFill>
                  <a:srgbClr val="0099CC"/>
                </a:solidFill>
                <a:latin typeface="Arial Black"/>
                <a:cs typeface="Arial Black"/>
              </a:rPr>
              <a:t> </a:t>
            </a:r>
            <a:r>
              <a:rPr dirty="0" sz="2000" spc="-140">
                <a:solidFill>
                  <a:srgbClr val="0099CC"/>
                </a:solidFill>
                <a:latin typeface="Arial Black"/>
                <a:cs typeface="Arial Black"/>
              </a:rPr>
              <a:t>Value</a:t>
            </a:r>
            <a:r>
              <a:rPr dirty="0" sz="2000" spc="-120">
                <a:solidFill>
                  <a:srgbClr val="0099CC"/>
                </a:solidFill>
                <a:latin typeface="Arial Black"/>
                <a:cs typeface="Arial Black"/>
              </a:rPr>
              <a:t> </a:t>
            </a:r>
            <a:r>
              <a:rPr dirty="0" sz="2000" spc="-20">
                <a:solidFill>
                  <a:srgbClr val="0099CC"/>
                </a:solidFill>
                <a:latin typeface="Arial Black"/>
                <a:cs typeface="Arial Black"/>
              </a:rPr>
              <a:t>Plus</a:t>
            </a:r>
            <a:endParaRPr sz="2000">
              <a:latin typeface="Arial Black"/>
              <a:cs typeface="Arial Black"/>
            </a:endParaRPr>
          </a:p>
          <a:p>
            <a:pPr marL="184150" indent="-171450">
              <a:lnSpc>
                <a:spcPct val="100000"/>
              </a:lnSpc>
              <a:spcBef>
                <a:spcPts val="1995"/>
              </a:spcBef>
              <a:buClr>
                <a:srgbClr val="0099CC"/>
              </a:buClr>
              <a:buFont typeface="Wingdings"/>
              <a:buChar char=""/>
              <a:tabLst>
                <a:tab pos="184150" algn="l"/>
              </a:tabLst>
            </a:pP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Out-of-Pocket</a:t>
            </a:r>
            <a:r>
              <a:rPr dirty="0" sz="1400" spc="45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70">
                <a:solidFill>
                  <a:srgbClr val="2F2F2F"/>
                </a:solidFill>
                <a:latin typeface="Arial"/>
                <a:cs typeface="Arial"/>
              </a:rPr>
              <a:t>Maximum</a:t>
            </a:r>
            <a:r>
              <a:rPr dirty="0" sz="1400" spc="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is</a:t>
            </a:r>
            <a:r>
              <a:rPr dirty="0" sz="1400" spc="4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changing </a:t>
            </a:r>
            <a:r>
              <a:rPr dirty="0" sz="1400" spc="80">
                <a:solidFill>
                  <a:srgbClr val="2F2F2F"/>
                </a:solidFill>
                <a:latin typeface="Arial"/>
                <a:cs typeface="Arial"/>
              </a:rPr>
              <a:t>to</a:t>
            </a:r>
            <a:r>
              <a:rPr dirty="0" sz="1400" spc="7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$6,500</a:t>
            </a:r>
            <a:r>
              <a:rPr dirty="0" sz="1400" spc="1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85">
                <a:solidFill>
                  <a:srgbClr val="2F2F2F"/>
                </a:solidFill>
                <a:latin typeface="Arial"/>
                <a:cs typeface="Arial"/>
              </a:rPr>
              <a:t>for</a:t>
            </a:r>
            <a:r>
              <a:rPr dirty="0" sz="1400" spc="5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Self</a:t>
            </a:r>
            <a:r>
              <a:rPr dirty="0" sz="1400" spc="3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Only</a:t>
            </a:r>
            <a:r>
              <a:rPr dirty="0" sz="1400" spc="2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30">
                <a:solidFill>
                  <a:srgbClr val="2F2F2F"/>
                </a:solidFill>
                <a:latin typeface="Arial"/>
                <a:cs typeface="Arial"/>
              </a:rPr>
              <a:t>and</a:t>
            </a:r>
            <a:endParaRPr sz="1400">
              <a:latin typeface="Arial"/>
              <a:cs typeface="Arial"/>
            </a:endParaRPr>
          </a:p>
          <a:p>
            <a:pPr marL="184785">
              <a:lnSpc>
                <a:spcPct val="100000"/>
              </a:lnSpc>
              <a:spcBef>
                <a:spcPts val="840"/>
              </a:spcBef>
            </a:pP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$13,000</a:t>
            </a:r>
            <a:r>
              <a:rPr dirty="0" sz="1400" spc="-6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85">
                <a:solidFill>
                  <a:srgbClr val="2F2F2F"/>
                </a:solidFill>
                <a:latin typeface="Arial"/>
                <a:cs typeface="Arial"/>
              </a:rPr>
              <a:t>for</a:t>
            </a:r>
            <a:r>
              <a:rPr dirty="0" sz="1400" spc="-3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Self</a:t>
            </a:r>
            <a:r>
              <a:rPr dirty="0" sz="1400" spc="-5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+</a:t>
            </a:r>
            <a:r>
              <a:rPr dirty="0" sz="1400" spc="-2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50">
                <a:solidFill>
                  <a:srgbClr val="2F2F2F"/>
                </a:solidFill>
                <a:latin typeface="Arial"/>
                <a:cs typeface="Arial"/>
              </a:rPr>
              <a:t>one</a:t>
            </a:r>
            <a:r>
              <a:rPr dirty="0" sz="1400" spc="-4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55">
                <a:solidFill>
                  <a:srgbClr val="2F2F2F"/>
                </a:solidFill>
                <a:latin typeface="Arial"/>
                <a:cs typeface="Arial"/>
              </a:rPr>
              <a:t>and</a:t>
            </a:r>
            <a:r>
              <a:rPr dirty="0" sz="1400" spc="-2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Self</a:t>
            </a:r>
            <a:r>
              <a:rPr dirty="0" sz="1400" spc="-5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55">
                <a:solidFill>
                  <a:srgbClr val="2F2F2F"/>
                </a:solidFill>
                <a:latin typeface="Arial"/>
                <a:cs typeface="Arial"/>
              </a:rPr>
              <a:t>and</a:t>
            </a:r>
            <a:r>
              <a:rPr dirty="0" sz="1400" spc="-3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2F2F2F"/>
                </a:solidFill>
                <a:latin typeface="Arial"/>
                <a:cs typeface="Arial"/>
              </a:rPr>
              <a:t>Family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14"/>
              <a:t>Standard</a:t>
            </a:r>
            <a:r>
              <a:rPr dirty="0" spc="-120"/>
              <a:t> </a:t>
            </a:r>
            <a:r>
              <a:rPr dirty="0" spc="-145"/>
              <a:t>BlueChoice</a:t>
            </a:r>
            <a:r>
              <a:rPr dirty="0" spc="-90"/>
              <a:t> </a:t>
            </a:r>
            <a:r>
              <a:rPr dirty="0" spc="-10"/>
              <a:t>Option</a:t>
            </a:r>
          </a:p>
          <a:p>
            <a:pPr marL="184785" indent="-172085">
              <a:lnSpc>
                <a:spcPct val="100000"/>
              </a:lnSpc>
              <a:spcBef>
                <a:spcPts val="1485"/>
              </a:spcBef>
              <a:buClr>
                <a:srgbClr val="0099CC"/>
              </a:buClr>
              <a:buSzPct val="78571"/>
              <a:buFont typeface="Wingdings"/>
              <a:buChar char=""/>
              <a:tabLst>
                <a:tab pos="184785" algn="l"/>
              </a:tabLst>
            </a:pPr>
            <a:r>
              <a:rPr dirty="0" sz="1400" spc="60">
                <a:solidFill>
                  <a:srgbClr val="2F2F2F"/>
                </a:solidFill>
                <a:latin typeface="Arial"/>
                <a:cs typeface="Arial"/>
              </a:rPr>
              <a:t>Out</a:t>
            </a:r>
            <a:r>
              <a:rPr dirty="0" sz="1400" spc="1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75">
                <a:solidFill>
                  <a:srgbClr val="2F2F2F"/>
                </a:solidFill>
                <a:latin typeface="Arial"/>
                <a:cs typeface="Arial"/>
              </a:rPr>
              <a:t>of</a:t>
            </a:r>
            <a:r>
              <a:rPr dirty="0" sz="1400" spc="2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Pocket </a:t>
            </a:r>
            <a:r>
              <a:rPr dirty="0" sz="1400" spc="70">
                <a:solidFill>
                  <a:srgbClr val="2F2F2F"/>
                </a:solidFill>
                <a:latin typeface="Arial"/>
                <a:cs typeface="Arial"/>
              </a:rPr>
              <a:t>Maximum</a:t>
            </a:r>
            <a:r>
              <a:rPr dirty="0" sz="1400" spc="-1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is</a:t>
            </a:r>
            <a:r>
              <a:rPr dirty="0" sz="1400" spc="-1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changing</a:t>
            </a:r>
            <a:r>
              <a:rPr dirty="0" sz="1400" spc="-3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80">
                <a:solidFill>
                  <a:srgbClr val="2F2F2F"/>
                </a:solidFill>
                <a:latin typeface="Arial"/>
                <a:cs typeface="Arial"/>
              </a:rPr>
              <a:t>to</a:t>
            </a:r>
            <a:r>
              <a:rPr dirty="0" sz="1400" spc="3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$5,500</a:t>
            </a:r>
            <a:r>
              <a:rPr dirty="0" sz="1400" spc="-2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85">
                <a:solidFill>
                  <a:srgbClr val="2F2F2F"/>
                </a:solidFill>
                <a:latin typeface="Arial"/>
                <a:cs typeface="Arial"/>
              </a:rPr>
              <a:t>for</a:t>
            </a:r>
            <a:r>
              <a:rPr dirty="0" sz="1400" spc="1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Self</a:t>
            </a:r>
            <a:r>
              <a:rPr dirty="0" sz="1400" spc="-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Only</a:t>
            </a:r>
            <a:r>
              <a:rPr dirty="0" sz="1400" spc="-1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30">
                <a:solidFill>
                  <a:srgbClr val="2F2F2F"/>
                </a:solidFill>
                <a:latin typeface="Arial"/>
                <a:cs typeface="Arial"/>
              </a:rPr>
              <a:t>and</a:t>
            </a:r>
            <a:endParaRPr sz="1400">
              <a:latin typeface="Arial"/>
              <a:cs typeface="Arial"/>
            </a:endParaRPr>
          </a:p>
          <a:p>
            <a:pPr marL="184785">
              <a:lnSpc>
                <a:spcPct val="100000"/>
              </a:lnSpc>
              <a:spcBef>
                <a:spcPts val="840"/>
              </a:spcBef>
            </a:pP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$11,000</a:t>
            </a:r>
            <a:r>
              <a:rPr dirty="0" sz="1400" spc="-6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85">
                <a:solidFill>
                  <a:srgbClr val="2F2F2F"/>
                </a:solidFill>
                <a:latin typeface="Arial"/>
                <a:cs typeface="Arial"/>
              </a:rPr>
              <a:t>for</a:t>
            </a:r>
            <a:r>
              <a:rPr dirty="0" sz="1400" spc="-3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Self</a:t>
            </a:r>
            <a:r>
              <a:rPr dirty="0" sz="1400" spc="-5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+</a:t>
            </a:r>
            <a:r>
              <a:rPr dirty="0" sz="1400" spc="-2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50">
                <a:solidFill>
                  <a:srgbClr val="2F2F2F"/>
                </a:solidFill>
                <a:latin typeface="Arial"/>
                <a:cs typeface="Arial"/>
              </a:rPr>
              <a:t>one</a:t>
            </a:r>
            <a:r>
              <a:rPr dirty="0" sz="1400" spc="-4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55">
                <a:solidFill>
                  <a:srgbClr val="2F2F2F"/>
                </a:solidFill>
                <a:latin typeface="Arial"/>
                <a:cs typeface="Arial"/>
              </a:rPr>
              <a:t>and</a:t>
            </a:r>
            <a:r>
              <a:rPr dirty="0" sz="1400" spc="-2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Self</a:t>
            </a:r>
            <a:r>
              <a:rPr dirty="0" sz="1400" spc="-5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55">
                <a:solidFill>
                  <a:srgbClr val="2F2F2F"/>
                </a:solidFill>
                <a:latin typeface="Arial"/>
                <a:cs typeface="Arial"/>
              </a:rPr>
              <a:t>and</a:t>
            </a:r>
            <a:r>
              <a:rPr dirty="0" sz="1400" spc="-3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2F2F2F"/>
                </a:solidFill>
                <a:latin typeface="Arial"/>
                <a:cs typeface="Arial"/>
              </a:rPr>
              <a:t>Family</a:t>
            </a:r>
            <a:endParaRPr sz="14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345"/>
              </a:spcBef>
              <a:buClr>
                <a:srgbClr val="0099CC"/>
              </a:buClr>
              <a:buSzPct val="78571"/>
              <a:buFont typeface="Wingdings"/>
              <a:buChar char=""/>
              <a:tabLst>
                <a:tab pos="184785" algn="l"/>
              </a:tabLst>
            </a:pPr>
            <a:r>
              <a:rPr dirty="0" sz="1400" spc="50">
                <a:solidFill>
                  <a:srgbClr val="2F2F2F"/>
                </a:solidFill>
                <a:latin typeface="Arial"/>
                <a:cs typeface="Arial"/>
              </a:rPr>
              <a:t>Updated</a:t>
            </a:r>
            <a:r>
              <a:rPr dirty="0" sz="1400" spc="-3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Copays</a:t>
            </a:r>
            <a:r>
              <a:rPr dirty="0" sz="1400" spc="-6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40">
                <a:solidFill>
                  <a:srgbClr val="2F2F2F"/>
                </a:solidFill>
                <a:latin typeface="Arial"/>
                <a:cs typeface="Arial"/>
              </a:rPr>
              <a:t>for:</a:t>
            </a:r>
            <a:endParaRPr sz="1400">
              <a:latin typeface="Arial"/>
              <a:cs typeface="Arial"/>
            </a:endParaRPr>
          </a:p>
          <a:p>
            <a:pPr lvl="1" marL="697865" indent="-227965">
              <a:lnSpc>
                <a:spcPct val="100000"/>
              </a:lnSpc>
              <a:spcBef>
                <a:spcPts val="1345"/>
              </a:spcBef>
              <a:buClr>
                <a:srgbClr val="0099CC"/>
              </a:buClr>
              <a:buSzPct val="78571"/>
              <a:buFont typeface="Wingdings"/>
              <a:buChar char=""/>
              <a:tabLst>
                <a:tab pos="697865" algn="l"/>
              </a:tabLst>
            </a:pP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Primary</a:t>
            </a:r>
            <a:r>
              <a:rPr dirty="0" sz="1400" spc="-1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Care</a:t>
            </a:r>
            <a:r>
              <a:rPr dirty="0" sz="1400" spc="2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Physician</a:t>
            </a:r>
            <a:r>
              <a:rPr dirty="0" sz="1400" spc="2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-90">
                <a:solidFill>
                  <a:srgbClr val="2F2F2F"/>
                </a:solidFill>
                <a:latin typeface="Arial"/>
                <a:cs typeface="Arial"/>
              </a:rPr>
              <a:t>(PCP)</a:t>
            </a:r>
            <a:r>
              <a:rPr dirty="0" sz="1400" spc="-1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-</a:t>
            </a:r>
            <a:r>
              <a:rPr dirty="0" sz="1400" spc="3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2F2F2F"/>
                </a:solidFill>
                <a:latin typeface="Arial"/>
                <a:cs typeface="Arial"/>
              </a:rPr>
              <a:t>$25</a:t>
            </a:r>
            <a:endParaRPr sz="1400">
              <a:latin typeface="Arial"/>
              <a:cs typeface="Arial"/>
            </a:endParaRPr>
          </a:p>
          <a:p>
            <a:pPr lvl="1" marL="697865" indent="-227965">
              <a:lnSpc>
                <a:spcPct val="100000"/>
              </a:lnSpc>
              <a:spcBef>
                <a:spcPts val="1330"/>
              </a:spcBef>
              <a:buClr>
                <a:srgbClr val="0099CC"/>
              </a:buClr>
              <a:buSzPct val="78571"/>
              <a:buFont typeface="Wingdings"/>
              <a:buChar char=""/>
              <a:tabLst>
                <a:tab pos="697865" algn="l"/>
              </a:tabLst>
            </a:pP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Specialist</a:t>
            </a:r>
            <a:r>
              <a:rPr dirty="0" sz="1400" spc="-5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Copay</a:t>
            </a:r>
            <a:r>
              <a:rPr dirty="0" sz="1400" spc="-2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- </a:t>
            </a:r>
            <a:r>
              <a:rPr dirty="0" sz="1400" spc="-25">
                <a:solidFill>
                  <a:srgbClr val="2F2F2F"/>
                </a:solidFill>
                <a:latin typeface="Arial"/>
                <a:cs typeface="Arial"/>
              </a:rPr>
              <a:t>$50</a:t>
            </a:r>
            <a:endParaRPr sz="1400">
              <a:latin typeface="Arial"/>
              <a:cs typeface="Arial"/>
            </a:endParaRPr>
          </a:p>
          <a:p>
            <a:pPr lvl="1" marL="697865" indent="-227965">
              <a:lnSpc>
                <a:spcPct val="100000"/>
              </a:lnSpc>
              <a:spcBef>
                <a:spcPts val="1345"/>
              </a:spcBef>
              <a:buClr>
                <a:srgbClr val="0099CC"/>
              </a:buClr>
              <a:buSzPct val="78571"/>
              <a:buFont typeface="Wingdings"/>
              <a:buChar char=""/>
              <a:tabLst>
                <a:tab pos="697865" algn="l"/>
              </a:tabLst>
            </a:pPr>
            <a:r>
              <a:rPr dirty="0" sz="1400" spc="10">
                <a:solidFill>
                  <a:srgbClr val="2F2F2F"/>
                </a:solidFill>
                <a:latin typeface="Arial"/>
                <a:cs typeface="Arial"/>
              </a:rPr>
              <a:t>Prescription</a:t>
            </a:r>
            <a:r>
              <a:rPr dirty="0" sz="1400" spc="2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10">
                <a:solidFill>
                  <a:srgbClr val="2F2F2F"/>
                </a:solidFill>
                <a:latin typeface="Arial"/>
                <a:cs typeface="Arial"/>
              </a:rPr>
              <a:t>Drug</a:t>
            </a:r>
            <a:r>
              <a:rPr dirty="0" sz="1400" spc="6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10">
                <a:solidFill>
                  <a:srgbClr val="2F2F2F"/>
                </a:solidFill>
                <a:latin typeface="Arial"/>
                <a:cs typeface="Arial"/>
              </a:rPr>
              <a:t>copays</a:t>
            </a:r>
            <a:r>
              <a:rPr dirty="0" sz="1400" spc="2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85">
                <a:solidFill>
                  <a:srgbClr val="2F2F2F"/>
                </a:solidFill>
                <a:latin typeface="Arial"/>
                <a:cs typeface="Arial"/>
              </a:rPr>
              <a:t>for</a:t>
            </a:r>
            <a:r>
              <a:rPr dirty="0" sz="1400" spc="6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10">
                <a:solidFill>
                  <a:srgbClr val="2F2F2F"/>
                </a:solidFill>
                <a:latin typeface="Arial"/>
                <a:cs typeface="Arial"/>
              </a:rPr>
              <a:t>a</a:t>
            </a:r>
            <a:r>
              <a:rPr dirty="0" sz="1400" spc="6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34-</a:t>
            </a:r>
            <a:r>
              <a:rPr dirty="0" sz="1400" spc="10">
                <a:solidFill>
                  <a:srgbClr val="2F2F2F"/>
                </a:solidFill>
                <a:latin typeface="Arial"/>
                <a:cs typeface="Arial"/>
              </a:rPr>
              <a:t>day</a:t>
            </a:r>
            <a:r>
              <a:rPr dirty="0" sz="1400" spc="3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2F2F2F"/>
                </a:solidFill>
                <a:latin typeface="Arial"/>
                <a:cs typeface="Arial"/>
              </a:rPr>
              <a:t>supply:</a:t>
            </a:r>
            <a:endParaRPr sz="1400">
              <a:latin typeface="Arial"/>
              <a:cs typeface="Arial"/>
            </a:endParaRPr>
          </a:p>
          <a:p>
            <a:pPr lvl="2" marL="1612265" indent="-227965">
              <a:lnSpc>
                <a:spcPct val="100000"/>
              </a:lnSpc>
              <a:spcBef>
                <a:spcPts val="1345"/>
              </a:spcBef>
              <a:buClr>
                <a:srgbClr val="0099CC"/>
              </a:buClr>
              <a:buSzPct val="78571"/>
              <a:buFont typeface="Wingdings"/>
              <a:buChar char=""/>
              <a:tabLst>
                <a:tab pos="1612265" algn="l"/>
              </a:tabLst>
            </a:pP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Tier</a:t>
            </a:r>
            <a:r>
              <a:rPr dirty="0" sz="1400" spc="-3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1</a:t>
            </a:r>
            <a:r>
              <a:rPr dirty="0" sz="1400" spc="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-</a:t>
            </a:r>
            <a:r>
              <a:rPr dirty="0" sz="1400" spc="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2F2F2F"/>
                </a:solidFill>
                <a:latin typeface="Arial"/>
                <a:cs typeface="Arial"/>
              </a:rPr>
              <a:t>$10</a:t>
            </a:r>
            <a:endParaRPr sz="1400">
              <a:latin typeface="Arial"/>
              <a:cs typeface="Arial"/>
            </a:endParaRPr>
          </a:p>
          <a:p>
            <a:pPr lvl="2" marL="1612265" indent="-227965">
              <a:lnSpc>
                <a:spcPct val="100000"/>
              </a:lnSpc>
              <a:spcBef>
                <a:spcPts val="1330"/>
              </a:spcBef>
              <a:buClr>
                <a:srgbClr val="0099CC"/>
              </a:buClr>
              <a:buSzPct val="78571"/>
              <a:buFont typeface="Wingdings"/>
              <a:buChar char=""/>
              <a:tabLst>
                <a:tab pos="1612265" algn="l"/>
              </a:tabLst>
            </a:pP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Tier</a:t>
            </a:r>
            <a:r>
              <a:rPr dirty="0" sz="1400" spc="-3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2</a:t>
            </a:r>
            <a:r>
              <a:rPr dirty="0" sz="1400" spc="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-</a:t>
            </a:r>
            <a:r>
              <a:rPr dirty="0" sz="1400" spc="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2F2F2F"/>
                </a:solidFill>
                <a:latin typeface="Arial"/>
                <a:cs typeface="Arial"/>
              </a:rPr>
              <a:t>$75</a:t>
            </a:r>
            <a:endParaRPr sz="1400">
              <a:latin typeface="Arial"/>
              <a:cs typeface="Arial"/>
            </a:endParaRPr>
          </a:p>
          <a:p>
            <a:pPr lvl="2" marL="1612265" indent="-227965">
              <a:lnSpc>
                <a:spcPct val="100000"/>
              </a:lnSpc>
              <a:spcBef>
                <a:spcPts val="1345"/>
              </a:spcBef>
              <a:buClr>
                <a:srgbClr val="0099CC"/>
              </a:buClr>
              <a:buSzPct val="78571"/>
              <a:buFont typeface="Wingdings"/>
              <a:buChar char=""/>
              <a:tabLst>
                <a:tab pos="1612265" algn="l"/>
              </a:tabLst>
            </a:pP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Tier</a:t>
            </a:r>
            <a:r>
              <a:rPr dirty="0" sz="1400" spc="-3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3</a:t>
            </a:r>
            <a:r>
              <a:rPr dirty="0" sz="1400" spc="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-</a:t>
            </a:r>
            <a:r>
              <a:rPr dirty="0" sz="1400" spc="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2F2F2F"/>
                </a:solidFill>
                <a:latin typeface="Arial"/>
                <a:cs typeface="Arial"/>
              </a:rPr>
              <a:t>$125</a:t>
            </a:r>
            <a:endParaRPr sz="1400">
              <a:latin typeface="Arial"/>
              <a:cs typeface="Arial"/>
            </a:endParaRPr>
          </a:p>
          <a:p>
            <a:pPr lvl="2" marL="1612265" indent="-227965">
              <a:lnSpc>
                <a:spcPct val="100000"/>
              </a:lnSpc>
              <a:spcBef>
                <a:spcPts val="1345"/>
              </a:spcBef>
              <a:buClr>
                <a:srgbClr val="0099CC"/>
              </a:buClr>
              <a:buSzPct val="78571"/>
              <a:buFont typeface="Wingdings"/>
              <a:buChar char=""/>
              <a:tabLst>
                <a:tab pos="1612265" algn="l"/>
              </a:tabLst>
            </a:pP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Tier</a:t>
            </a:r>
            <a:r>
              <a:rPr dirty="0" sz="1400" spc="-3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4</a:t>
            </a:r>
            <a:r>
              <a:rPr dirty="0" sz="1400" spc="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-</a:t>
            </a:r>
            <a:r>
              <a:rPr dirty="0" sz="1400" spc="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2F2F2F"/>
                </a:solidFill>
                <a:latin typeface="Arial"/>
                <a:cs typeface="Arial"/>
              </a:rPr>
              <a:t>$125</a:t>
            </a:r>
            <a:endParaRPr sz="1400">
              <a:latin typeface="Arial"/>
              <a:cs typeface="Arial"/>
            </a:endParaRPr>
          </a:p>
          <a:p>
            <a:pPr lvl="2" marL="1612265" indent="-227965">
              <a:lnSpc>
                <a:spcPct val="100000"/>
              </a:lnSpc>
              <a:spcBef>
                <a:spcPts val="1330"/>
              </a:spcBef>
              <a:buClr>
                <a:srgbClr val="0099CC"/>
              </a:buClr>
              <a:buSzPct val="78571"/>
              <a:buFont typeface="Wingdings"/>
              <a:buChar char=""/>
              <a:tabLst>
                <a:tab pos="1612265" algn="l"/>
              </a:tabLst>
            </a:pP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Tier</a:t>
            </a:r>
            <a:r>
              <a:rPr dirty="0" sz="1400" spc="-3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5</a:t>
            </a:r>
            <a:r>
              <a:rPr dirty="0" sz="1400" spc="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2F2F2F"/>
                </a:solidFill>
                <a:latin typeface="Arial"/>
                <a:cs typeface="Arial"/>
              </a:rPr>
              <a:t>-</a:t>
            </a:r>
            <a:r>
              <a:rPr dirty="0" sz="1400" spc="5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2F2F2F"/>
                </a:solidFill>
                <a:latin typeface="Arial"/>
                <a:cs typeface="Arial"/>
              </a:rPr>
              <a:t>$175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1960880"/>
            </a:xfrm>
            <a:custGeom>
              <a:avLst/>
              <a:gdLst/>
              <a:ahLst/>
              <a:cxnLst/>
              <a:rect l="l" t="t" r="r" b="b"/>
              <a:pathLst>
                <a:path w="11966575" h="1960880">
                  <a:moveTo>
                    <a:pt x="0" y="1960638"/>
                  </a:moveTo>
                  <a:lnTo>
                    <a:pt x="11966371" y="1960638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70945" y="5967109"/>
              <a:ext cx="862317" cy="86231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54462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Telehealth</a:t>
            </a:r>
            <a:r>
              <a:rPr dirty="0" spc="-105"/>
              <a:t> </a:t>
            </a:r>
            <a:r>
              <a:rPr dirty="0"/>
              <a:t>services</a:t>
            </a:r>
            <a:r>
              <a:rPr dirty="0" spc="-90"/>
              <a:t> </a:t>
            </a:r>
            <a:r>
              <a:rPr dirty="0"/>
              <a:t>through</a:t>
            </a:r>
            <a:r>
              <a:rPr dirty="0" spc="-105"/>
              <a:t> </a:t>
            </a:r>
            <a:r>
              <a:rPr dirty="0"/>
              <a:t>Teladoc</a:t>
            </a:r>
            <a:r>
              <a:rPr dirty="0" spc="-110"/>
              <a:t> </a:t>
            </a:r>
            <a:r>
              <a:rPr dirty="0" spc="-10"/>
              <a:t>Health</a:t>
            </a:r>
          </a:p>
        </p:txBody>
      </p:sp>
      <p:sp>
        <p:nvSpPr>
          <p:cNvPr id="7" name="object 7" descr=""/>
          <p:cNvSpPr/>
          <p:nvPr/>
        </p:nvSpPr>
        <p:spPr>
          <a:xfrm>
            <a:off x="3169098" y="3646355"/>
            <a:ext cx="1757680" cy="1840230"/>
          </a:xfrm>
          <a:custGeom>
            <a:avLst/>
            <a:gdLst/>
            <a:ahLst/>
            <a:cxnLst/>
            <a:rect l="l" t="t" r="r" b="b"/>
            <a:pathLst>
              <a:path w="1757679" h="1840229">
                <a:moveTo>
                  <a:pt x="1565579" y="0"/>
                </a:moveTo>
                <a:lnTo>
                  <a:pt x="191490" y="0"/>
                </a:lnTo>
                <a:lnTo>
                  <a:pt x="147580" y="5057"/>
                </a:lnTo>
                <a:lnTo>
                  <a:pt x="107274" y="19464"/>
                </a:lnTo>
                <a:lnTo>
                  <a:pt x="71719" y="42069"/>
                </a:lnTo>
                <a:lnTo>
                  <a:pt x="42065" y="71724"/>
                </a:lnTo>
                <a:lnTo>
                  <a:pt x="19461" y="107279"/>
                </a:lnTo>
                <a:lnTo>
                  <a:pt x="5056" y="147584"/>
                </a:lnTo>
                <a:lnTo>
                  <a:pt x="0" y="191490"/>
                </a:lnTo>
                <a:lnTo>
                  <a:pt x="0" y="1648561"/>
                </a:lnTo>
                <a:lnTo>
                  <a:pt x="5056" y="1692466"/>
                </a:lnTo>
                <a:lnTo>
                  <a:pt x="19461" y="1732769"/>
                </a:lnTo>
                <a:lnTo>
                  <a:pt x="42065" y="1768322"/>
                </a:lnTo>
                <a:lnTo>
                  <a:pt x="71719" y="1797974"/>
                </a:lnTo>
                <a:lnTo>
                  <a:pt x="107274" y="1820577"/>
                </a:lnTo>
                <a:lnTo>
                  <a:pt x="147580" y="1834982"/>
                </a:lnTo>
                <a:lnTo>
                  <a:pt x="191490" y="1840039"/>
                </a:lnTo>
                <a:lnTo>
                  <a:pt x="1565579" y="1840039"/>
                </a:lnTo>
                <a:lnTo>
                  <a:pt x="1609485" y="1834982"/>
                </a:lnTo>
                <a:lnTo>
                  <a:pt x="1649790" y="1820577"/>
                </a:lnTo>
                <a:lnTo>
                  <a:pt x="1685345" y="1797974"/>
                </a:lnTo>
                <a:lnTo>
                  <a:pt x="1715000" y="1768322"/>
                </a:lnTo>
                <a:lnTo>
                  <a:pt x="1737606" y="1732769"/>
                </a:lnTo>
                <a:lnTo>
                  <a:pt x="1752012" y="1692466"/>
                </a:lnTo>
                <a:lnTo>
                  <a:pt x="1757070" y="1648561"/>
                </a:lnTo>
                <a:lnTo>
                  <a:pt x="1757070" y="191490"/>
                </a:lnTo>
                <a:lnTo>
                  <a:pt x="1752012" y="147584"/>
                </a:lnTo>
                <a:lnTo>
                  <a:pt x="1737606" y="107279"/>
                </a:lnTo>
                <a:lnTo>
                  <a:pt x="1715000" y="71724"/>
                </a:lnTo>
                <a:lnTo>
                  <a:pt x="1685345" y="42069"/>
                </a:lnTo>
                <a:lnTo>
                  <a:pt x="1649790" y="19464"/>
                </a:lnTo>
                <a:lnTo>
                  <a:pt x="1609485" y="5057"/>
                </a:lnTo>
                <a:lnTo>
                  <a:pt x="156557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3419636" y="4606256"/>
            <a:ext cx="123380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175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Nutritional counseling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50664" y="3209060"/>
            <a:ext cx="1193291" cy="1193291"/>
          </a:xfrm>
          <a:prstGeom prst="rect">
            <a:avLst/>
          </a:prstGeom>
        </p:spPr>
      </p:pic>
      <p:sp>
        <p:nvSpPr>
          <p:cNvPr id="10" name="object 10" descr=""/>
          <p:cNvSpPr/>
          <p:nvPr/>
        </p:nvSpPr>
        <p:spPr>
          <a:xfrm>
            <a:off x="5257843" y="3659051"/>
            <a:ext cx="1760220" cy="1840230"/>
          </a:xfrm>
          <a:custGeom>
            <a:avLst/>
            <a:gdLst/>
            <a:ahLst/>
            <a:cxnLst/>
            <a:rect l="l" t="t" r="r" b="b"/>
            <a:pathLst>
              <a:path w="1760220" h="1840229">
                <a:moveTo>
                  <a:pt x="1568246" y="0"/>
                </a:moveTo>
                <a:lnTo>
                  <a:pt x="191808" y="0"/>
                </a:lnTo>
                <a:lnTo>
                  <a:pt x="147828" y="5065"/>
                </a:lnTo>
                <a:lnTo>
                  <a:pt x="107456" y="19495"/>
                </a:lnTo>
                <a:lnTo>
                  <a:pt x="71842" y="42138"/>
                </a:lnTo>
                <a:lnTo>
                  <a:pt x="42138" y="71842"/>
                </a:lnTo>
                <a:lnTo>
                  <a:pt x="19495" y="107456"/>
                </a:lnTo>
                <a:lnTo>
                  <a:pt x="5065" y="147828"/>
                </a:lnTo>
                <a:lnTo>
                  <a:pt x="0" y="191808"/>
                </a:lnTo>
                <a:lnTo>
                  <a:pt x="0" y="1648218"/>
                </a:lnTo>
                <a:lnTo>
                  <a:pt x="5065" y="1692202"/>
                </a:lnTo>
                <a:lnTo>
                  <a:pt x="19495" y="1732578"/>
                </a:lnTo>
                <a:lnTo>
                  <a:pt x="42138" y="1768194"/>
                </a:lnTo>
                <a:lnTo>
                  <a:pt x="71842" y="1797899"/>
                </a:lnTo>
                <a:lnTo>
                  <a:pt x="107456" y="1820543"/>
                </a:lnTo>
                <a:lnTo>
                  <a:pt x="147828" y="1834973"/>
                </a:lnTo>
                <a:lnTo>
                  <a:pt x="191808" y="1840039"/>
                </a:lnTo>
                <a:lnTo>
                  <a:pt x="1568246" y="1840039"/>
                </a:lnTo>
                <a:lnTo>
                  <a:pt x="1612230" y="1834973"/>
                </a:lnTo>
                <a:lnTo>
                  <a:pt x="1652606" y="1820543"/>
                </a:lnTo>
                <a:lnTo>
                  <a:pt x="1688222" y="1797899"/>
                </a:lnTo>
                <a:lnTo>
                  <a:pt x="1717927" y="1768194"/>
                </a:lnTo>
                <a:lnTo>
                  <a:pt x="1740571" y="1732578"/>
                </a:lnTo>
                <a:lnTo>
                  <a:pt x="1755001" y="1692202"/>
                </a:lnTo>
                <a:lnTo>
                  <a:pt x="1760067" y="1648218"/>
                </a:lnTo>
                <a:lnTo>
                  <a:pt x="1760067" y="191808"/>
                </a:lnTo>
                <a:lnTo>
                  <a:pt x="1755001" y="147828"/>
                </a:lnTo>
                <a:lnTo>
                  <a:pt x="1740571" y="107456"/>
                </a:lnTo>
                <a:lnTo>
                  <a:pt x="1717927" y="71842"/>
                </a:lnTo>
                <a:lnTo>
                  <a:pt x="1688222" y="42138"/>
                </a:lnTo>
                <a:lnTo>
                  <a:pt x="1652606" y="19495"/>
                </a:lnTo>
                <a:lnTo>
                  <a:pt x="1612230" y="5065"/>
                </a:lnTo>
                <a:lnTo>
                  <a:pt x="1568246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5752005" y="4606256"/>
            <a:ext cx="7486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 marR="5080" indent="-26034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3366"/>
                </a:solidFill>
                <a:latin typeface="Arial"/>
                <a:cs typeface="Arial"/>
              </a:rPr>
              <a:t>Mental health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40907" y="3209060"/>
            <a:ext cx="1193291" cy="1193291"/>
          </a:xfrm>
          <a:prstGeom prst="rect">
            <a:avLst/>
          </a:prstGeom>
        </p:spPr>
      </p:pic>
      <p:sp>
        <p:nvSpPr>
          <p:cNvPr id="13" name="object 13" descr=""/>
          <p:cNvSpPr/>
          <p:nvPr/>
        </p:nvSpPr>
        <p:spPr>
          <a:xfrm>
            <a:off x="1077353" y="3633303"/>
            <a:ext cx="1760220" cy="1840230"/>
          </a:xfrm>
          <a:custGeom>
            <a:avLst/>
            <a:gdLst/>
            <a:ahLst/>
            <a:cxnLst/>
            <a:rect l="l" t="t" r="r" b="b"/>
            <a:pathLst>
              <a:path w="1760220" h="1840229">
                <a:moveTo>
                  <a:pt x="1568246" y="0"/>
                </a:moveTo>
                <a:lnTo>
                  <a:pt x="191808" y="0"/>
                </a:lnTo>
                <a:lnTo>
                  <a:pt x="147828" y="5065"/>
                </a:lnTo>
                <a:lnTo>
                  <a:pt x="107456" y="19495"/>
                </a:lnTo>
                <a:lnTo>
                  <a:pt x="71842" y="42138"/>
                </a:lnTo>
                <a:lnTo>
                  <a:pt x="42138" y="71842"/>
                </a:lnTo>
                <a:lnTo>
                  <a:pt x="19495" y="107456"/>
                </a:lnTo>
                <a:lnTo>
                  <a:pt x="5065" y="147828"/>
                </a:lnTo>
                <a:lnTo>
                  <a:pt x="0" y="191808"/>
                </a:lnTo>
                <a:lnTo>
                  <a:pt x="0" y="1648218"/>
                </a:lnTo>
                <a:lnTo>
                  <a:pt x="5065" y="1692202"/>
                </a:lnTo>
                <a:lnTo>
                  <a:pt x="19495" y="1732578"/>
                </a:lnTo>
                <a:lnTo>
                  <a:pt x="42138" y="1768194"/>
                </a:lnTo>
                <a:lnTo>
                  <a:pt x="71842" y="1797899"/>
                </a:lnTo>
                <a:lnTo>
                  <a:pt x="107456" y="1820543"/>
                </a:lnTo>
                <a:lnTo>
                  <a:pt x="147828" y="1834973"/>
                </a:lnTo>
                <a:lnTo>
                  <a:pt x="191808" y="1840039"/>
                </a:lnTo>
                <a:lnTo>
                  <a:pt x="1568246" y="1840039"/>
                </a:lnTo>
                <a:lnTo>
                  <a:pt x="1612230" y="1834973"/>
                </a:lnTo>
                <a:lnTo>
                  <a:pt x="1652606" y="1820543"/>
                </a:lnTo>
                <a:lnTo>
                  <a:pt x="1688222" y="1797899"/>
                </a:lnTo>
                <a:lnTo>
                  <a:pt x="1717927" y="1768194"/>
                </a:lnTo>
                <a:lnTo>
                  <a:pt x="1740571" y="1732578"/>
                </a:lnTo>
                <a:lnTo>
                  <a:pt x="1755001" y="1692202"/>
                </a:lnTo>
                <a:lnTo>
                  <a:pt x="1760067" y="1648218"/>
                </a:lnTo>
                <a:lnTo>
                  <a:pt x="1760067" y="191808"/>
                </a:lnTo>
                <a:lnTo>
                  <a:pt x="1755001" y="147828"/>
                </a:lnTo>
                <a:lnTo>
                  <a:pt x="1740571" y="107456"/>
                </a:lnTo>
                <a:lnTo>
                  <a:pt x="1717927" y="71842"/>
                </a:lnTo>
                <a:lnTo>
                  <a:pt x="1688222" y="42138"/>
                </a:lnTo>
                <a:lnTo>
                  <a:pt x="1652606" y="19495"/>
                </a:lnTo>
                <a:lnTo>
                  <a:pt x="1612230" y="5065"/>
                </a:lnTo>
                <a:lnTo>
                  <a:pt x="1568246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1473206" y="4600290"/>
            <a:ext cx="87503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0965" marR="5080" indent="-889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3366"/>
                </a:solidFill>
                <a:latin typeface="Arial"/>
                <a:cs typeface="Arial"/>
              </a:rPr>
              <a:t>General health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52388" y="3233266"/>
            <a:ext cx="1193291" cy="1193291"/>
          </a:xfrm>
          <a:prstGeom prst="rect">
            <a:avLst/>
          </a:prstGeom>
        </p:spPr>
      </p:pic>
      <p:sp>
        <p:nvSpPr>
          <p:cNvPr id="16" name="object 16" descr=""/>
          <p:cNvSpPr/>
          <p:nvPr/>
        </p:nvSpPr>
        <p:spPr>
          <a:xfrm>
            <a:off x="7347696" y="3658660"/>
            <a:ext cx="1760220" cy="1840230"/>
          </a:xfrm>
          <a:custGeom>
            <a:avLst/>
            <a:gdLst/>
            <a:ahLst/>
            <a:cxnLst/>
            <a:rect l="l" t="t" r="r" b="b"/>
            <a:pathLst>
              <a:path w="1760220" h="1840229">
                <a:moveTo>
                  <a:pt x="1568246" y="0"/>
                </a:moveTo>
                <a:lnTo>
                  <a:pt x="191808" y="0"/>
                </a:lnTo>
                <a:lnTo>
                  <a:pt x="147828" y="5065"/>
                </a:lnTo>
                <a:lnTo>
                  <a:pt x="107456" y="19495"/>
                </a:lnTo>
                <a:lnTo>
                  <a:pt x="71842" y="42138"/>
                </a:lnTo>
                <a:lnTo>
                  <a:pt x="42138" y="71842"/>
                </a:lnTo>
                <a:lnTo>
                  <a:pt x="19495" y="107456"/>
                </a:lnTo>
                <a:lnTo>
                  <a:pt x="5065" y="147828"/>
                </a:lnTo>
                <a:lnTo>
                  <a:pt x="0" y="191808"/>
                </a:lnTo>
                <a:lnTo>
                  <a:pt x="0" y="1648218"/>
                </a:lnTo>
                <a:lnTo>
                  <a:pt x="5065" y="1692202"/>
                </a:lnTo>
                <a:lnTo>
                  <a:pt x="19495" y="1732578"/>
                </a:lnTo>
                <a:lnTo>
                  <a:pt x="42138" y="1768194"/>
                </a:lnTo>
                <a:lnTo>
                  <a:pt x="71842" y="1797899"/>
                </a:lnTo>
                <a:lnTo>
                  <a:pt x="107456" y="1820543"/>
                </a:lnTo>
                <a:lnTo>
                  <a:pt x="147828" y="1834973"/>
                </a:lnTo>
                <a:lnTo>
                  <a:pt x="191808" y="1840039"/>
                </a:lnTo>
                <a:lnTo>
                  <a:pt x="1568246" y="1840039"/>
                </a:lnTo>
                <a:lnTo>
                  <a:pt x="1612230" y="1834973"/>
                </a:lnTo>
                <a:lnTo>
                  <a:pt x="1652606" y="1820543"/>
                </a:lnTo>
                <a:lnTo>
                  <a:pt x="1688222" y="1797899"/>
                </a:lnTo>
                <a:lnTo>
                  <a:pt x="1717927" y="1768194"/>
                </a:lnTo>
                <a:lnTo>
                  <a:pt x="1740571" y="1732578"/>
                </a:lnTo>
                <a:lnTo>
                  <a:pt x="1755001" y="1692202"/>
                </a:lnTo>
                <a:lnTo>
                  <a:pt x="1760067" y="1648218"/>
                </a:lnTo>
                <a:lnTo>
                  <a:pt x="1760067" y="191808"/>
                </a:lnTo>
                <a:lnTo>
                  <a:pt x="1755001" y="147828"/>
                </a:lnTo>
                <a:lnTo>
                  <a:pt x="1740571" y="107456"/>
                </a:lnTo>
                <a:lnTo>
                  <a:pt x="1717927" y="71842"/>
                </a:lnTo>
                <a:lnTo>
                  <a:pt x="1688222" y="42138"/>
                </a:lnTo>
                <a:lnTo>
                  <a:pt x="1652606" y="19495"/>
                </a:lnTo>
                <a:lnTo>
                  <a:pt x="1612230" y="5065"/>
                </a:lnTo>
                <a:lnTo>
                  <a:pt x="1568246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7540493" y="4737553"/>
            <a:ext cx="14224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3366"/>
                </a:solidFill>
                <a:latin typeface="Arial"/>
                <a:cs typeface="Arial"/>
              </a:rPr>
              <a:t>Dermatology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8" name="object 1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30759" y="3232844"/>
            <a:ext cx="1193291" cy="1193291"/>
          </a:xfrm>
          <a:prstGeom prst="rect">
            <a:avLst/>
          </a:prstGeom>
        </p:spPr>
      </p:pic>
      <p:sp>
        <p:nvSpPr>
          <p:cNvPr id="19" name="object 19" descr=""/>
          <p:cNvSpPr/>
          <p:nvPr/>
        </p:nvSpPr>
        <p:spPr>
          <a:xfrm>
            <a:off x="9437548" y="3667100"/>
            <a:ext cx="1760220" cy="1840230"/>
          </a:xfrm>
          <a:custGeom>
            <a:avLst/>
            <a:gdLst/>
            <a:ahLst/>
            <a:cxnLst/>
            <a:rect l="l" t="t" r="r" b="b"/>
            <a:pathLst>
              <a:path w="1760220" h="1840229">
                <a:moveTo>
                  <a:pt x="1568246" y="0"/>
                </a:moveTo>
                <a:lnTo>
                  <a:pt x="191808" y="0"/>
                </a:lnTo>
                <a:lnTo>
                  <a:pt x="147828" y="5065"/>
                </a:lnTo>
                <a:lnTo>
                  <a:pt x="107456" y="19495"/>
                </a:lnTo>
                <a:lnTo>
                  <a:pt x="71842" y="42138"/>
                </a:lnTo>
                <a:lnTo>
                  <a:pt x="42138" y="71842"/>
                </a:lnTo>
                <a:lnTo>
                  <a:pt x="19495" y="107456"/>
                </a:lnTo>
                <a:lnTo>
                  <a:pt x="5065" y="147828"/>
                </a:lnTo>
                <a:lnTo>
                  <a:pt x="0" y="191808"/>
                </a:lnTo>
                <a:lnTo>
                  <a:pt x="0" y="1648218"/>
                </a:lnTo>
                <a:lnTo>
                  <a:pt x="5065" y="1692202"/>
                </a:lnTo>
                <a:lnTo>
                  <a:pt x="19495" y="1732578"/>
                </a:lnTo>
                <a:lnTo>
                  <a:pt x="42138" y="1768194"/>
                </a:lnTo>
                <a:lnTo>
                  <a:pt x="71842" y="1797899"/>
                </a:lnTo>
                <a:lnTo>
                  <a:pt x="107456" y="1820543"/>
                </a:lnTo>
                <a:lnTo>
                  <a:pt x="147828" y="1834973"/>
                </a:lnTo>
                <a:lnTo>
                  <a:pt x="191808" y="1840039"/>
                </a:lnTo>
                <a:lnTo>
                  <a:pt x="1568246" y="1840039"/>
                </a:lnTo>
                <a:lnTo>
                  <a:pt x="1612230" y="1834973"/>
                </a:lnTo>
                <a:lnTo>
                  <a:pt x="1652606" y="1820543"/>
                </a:lnTo>
                <a:lnTo>
                  <a:pt x="1688222" y="1797899"/>
                </a:lnTo>
                <a:lnTo>
                  <a:pt x="1717927" y="1768194"/>
                </a:lnTo>
                <a:lnTo>
                  <a:pt x="1740571" y="1732578"/>
                </a:lnTo>
                <a:lnTo>
                  <a:pt x="1755001" y="1692202"/>
                </a:lnTo>
                <a:lnTo>
                  <a:pt x="1760067" y="1648218"/>
                </a:lnTo>
                <a:lnTo>
                  <a:pt x="1760067" y="191808"/>
                </a:lnTo>
                <a:lnTo>
                  <a:pt x="1755001" y="147828"/>
                </a:lnTo>
                <a:lnTo>
                  <a:pt x="1740571" y="107456"/>
                </a:lnTo>
                <a:lnTo>
                  <a:pt x="1717927" y="71842"/>
                </a:lnTo>
                <a:lnTo>
                  <a:pt x="1688222" y="42138"/>
                </a:lnTo>
                <a:lnTo>
                  <a:pt x="1652606" y="19495"/>
                </a:lnTo>
                <a:lnTo>
                  <a:pt x="1612230" y="5065"/>
                </a:lnTo>
                <a:lnTo>
                  <a:pt x="1568246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9937109" y="4614305"/>
            <a:ext cx="7378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5890" marR="5080" indent="-123825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3358"/>
                </a:solidFill>
                <a:latin typeface="Arial"/>
                <a:cs typeface="Arial"/>
              </a:rPr>
              <a:t>Global </a:t>
            </a:r>
            <a:r>
              <a:rPr dirty="0" sz="1800" spc="-20" b="1">
                <a:solidFill>
                  <a:srgbClr val="003358"/>
                </a:solidFill>
                <a:latin typeface="Arial"/>
                <a:cs typeface="Arial"/>
              </a:rPr>
              <a:t>care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1" name="object 2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20612" y="3176423"/>
            <a:ext cx="1193284" cy="1193291"/>
          </a:xfrm>
          <a:prstGeom prst="rect">
            <a:avLst/>
          </a:prstGeom>
        </p:spPr>
      </p:pic>
      <p:sp>
        <p:nvSpPr>
          <p:cNvPr id="22" name="object 22" descr=""/>
          <p:cNvSpPr txBox="1"/>
          <p:nvPr/>
        </p:nvSpPr>
        <p:spPr>
          <a:xfrm>
            <a:off x="901700" y="2189252"/>
            <a:ext cx="7535545" cy="6642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155"/>
              </a:lnSpc>
              <a:spcBef>
                <a:spcPts val="100"/>
              </a:spcBef>
            </a:pP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Connect</a:t>
            </a:r>
            <a:r>
              <a:rPr dirty="0" sz="18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with</a:t>
            </a:r>
            <a:r>
              <a:rPr dirty="0" sz="18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3366"/>
                </a:solidFill>
                <a:latin typeface="Arial"/>
                <a:cs typeface="Arial"/>
              </a:rPr>
              <a:t>board-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certified</a:t>
            </a:r>
            <a:r>
              <a:rPr dirty="0" sz="18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doctors</a:t>
            </a:r>
            <a:r>
              <a:rPr dirty="0" sz="18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by</a:t>
            </a:r>
            <a:r>
              <a:rPr dirty="0" sz="18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phone</a:t>
            </a:r>
            <a:r>
              <a:rPr dirty="0" sz="18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or</a:t>
            </a:r>
            <a:r>
              <a:rPr dirty="0" sz="1800" spc="-4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video</a:t>
            </a:r>
            <a:r>
              <a:rPr dirty="0" sz="18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anytime,</a:t>
            </a:r>
            <a:r>
              <a:rPr dirty="0" sz="18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003366"/>
                </a:solidFill>
                <a:latin typeface="Arial"/>
                <a:cs typeface="Arial"/>
              </a:rPr>
              <a:t>anywhere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875"/>
              </a:lnSpc>
            </a:pPr>
            <a:r>
              <a:rPr dirty="0" sz="2400" b="1">
                <a:solidFill>
                  <a:srgbClr val="0099D7"/>
                </a:solidFill>
                <a:latin typeface="Arial"/>
                <a:cs typeface="Arial"/>
              </a:rPr>
              <a:t>at</a:t>
            </a:r>
            <a:r>
              <a:rPr dirty="0" sz="2400" spc="-3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99D7"/>
                </a:solidFill>
                <a:latin typeface="Arial"/>
                <a:cs typeface="Arial"/>
              </a:rPr>
              <a:t>no</a:t>
            </a:r>
            <a:r>
              <a:rPr dirty="0" sz="2400" spc="-3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99D7"/>
                </a:solidFill>
                <a:latin typeface="Arial"/>
                <a:cs typeface="Arial"/>
              </a:rPr>
              <a:t>cost</a:t>
            </a:r>
            <a:r>
              <a:rPr dirty="0" sz="2400" spc="-2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1800" spc="-2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FEP</a:t>
            </a:r>
            <a:r>
              <a:rPr dirty="0" sz="18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58"/>
                </a:solidFill>
                <a:latin typeface="Arial"/>
                <a:cs typeface="Arial"/>
              </a:rPr>
              <a:t>members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.</a:t>
            </a:r>
            <a:r>
              <a:rPr dirty="0" sz="1800" spc="-1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Get</a:t>
            </a:r>
            <a:r>
              <a:rPr dirty="0" sz="1800" spc="-1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003366"/>
                </a:solidFill>
                <a:latin typeface="Arial"/>
                <a:cs typeface="Arial"/>
              </a:rPr>
              <a:t>care</a:t>
            </a:r>
            <a:r>
              <a:rPr dirty="0" sz="18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003366"/>
                </a:solidFill>
                <a:latin typeface="Arial"/>
                <a:cs typeface="Arial"/>
              </a:rPr>
              <a:t>for: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3" name="object 23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78123" y="1490474"/>
            <a:ext cx="811657" cy="811657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869426" y="1497342"/>
            <a:ext cx="775799" cy="775796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62708" y="1497338"/>
            <a:ext cx="797930" cy="797930"/>
          </a:xfrm>
          <a:prstGeom prst="rect">
            <a:avLst/>
          </a:prstGeom>
        </p:spPr>
      </p:pic>
      <p:sp>
        <p:nvSpPr>
          <p:cNvPr id="26" name="object 2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937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10</a:t>
            </a:fld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1960880"/>
            </a:xfrm>
            <a:custGeom>
              <a:avLst/>
              <a:gdLst/>
              <a:ahLst/>
              <a:cxnLst/>
              <a:rect l="l" t="t" r="r" b="b"/>
              <a:pathLst>
                <a:path w="11966575" h="1960880">
                  <a:moveTo>
                    <a:pt x="0" y="1960638"/>
                  </a:moveTo>
                  <a:lnTo>
                    <a:pt x="11966371" y="1960638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4F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56B7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96500" y="518528"/>
              <a:ext cx="1828799" cy="62864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523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FEHBP</a:t>
            </a:r>
            <a:r>
              <a:rPr dirty="0" spc="-145"/>
              <a:t> </a:t>
            </a:r>
            <a:r>
              <a:rPr dirty="0"/>
              <a:t>Monthly</a:t>
            </a:r>
            <a:r>
              <a:rPr dirty="0" spc="-70"/>
              <a:t> </a:t>
            </a:r>
            <a:r>
              <a:rPr dirty="0" spc="-10"/>
              <a:t>Premiums</a:t>
            </a:r>
          </a:p>
        </p:txBody>
      </p:sp>
      <p:sp>
        <p:nvSpPr>
          <p:cNvPr id="7" name="object 7" descr=""/>
          <p:cNvSpPr/>
          <p:nvPr/>
        </p:nvSpPr>
        <p:spPr>
          <a:xfrm>
            <a:off x="1773082" y="2609613"/>
            <a:ext cx="4737735" cy="1045210"/>
          </a:xfrm>
          <a:custGeom>
            <a:avLst/>
            <a:gdLst/>
            <a:ahLst/>
            <a:cxnLst/>
            <a:rect l="l" t="t" r="r" b="b"/>
            <a:pathLst>
              <a:path w="4737734" h="1045210">
                <a:moveTo>
                  <a:pt x="4623574" y="0"/>
                </a:moveTo>
                <a:lnTo>
                  <a:pt x="113868" y="0"/>
                </a:lnTo>
                <a:lnTo>
                  <a:pt x="69544" y="8947"/>
                </a:lnTo>
                <a:lnTo>
                  <a:pt x="33350" y="33350"/>
                </a:lnTo>
                <a:lnTo>
                  <a:pt x="8947" y="69544"/>
                </a:lnTo>
                <a:lnTo>
                  <a:pt x="0" y="113868"/>
                </a:lnTo>
                <a:lnTo>
                  <a:pt x="0" y="930998"/>
                </a:lnTo>
                <a:lnTo>
                  <a:pt x="8947" y="975317"/>
                </a:lnTo>
                <a:lnTo>
                  <a:pt x="33350" y="1011512"/>
                </a:lnTo>
                <a:lnTo>
                  <a:pt x="69544" y="1035917"/>
                </a:lnTo>
                <a:lnTo>
                  <a:pt x="113868" y="1044867"/>
                </a:lnTo>
                <a:lnTo>
                  <a:pt x="4623574" y="1044867"/>
                </a:lnTo>
                <a:lnTo>
                  <a:pt x="4667898" y="1035917"/>
                </a:lnTo>
                <a:lnTo>
                  <a:pt x="4704092" y="1011512"/>
                </a:lnTo>
                <a:lnTo>
                  <a:pt x="4728494" y="975317"/>
                </a:lnTo>
                <a:lnTo>
                  <a:pt x="4737442" y="930998"/>
                </a:lnTo>
                <a:lnTo>
                  <a:pt x="4737442" y="113868"/>
                </a:lnTo>
                <a:lnTo>
                  <a:pt x="4728494" y="69544"/>
                </a:lnTo>
                <a:lnTo>
                  <a:pt x="4704092" y="33350"/>
                </a:lnTo>
                <a:lnTo>
                  <a:pt x="4667898" y="8947"/>
                </a:lnTo>
                <a:lnTo>
                  <a:pt x="4623574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2932328" y="2744994"/>
            <a:ext cx="2621915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Only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(B61):</a:t>
            </a:r>
            <a:r>
              <a:rPr dirty="0" sz="16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$187.07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+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One</a:t>
            </a:r>
            <a:r>
              <a:rPr dirty="0" sz="16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(B63):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$374.15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&amp;</a:t>
            </a:r>
            <a:r>
              <a:rPr dirty="0" sz="16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Family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(B62):</a:t>
            </a:r>
            <a:r>
              <a:rPr dirty="0" sz="1600" spc="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$444.49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1773083" y="3852500"/>
            <a:ext cx="4737735" cy="1045210"/>
          </a:xfrm>
          <a:custGeom>
            <a:avLst/>
            <a:gdLst/>
            <a:ahLst/>
            <a:cxnLst/>
            <a:rect l="l" t="t" r="r" b="b"/>
            <a:pathLst>
              <a:path w="4737734" h="1045210">
                <a:moveTo>
                  <a:pt x="4623574" y="0"/>
                </a:moveTo>
                <a:lnTo>
                  <a:pt x="113868" y="0"/>
                </a:lnTo>
                <a:lnTo>
                  <a:pt x="69544" y="8947"/>
                </a:lnTo>
                <a:lnTo>
                  <a:pt x="33350" y="33350"/>
                </a:lnTo>
                <a:lnTo>
                  <a:pt x="8947" y="69544"/>
                </a:lnTo>
                <a:lnTo>
                  <a:pt x="0" y="113868"/>
                </a:lnTo>
                <a:lnTo>
                  <a:pt x="0" y="930998"/>
                </a:lnTo>
                <a:lnTo>
                  <a:pt x="8947" y="975317"/>
                </a:lnTo>
                <a:lnTo>
                  <a:pt x="33350" y="1011512"/>
                </a:lnTo>
                <a:lnTo>
                  <a:pt x="69544" y="1035917"/>
                </a:lnTo>
                <a:lnTo>
                  <a:pt x="113868" y="1044867"/>
                </a:lnTo>
                <a:lnTo>
                  <a:pt x="4623574" y="1044867"/>
                </a:lnTo>
                <a:lnTo>
                  <a:pt x="4667898" y="1035917"/>
                </a:lnTo>
                <a:lnTo>
                  <a:pt x="4704092" y="1011512"/>
                </a:lnTo>
                <a:lnTo>
                  <a:pt x="4728494" y="975317"/>
                </a:lnTo>
                <a:lnTo>
                  <a:pt x="4737442" y="930998"/>
                </a:lnTo>
                <a:lnTo>
                  <a:pt x="4737442" y="113868"/>
                </a:lnTo>
                <a:lnTo>
                  <a:pt x="4728494" y="69544"/>
                </a:lnTo>
                <a:lnTo>
                  <a:pt x="4704092" y="33350"/>
                </a:lnTo>
                <a:lnTo>
                  <a:pt x="4667898" y="8947"/>
                </a:lnTo>
                <a:lnTo>
                  <a:pt x="4623574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2932328" y="3987879"/>
            <a:ext cx="2621915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Only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(B64):</a:t>
            </a:r>
            <a:r>
              <a:rPr dirty="0" sz="16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$193.76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+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One</a:t>
            </a:r>
            <a:r>
              <a:rPr dirty="0" sz="16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(B66):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$387.52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&amp;</a:t>
            </a:r>
            <a:r>
              <a:rPr dirty="0" sz="16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Family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(B65):</a:t>
            </a:r>
            <a:r>
              <a:rPr dirty="0" sz="1600" spc="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$460.36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1853511" y="5053291"/>
            <a:ext cx="4657090" cy="1045210"/>
          </a:xfrm>
          <a:custGeom>
            <a:avLst/>
            <a:gdLst/>
            <a:ahLst/>
            <a:cxnLst/>
            <a:rect l="l" t="t" r="r" b="b"/>
            <a:pathLst>
              <a:path w="4657090" h="1045210">
                <a:moveTo>
                  <a:pt x="4543145" y="0"/>
                </a:moveTo>
                <a:lnTo>
                  <a:pt x="113868" y="0"/>
                </a:lnTo>
                <a:lnTo>
                  <a:pt x="69544" y="8947"/>
                </a:lnTo>
                <a:lnTo>
                  <a:pt x="33350" y="33350"/>
                </a:lnTo>
                <a:lnTo>
                  <a:pt x="8947" y="69544"/>
                </a:lnTo>
                <a:lnTo>
                  <a:pt x="0" y="113868"/>
                </a:lnTo>
                <a:lnTo>
                  <a:pt x="0" y="930986"/>
                </a:lnTo>
                <a:lnTo>
                  <a:pt x="8947" y="975309"/>
                </a:lnTo>
                <a:lnTo>
                  <a:pt x="33350" y="1011504"/>
                </a:lnTo>
                <a:lnTo>
                  <a:pt x="69544" y="1035906"/>
                </a:lnTo>
                <a:lnTo>
                  <a:pt x="113868" y="1044854"/>
                </a:lnTo>
                <a:lnTo>
                  <a:pt x="4543145" y="1044854"/>
                </a:lnTo>
                <a:lnTo>
                  <a:pt x="4587469" y="1035906"/>
                </a:lnTo>
                <a:lnTo>
                  <a:pt x="4623663" y="1011504"/>
                </a:lnTo>
                <a:lnTo>
                  <a:pt x="4648065" y="975309"/>
                </a:lnTo>
                <a:lnTo>
                  <a:pt x="4657013" y="930986"/>
                </a:lnTo>
                <a:lnTo>
                  <a:pt x="4657013" y="113868"/>
                </a:lnTo>
                <a:lnTo>
                  <a:pt x="4648065" y="69544"/>
                </a:lnTo>
                <a:lnTo>
                  <a:pt x="4623663" y="33350"/>
                </a:lnTo>
                <a:lnTo>
                  <a:pt x="4587469" y="8947"/>
                </a:lnTo>
                <a:lnTo>
                  <a:pt x="4543145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2987319" y="5188670"/>
            <a:ext cx="2759075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4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Only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(2G4):</a:t>
            </a:r>
            <a:r>
              <a:rPr dirty="0" sz="1600" spc="1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$525.31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+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One</a:t>
            </a:r>
            <a:r>
              <a:rPr dirty="0" sz="1600" spc="-1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(2G6):</a:t>
            </a:r>
            <a:r>
              <a:rPr dirty="0" sz="1600" spc="1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$933.97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&amp;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Family</a:t>
            </a:r>
            <a:r>
              <a:rPr dirty="0" sz="1600" spc="-4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(2G5):</a:t>
            </a:r>
            <a:r>
              <a:rPr dirty="0" sz="1600" spc="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$1235.13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914398" y="3852496"/>
            <a:ext cx="1510030" cy="1045210"/>
          </a:xfrm>
          <a:custGeom>
            <a:avLst/>
            <a:gdLst/>
            <a:ahLst/>
            <a:cxnLst/>
            <a:rect l="l" t="t" r="r" b="b"/>
            <a:pathLst>
              <a:path w="1510030" h="1045210">
                <a:moveTo>
                  <a:pt x="1473403" y="0"/>
                </a:moveTo>
                <a:lnTo>
                  <a:pt x="36449" y="0"/>
                </a:lnTo>
                <a:lnTo>
                  <a:pt x="22261" y="2864"/>
                </a:lnTo>
                <a:lnTo>
                  <a:pt x="10675" y="10675"/>
                </a:lnTo>
                <a:lnTo>
                  <a:pt x="2864" y="22261"/>
                </a:lnTo>
                <a:lnTo>
                  <a:pt x="0" y="36449"/>
                </a:lnTo>
                <a:lnTo>
                  <a:pt x="0" y="1008418"/>
                </a:lnTo>
                <a:lnTo>
                  <a:pt x="2864" y="1022605"/>
                </a:lnTo>
                <a:lnTo>
                  <a:pt x="10675" y="1034191"/>
                </a:lnTo>
                <a:lnTo>
                  <a:pt x="22261" y="1042002"/>
                </a:lnTo>
                <a:lnTo>
                  <a:pt x="36449" y="1044867"/>
                </a:lnTo>
                <a:lnTo>
                  <a:pt x="1473403" y="1044867"/>
                </a:lnTo>
                <a:lnTo>
                  <a:pt x="1487590" y="1042002"/>
                </a:lnTo>
                <a:lnTo>
                  <a:pt x="1499176" y="1034191"/>
                </a:lnTo>
                <a:lnTo>
                  <a:pt x="1506987" y="1022605"/>
                </a:lnTo>
                <a:lnTo>
                  <a:pt x="1509852" y="1008418"/>
                </a:lnTo>
                <a:lnTo>
                  <a:pt x="1509852" y="36449"/>
                </a:lnTo>
                <a:lnTo>
                  <a:pt x="1506987" y="22261"/>
                </a:lnTo>
                <a:lnTo>
                  <a:pt x="1499176" y="10675"/>
                </a:lnTo>
                <a:lnTo>
                  <a:pt x="1487590" y="2864"/>
                </a:lnTo>
                <a:lnTo>
                  <a:pt x="1473403" y="0"/>
                </a:lnTo>
                <a:close/>
              </a:path>
            </a:pathLst>
          </a:custGeom>
          <a:solidFill>
            <a:srgbClr val="007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1132177" y="4273839"/>
            <a:ext cx="107442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b="1">
                <a:solidFill>
                  <a:srgbClr val="FFFFFF"/>
                </a:solidFill>
                <a:latin typeface="Arial"/>
                <a:cs typeface="Arial"/>
              </a:rPr>
              <a:t>Blue</a:t>
            </a:r>
            <a:r>
              <a:rPr dirty="0" sz="11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FFFFFF"/>
                </a:solidFill>
                <a:latin typeface="Arial"/>
                <a:cs typeface="Arial"/>
              </a:rPr>
              <a:t>Value</a:t>
            </a:r>
            <a:r>
              <a:rPr dirty="0" sz="11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0" b="1">
                <a:solidFill>
                  <a:srgbClr val="FFFFFF"/>
                </a:solidFill>
                <a:latin typeface="Arial"/>
                <a:cs typeface="Arial"/>
              </a:rPr>
              <a:t>Plus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914400" y="2613271"/>
            <a:ext cx="1510030" cy="1041400"/>
          </a:xfrm>
          <a:custGeom>
            <a:avLst/>
            <a:gdLst/>
            <a:ahLst/>
            <a:cxnLst/>
            <a:rect l="l" t="t" r="r" b="b"/>
            <a:pathLst>
              <a:path w="1510030" h="1041400">
                <a:moveTo>
                  <a:pt x="1473530" y="0"/>
                </a:moveTo>
                <a:lnTo>
                  <a:pt x="36322" y="0"/>
                </a:lnTo>
                <a:lnTo>
                  <a:pt x="22181" y="2855"/>
                </a:lnTo>
                <a:lnTo>
                  <a:pt x="10636" y="10641"/>
                </a:lnTo>
                <a:lnTo>
                  <a:pt x="2853" y="22186"/>
                </a:lnTo>
                <a:lnTo>
                  <a:pt x="0" y="36322"/>
                </a:lnTo>
                <a:lnTo>
                  <a:pt x="0" y="1004887"/>
                </a:lnTo>
                <a:lnTo>
                  <a:pt x="2853" y="1019020"/>
                </a:lnTo>
                <a:lnTo>
                  <a:pt x="10636" y="1030562"/>
                </a:lnTo>
                <a:lnTo>
                  <a:pt x="22181" y="1038343"/>
                </a:lnTo>
                <a:lnTo>
                  <a:pt x="36322" y="1041196"/>
                </a:lnTo>
                <a:lnTo>
                  <a:pt x="1473530" y="1041196"/>
                </a:lnTo>
                <a:lnTo>
                  <a:pt x="1487665" y="1038343"/>
                </a:lnTo>
                <a:lnTo>
                  <a:pt x="1499211" y="1030562"/>
                </a:lnTo>
                <a:lnTo>
                  <a:pt x="1506996" y="1019020"/>
                </a:lnTo>
                <a:lnTo>
                  <a:pt x="1509852" y="1004887"/>
                </a:lnTo>
                <a:lnTo>
                  <a:pt x="1509852" y="36322"/>
                </a:lnTo>
                <a:lnTo>
                  <a:pt x="1506996" y="22186"/>
                </a:lnTo>
                <a:lnTo>
                  <a:pt x="1499211" y="10641"/>
                </a:lnTo>
                <a:lnTo>
                  <a:pt x="1487665" y="2855"/>
                </a:lnTo>
                <a:lnTo>
                  <a:pt x="1473530" y="0"/>
                </a:lnTo>
                <a:close/>
              </a:path>
            </a:pathLst>
          </a:custGeom>
          <a:solidFill>
            <a:srgbClr val="0099D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1081860" y="2781323"/>
            <a:ext cx="1175385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-2540">
              <a:lnSpc>
                <a:spcPct val="100000"/>
              </a:lnSpc>
              <a:spcBef>
                <a:spcPts val="105"/>
              </a:spcBef>
            </a:pPr>
            <a:r>
              <a:rPr dirty="0" sz="1100" spc="-10" b="1">
                <a:solidFill>
                  <a:srgbClr val="FFFFFF"/>
                </a:solidFill>
                <a:latin typeface="Arial"/>
                <a:cs typeface="Arial"/>
              </a:rPr>
              <a:t>BlueChoice </a:t>
            </a:r>
            <a:r>
              <a:rPr dirty="0" sz="1100" b="1">
                <a:solidFill>
                  <a:srgbClr val="FFFFFF"/>
                </a:solidFill>
                <a:latin typeface="Arial"/>
                <a:cs typeface="Arial"/>
              </a:rPr>
              <a:t>Advantage</a:t>
            </a:r>
            <a:r>
              <a:rPr dirty="0" sz="11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0" b="1">
                <a:solidFill>
                  <a:srgbClr val="FFFFFF"/>
                </a:solidFill>
                <a:latin typeface="Arial"/>
                <a:cs typeface="Arial"/>
              </a:rPr>
              <a:t>HDHP </a:t>
            </a:r>
            <a:r>
              <a:rPr dirty="0" sz="1100" spc="-10" b="1">
                <a:solidFill>
                  <a:srgbClr val="FFFFFF"/>
                </a:solidFill>
                <a:latin typeface="Arial"/>
                <a:cs typeface="Arial"/>
              </a:rPr>
              <a:t>(HSA/HRA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100" spc="-10" b="1">
                <a:solidFill>
                  <a:srgbClr val="FFFFFF"/>
                </a:solidFill>
                <a:latin typeface="Arial"/>
                <a:cs typeface="Arial"/>
              </a:rPr>
              <a:t>compatible)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914397" y="5040759"/>
            <a:ext cx="1510030" cy="1069975"/>
          </a:xfrm>
          <a:custGeom>
            <a:avLst/>
            <a:gdLst/>
            <a:ahLst/>
            <a:cxnLst/>
            <a:rect l="l" t="t" r="r" b="b"/>
            <a:pathLst>
              <a:path w="1510030" h="1069975">
                <a:moveTo>
                  <a:pt x="1472526" y="0"/>
                </a:moveTo>
                <a:lnTo>
                  <a:pt x="37312" y="0"/>
                </a:lnTo>
                <a:lnTo>
                  <a:pt x="22792" y="2931"/>
                </a:lnTo>
                <a:lnTo>
                  <a:pt x="10931" y="10926"/>
                </a:lnTo>
                <a:lnTo>
                  <a:pt x="2933" y="22786"/>
                </a:lnTo>
                <a:lnTo>
                  <a:pt x="0" y="37312"/>
                </a:lnTo>
                <a:lnTo>
                  <a:pt x="0" y="1032611"/>
                </a:lnTo>
                <a:lnTo>
                  <a:pt x="2933" y="1047137"/>
                </a:lnTo>
                <a:lnTo>
                  <a:pt x="10931" y="1058997"/>
                </a:lnTo>
                <a:lnTo>
                  <a:pt x="22792" y="1066992"/>
                </a:lnTo>
                <a:lnTo>
                  <a:pt x="37312" y="1069924"/>
                </a:lnTo>
                <a:lnTo>
                  <a:pt x="1472526" y="1069924"/>
                </a:lnTo>
                <a:lnTo>
                  <a:pt x="1487054" y="1066992"/>
                </a:lnTo>
                <a:lnTo>
                  <a:pt x="1498919" y="1058997"/>
                </a:lnTo>
                <a:lnTo>
                  <a:pt x="1506918" y="1047137"/>
                </a:lnTo>
                <a:lnTo>
                  <a:pt x="1509852" y="1032611"/>
                </a:lnTo>
                <a:lnTo>
                  <a:pt x="1509852" y="37312"/>
                </a:lnTo>
                <a:lnTo>
                  <a:pt x="1506918" y="22786"/>
                </a:lnTo>
                <a:lnTo>
                  <a:pt x="1498919" y="10926"/>
                </a:lnTo>
                <a:lnTo>
                  <a:pt x="1487054" y="2931"/>
                </a:lnTo>
                <a:lnTo>
                  <a:pt x="1472526" y="0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1270885" y="5390809"/>
            <a:ext cx="795020" cy="361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81915">
              <a:lnSpc>
                <a:spcPct val="100000"/>
              </a:lnSpc>
              <a:spcBef>
                <a:spcPts val="100"/>
              </a:spcBef>
            </a:pPr>
            <a:r>
              <a:rPr dirty="0" sz="1100" spc="-10" b="1">
                <a:solidFill>
                  <a:srgbClr val="FFFFFF"/>
                </a:solidFill>
                <a:latin typeface="Arial"/>
                <a:cs typeface="Arial"/>
              </a:rPr>
              <a:t>Standard BlueChoice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76466" y="2627795"/>
            <a:ext cx="5123890" cy="3417251"/>
          </a:xfrm>
          <a:prstGeom prst="rect">
            <a:avLst/>
          </a:prstGeom>
        </p:spPr>
      </p:pic>
      <p:sp>
        <p:nvSpPr>
          <p:cNvPr id="20" name="object 2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/>
              <a:t>60</a:t>
            </a:fld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1960880"/>
            </a:xfrm>
            <a:custGeom>
              <a:avLst/>
              <a:gdLst/>
              <a:ahLst/>
              <a:cxnLst/>
              <a:rect l="l" t="t" r="r" b="b"/>
              <a:pathLst>
                <a:path w="11966575" h="1960880">
                  <a:moveTo>
                    <a:pt x="0" y="1960638"/>
                  </a:moveTo>
                  <a:lnTo>
                    <a:pt x="11966371" y="1960638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4F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56B7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96500" y="518528"/>
              <a:ext cx="1828799" cy="62864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523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PSHBP</a:t>
            </a:r>
            <a:r>
              <a:rPr dirty="0" spc="-135"/>
              <a:t> </a:t>
            </a:r>
            <a:r>
              <a:rPr dirty="0"/>
              <a:t>Monthly</a:t>
            </a:r>
            <a:r>
              <a:rPr dirty="0" spc="-60"/>
              <a:t> </a:t>
            </a:r>
            <a:r>
              <a:rPr dirty="0" spc="-10"/>
              <a:t>Premiums</a:t>
            </a:r>
          </a:p>
        </p:txBody>
      </p:sp>
      <p:sp>
        <p:nvSpPr>
          <p:cNvPr id="7" name="object 7" descr=""/>
          <p:cNvSpPr/>
          <p:nvPr/>
        </p:nvSpPr>
        <p:spPr>
          <a:xfrm>
            <a:off x="1690089" y="2712881"/>
            <a:ext cx="4737735" cy="1045210"/>
          </a:xfrm>
          <a:custGeom>
            <a:avLst/>
            <a:gdLst/>
            <a:ahLst/>
            <a:cxnLst/>
            <a:rect l="l" t="t" r="r" b="b"/>
            <a:pathLst>
              <a:path w="4737735" h="1045210">
                <a:moveTo>
                  <a:pt x="4623574" y="0"/>
                </a:moveTo>
                <a:lnTo>
                  <a:pt x="113868" y="0"/>
                </a:lnTo>
                <a:lnTo>
                  <a:pt x="69544" y="8947"/>
                </a:lnTo>
                <a:lnTo>
                  <a:pt x="33350" y="33350"/>
                </a:lnTo>
                <a:lnTo>
                  <a:pt x="8947" y="69544"/>
                </a:lnTo>
                <a:lnTo>
                  <a:pt x="0" y="113868"/>
                </a:lnTo>
                <a:lnTo>
                  <a:pt x="0" y="930998"/>
                </a:lnTo>
                <a:lnTo>
                  <a:pt x="8947" y="975317"/>
                </a:lnTo>
                <a:lnTo>
                  <a:pt x="33350" y="1011512"/>
                </a:lnTo>
                <a:lnTo>
                  <a:pt x="69544" y="1035917"/>
                </a:lnTo>
                <a:lnTo>
                  <a:pt x="113868" y="1044867"/>
                </a:lnTo>
                <a:lnTo>
                  <a:pt x="4623574" y="1044867"/>
                </a:lnTo>
                <a:lnTo>
                  <a:pt x="4667898" y="1035917"/>
                </a:lnTo>
                <a:lnTo>
                  <a:pt x="4704092" y="1011512"/>
                </a:lnTo>
                <a:lnTo>
                  <a:pt x="4728494" y="975317"/>
                </a:lnTo>
                <a:lnTo>
                  <a:pt x="4737442" y="930998"/>
                </a:lnTo>
                <a:lnTo>
                  <a:pt x="4737442" y="113868"/>
                </a:lnTo>
                <a:lnTo>
                  <a:pt x="4728494" y="69544"/>
                </a:lnTo>
                <a:lnTo>
                  <a:pt x="4704092" y="33350"/>
                </a:lnTo>
                <a:lnTo>
                  <a:pt x="4667898" y="8947"/>
                </a:lnTo>
                <a:lnTo>
                  <a:pt x="4623574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2843790" y="2848261"/>
            <a:ext cx="2655570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Only</a:t>
            </a:r>
            <a:r>
              <a:rPr dirty="0" sz="16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(K4A):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$181.63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+</a:t>
            </a:r>
            <a:r>
              <a:rPr dirty="0" sz="16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One (K4B):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$363.25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&amp;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Family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(K4C):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$431.54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1669322" y="4394543"/>
            <a:ext cx="4737735" cy="1045210"/>
          </a:xfrm>
          <a:custGeom>
            <a:avLst/>
            <a:gdLst/>
            <a:ahLst/>
            <a:cxnLst/>
            <a:rect l="l" t="t" r="r" b="b"/>
            <a:pathLst>
              <a:path w="4737735" h="1045210">
                <a:moveTo>
                  <a:pt x="4623574" y="0"/>
                </a:moveTo>
                <a:lnTo>
                  <a:pt x="113868" y="0"/>
                </a:lnTo>
                <a:lnTo>
                  <a:pt x="69544" y="8947"/>
                </a:lnTo>
                <a:lnTo>
                  <a:pt x="33350" y="33350"/>
                </a:lnTo>
                <a:lnTo>
                  <a:pt x="8947" y="69544"/>
                </a:lnTo>
                <a:lnTo>
                  <a:pt x="0" y="113868"/>
                </a:lnTo>
                <a:lnTo>
                  <a:pt x="0" y="930998"/>
                </a:lnTo>
                <a:lnTo>
                  <a:pt x="8947" y="975317"/>
                </a:lnTo>
                <a:lnTo>
                  <a:pt x="33350" y="1011512"/>
                </a:lnTo>
                <a:lnTo>
                  <a:pt x="69544" y="1035917"/>
                </a:lnTo>
                <a:lnTo>
                  <a:pt x="113868" y="1044867"/>
                </a:lnTo>
                <a:lnTo>
                  <a:pt x="4623574" y="1044867"/>
                </a:lnTo>
                <a:lnTo>
                  <a:pt x="4667898" y="1035917"/>
                </a:lnTo>
                <a:lnTo>
                  <a:pt x="4704092" y="1011512"/>
                </a:lnTo>
                <a:lnTo>
                  <a:pt x="4728494" y="975317"/>
                </a:lnTo>
                <a:lnTo>
                  <a:pt x="4737442" y="930998"/>
                </a:lnTo>
                <a:lnTo>
                  <a:pt x="4737442" y="113868"/>
                </a:lnTo>
                <a:lnTo>
                  <a:pt x="4728494" y="69544"/>
                </a:lnTo>
                <a:lnTo>
                  <a:pt x="4704092" y="33350"/>
                </a:lnTo>
                <a:lnTo>
                  <a:pt x="4667898" y="8947"/>
                </a:lnTo>
                <a:lnTo>
                  <a:pt x="4623574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2769554" y="4529922"/>
            <a:ext cx="2632710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4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Only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(K4D):</a:t>
            </a:r>
            <a:r>
              <a:rPr dirty="0" sz="1600" spc="-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$193.76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+</a:t>
            </a:r>
            <a:r>
              <a:rPr dirty="0" sz="16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One (K4E):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$387.52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2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&amp;</a:t>
            </a:r>
            <a:r>
              <a:rPr dirty="0" sz="1600" spc="-1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Family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(K4F):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$460.36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914400" y="4394540"/>
            <a:ext cx="1510030" cy="1045210"/>
          </a:xfrm>
          <a:custGeom>
            <a:avLst/>
            <a:gdLst/>
            <a:ahLst/>
            <a:cxnLst/>
            <a:rect l="l" t="t" r="r" b="b"/>
            <a:pathLst>
              <a:path w="1510030" h="1045210">
                <a:moveTo>
                  <a:pt x="1473403" y="0"/>
                </a:moveTo>
                <a:lnTo>
                  <a:pt x="36449" y="0"/>
                </a:lnTo>
                <a:lnTo>
                  <a:pt x="22261" y="2864"/>
                </a:lnTo>
                <a:lnTo>
                  <a:pt x="10675" y="10675"/>
                </a:lnTo>
                <a:lnTo>
                  <a:pt x="2864" y="22261"/>
                </a:lnTo>
                <a:lnTo>
                  <a:pt x="0" y="36449"/>
                </a:lnTo>
                <a:lnTo>
                  <a:pt x="0" y="1008418"/>
                </a:lnTo>
                <a:lnTo>
                  <a:pt x="2864" y="1022605"/>
                </a:lnTo>
                <a:lnTo>
                  <a:pt x="10675" y="1034191"/>
                </a:lnTo>
                <a:lnTo>
                  <a:pt x="22261" y="1042002"/>
                </a:lnTo>
                <a:lnTo>
                  <a:pt x="36449" y="1044867"/>
                </a:lnTo>
                <a:lnTo>
                  <a:pt x="1473403" y="1044867"/>
                </a:lnTo>
                <a:lnTo>
                  <a:pt x="1487590" y="1042002"/>
                </a:lnTo>
                <a:lnTo>
                  <a:pt x="1499176" y="1034191"/>
                </a:lnTo>
                <a:lnTo>
                  <a:pt x="1506987" y="1022605"/>
                </a:lnTo>
                <a:lnTo>
                  <a:pt x="1509852" y="1008418"/>
                </a:lnTo>
                <a:lnTo>
                  <a:pt x="1509852" y="36449"/>
                </a:lnTo>
                <a:lnTo>
                  <a:pt x="1506987" y="22261"/>
                </a:lnTo>
                <a:lnTo>
                  <a:pt x="1499176" y="10675"/>
                </a:lnTo>
                <a:lnTo>
                  <a:pt x="1487590" y="2864"/>
                </a:lnTo>
                <a:lnTo>
                  <a:pt x="1473403" y="0"/>
                </a:lnTo>
                <a:close/>
              </a:path>
            </a:pathLst>
          </a:custGeom>
          <a:solidFill>
            <a:srgbClr val="007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1132177" y="4815882"/>
            <a:ext cx="107442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b="1">
                <a:solidFill>
                  <a:srgbClr val="FFFFFF"/>
                </a:solidFill>
                <a:latin typeface="Arial"/>
                <a:cs typeface="Arial"/>
              </a:rPr>
              <a:t>Blue</a:t>
            </a:r>
            <a:r>
              <a:rPr dirty="0" sz="11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FFFFFF"/>
                </a:solidFill>
                <a:latin typeface="Arial"/>
                <a:cs typeface="Arial"/>
              </a:rPr>
              <a:t>Value</a:t>
            </a:r>
            <a:r>
              <a:rPr dirty="0" sz="11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0" b="1">
                <a:solidFill>
                  <a:srgbClr val="FFFFFF"/>
                </a:solidFill>
                <a:latin typeface="Arial"/>
                <a:cs typeface="Arial"/>
              </a:rPr>
              <a:t>Plus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884876" y="2716540"/>
            <a:ext cx="1510030" cy="1041400"/>
          </a:xfrm>
          <a:custGeom>
            <a:avLst/>
            <a:gdLst/>
            <a:ahLst/>
            <a:cxnLst/>
            <a:rect l="l" t="t" r="r" b="b"/>
            <a:pathLst>
              <a:path w="1510030" h="1041400">
                <a:moveTo>
                  <a:pt x="1473530" y="0"/>
                </a:moveTo>
                <a:lnTo>
                  <a:pt x="36322" y="0"/>
                </a:lnTo>
                <a:lnTo>
                  <a:pt x="22181" y="2855"/>
                </a:lnTo>
                <a:lnTo>
                  <a:pt x="10636" y="10641"/>
                </a:lnTo>
                <a:lnTo>
                  <a:pt x="2853" y="22186"/>
                </a:lnTo>
                <a:lnTo>
                  <a:pt x="0" y="36322"/>
                </a:lnTo>
                <a:lnTo>
                  <a:pt x="0" y="1004887"/>
                </a:lnTo>
                <a:lnTo>
                  <a:pt x="2853" y="1019020"/>
                </a:lnTo>
                <a:lnTo>
                  <a:pt x="10636" y="1030562"/>
                </a:lnTo>
                <a:lnTo>
                  <a:pt x="22181" y="1038343"/>
                </a:lnTo>
                <a:lnTo>
                  <a:pt x="36322" y="1041196"/>
                </a:lnTo>
                <a:lnTo>
                  <a:pt x="1473530" y="1041196"/>
                </a:lnTo>
                <a:lnTo>
                  <a:pt x="1487665" y="1038343"/>
                </a:lnTo>
                <a:lnTo>
                  <a:pt x="1499211" y="1030562"/>
                </a:lnTo>
                <a:lnTo>
                  <a:pt x="1506996" y="1019020"/>
                </a:lnTo>
                <a:lnTo>
                  <a:pt x="1509852" y="1004887"/>
                </a:lnTo>
                <a:lnTo>
                  <a:pt x="1509852" y="36322"/>
                </a:lnTo>
                <a:lnTo>
                  <a:pt x="1506996" y="22186"/>
                </a:lnTo>
                <a:lnTo>
                  <a:pt x="1499211" y="10641"/>
                </a:lnTo>
                <a:lnTo>
                  <a:pt x="1487665" y="2855"/>
                </a:lnTo>
                <a:lnTo>
                  <a:pt x="1473530" y="0"/>
                </a:lnTo>
                <a:close/>
              </a:path>
            </a:pathLst>
          </a:custGeom>
          <a:solidFill>
            <a:srgbClr val="0099D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1052337" y="2884593"/>
            <a:ext cx="1175385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-2540">
              <a:lnSpc>
                <a:spcPct val="100000"/>
              </a:lnSpc>
              <a:spcBef>
                <a:spcPts val="105"/>
              </a:spcBef>
            </a:pPr>
            <a:r>
              <a:rPr dirty="0" sz="1100" spc="-10" b="1">
                <a:solidFill>
                  <a:srgbClr val="FFFFFF"/>
                </a:solidFill>
                <a:latin typeface="Arial"/>
                <a:cs typeface="Arial"/>
              </a:rPr>
              <a:t>BlueChoice </a:t>
            </a:r>
            <a:r>
              <a:rPr dirty="0" sz="1100" b="1">
                <a:solidFill>
                  <a:srgbClr val="FFFFFF"/>
                </a:solidFill>
                <a:latin typeface="Arial"/>
                <a:cs typeface="Arial"/>
              </a:rPr>
              <a:t>Advantage</a:t>
            </a:r>
            <a:r>
              <a:rPr dirty="0" sz="11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0" b="1">
                <a:solidFill>
                  <a:srgbClr val="FFFFFF"/>
                </a:solidFill>
                <a:latin typeface="Arial"/>
                <a:cs typeface="Arial"/>
              </a:rPr>
              <a:t>HDHP </a:t>
            </a:r>
            <a:r>
              <a:rPr dirty="0" sz="1100" spc="-10" b="1">
                <a:solidFill>
                  <a:srgbClr val="FFFFFF"/>
                </a:solidFill>
                <a:latin typeface="Arial"/>
                <a:cs typeface="Arial"/>
              </a:rPr>
              <a:t>(HSA/HRA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100" spc="-10" b="1">
                <a:solidFill>
                  <a:srgbClr val="FFFFFF"/>
                </a:solidFill>
                <a:latin typeface="Arial"/>
                <a:cs typeface="Arial"/>
              </a:rPr>
              <a:t>compatible)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71017" y="2379548"/>
            <a:ext cx="4556340" cy="3417252"/>
          </a:xfrm>
          <a:prstGeom prst="rect">
            <a:avLst/>
          </a:prstGeom>
        </p:spPr>
      </p:pic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 spc="-25"/>
              <a:t>60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1960880"/>
            </a:xfrm>
            <a:custGeom>
              <a:avLst/>
              <a:gdLst/>
              <a:ahLst/>
              <a:cxnLst/>
              <a:rect l="l" t="t" r="r" b="b"/>
              <a:pathLst>
                <a:path w="11966575" h="1960880">
                  <a:moveTo>
                    <a:pt x="0" y="1960638"/>
                  </a:moveTo>
                  <a:lnTo>
                    <a:pt x="11966371" y="1960638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70945" y="5967109"/>
              <a:ext cx="862317" cy="86231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174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/>
              <a:t>Changes</a:t>
            </a:r>
            <a:r>
              <a:rPr dirty="0" sz="3200" spc="-60"/>
              <a:t> </a:t>
            </a:r>
            <a:r>
              <a:rPr dirty="0" sz="3200"/>
              <a:t>to</a:t>
            </a:r>
            <a:r>
              <a:rPr dirty="0" sz="3200" spc="-40"/>
              <a:t> </a:t>
            </a:r>
            <a:r>
              <a:rPr dirty="0" sz="3200"/>
              <a:t>FEP</a:t>
            </a:r>
            <a:r>
              <a:rPr dirty="0" sz="3200" spc="-25"/>
              <a:t> </a:t>
            </a:r>
            <a:r>
              <a:rPr dirty="0" sz="3200"/>
              <a:t>Blue</a:t>
            </a:r>
            <a:r>
              <a:rPr dirty="0" sz="3200" spc="-45"/>
              <a:t> </a:t>
            </a:r>
            <a:r>
              <a:rPr dirty="0" sz="3200" spc="-10"/>
              <a:t>Basic</a:t>
            </a:r>
            <a:endParaRPr sz="3200"/>
          </a:p>
        </p:txBody>
      </p:sp>
      <p:sp>
        <p:nvSpPr>
          <p:cNvPr id="7" name="object 7" descr=""/>
          <p:cNvSpPr txBox="1"/>
          <p:nvPr/>
        </p:nvSpPr>
        <p:spPr>
          <a:xfrm>
            <a:off x="993124" y="2402998"/>
            <a:ext cx="438277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003358"/>
                </a:solidFill>
                <a:latin typeface="Arial"/>
                <a:cs typeface="Arial"/>
              </a:rPr>
              <a:t>We</a:t>
            </a:r>
            <a:r>
              <a:rPr dirty="0" sz="28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3358"/>
                </a:solidFill>
                <a:latin typeface="Arial"/>
                <a:cs typeface="Arial"/>
              </a:rPr>
              <a:t>updated</a:t>
            </a:r>
            <a:r>
              <a:rPr dirty="0" sz="28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3358"/>
                </a:solidFill>
                <a:latin typeface="Arial"/>
                <a:cs typeface="Arial"/>
              </a:rPr>
              <a:t>the</a:t>
            </a:r>
            <a:r>
              <a:rPr dirty="0" sz="28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003358"/>
                </a:solidFill>
                <a:latin typeface="Arial"/>
                <a:cs typeface="Arial"/>
              </a:rPr>
              <a:t>copays</a:t>
            </a:r>
            <a:r>
              <a:rPr dirty="0" sz="2800" spc="-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800" spc="-20">
                <a:solidFill>
                  <a:srgbClr val="003358"/>
                </a:solidFill>
                <a:latin typeface="Arial"/>
                <a:cs typeface="Arial"/>
              </a:rPr>
              <a:t>for: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93124" y="3237683"/>
            <a:ext cx="4004945" cy="1401445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470"/>
              </a:spcBef>
              <a:buClr>
                <a:srgbClr val="0099D7"/>
              </a:buClr>
              <a:buSzPct val="131818"/>
              <a:buChar char="•"/>
              <a:tabLst>
                <a:tab pos="354965" algn="l"/>
              </a:tabLst>
            </a:pPr>
            <a:r>
              <a:rPr dirty="0" sz="2200">
                <a:solidFill>
                  <a:srgbClr val="003358"/>
                </a:solidFill>
                <a:latin typeface="Arial"/>
                <a:cs typeface="Arial"/>
              </a:rPr>
              <a:t>Specialist</a:t>
            </a:r>
            <a:r>
              <a:rPr dirty="0" sz="2200" spc="-9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003358"/>
                </a:solidFill>
                <a:latin typeface="Arial"/>
                <a:cs typeface="Arial"/>
              </a:rPr>
              <a:t>visits</a:t>
            </a:r>
            <a:endParaRPr sz="2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Clr>
                <a:srgbClr val="0099D7"/>
              </a:buClr>
              <a:buSzPct val="131818"/>
              <a:buChar char="•"/>
              <a:tabLst>
                <a:tab pos="354965" algn="l"/>
              </a:tabLst>
            </a:pPr>
            <a:r>
              <a:rPr dirty="0" sz="2200">
                <a:solidFill>
                  <a:srgbClr val="003358"/>
                </a:solidFill>
                <a:latin typeface="Arial"/>
                <a:cs typeface="Arial"/>
              </a:rPr>
              <a:t>Inpatient</a:t>
            </a:r>
            <a:r>
              <a:rPr dirty="0" sz="2200" spc="-8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003358"/>
                </a:solidFill>
                <a:latin typeface="Arial"/>
                <a:cs typeface="Arial"/>
              </a:rPr>
              <a:t>admissions</a:t>
            </a:r>
            <a:endParaRPr sz="2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Clr>
                <a:srgbClr val="0099D7"/>
              </a:buClr>
              <a:buSzPct val="131818"/>
              <a:buChar char="•"/>
              <a:tabLst>
                <a:tab pos="354965" algn="l"/>
              </a:tabLst>
            </a:pPr>
            <a:r>
              <a:rPr dirty="0" sz="2200">
                <a:solidFill>
                  <a:srgbClr val="003358"/>
                </a:solidFill>
                <a:latin typeface="Arial"/>
                <a:cs typeface="Arial"/>
              </a:rPr>
              <a:t>Outpatient</a:t>
            </a:r>
            <a:r>
              <a:rPr dirty="0" sz="2200" spc="-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003358"/>
                </a:solidFill>
                <a:latin typeface="Arial"/>
                <a:cs typeface="Arial"/>
              </a:rPr>
              <a:t>visits</a:t>
            </a:r>
            <a:r>
              <a:rPr dirty="0" sz="2200" spc="-7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003358"/>
                </a:solidFill>
                <a:latin typeface="Arial"/>
                <a:cs typeface="Arial"/>
              </a:rPr>
              <a:t>and</a:t>
            </a:r>
            <a:r>
              <a:rPr dirty="0" sz="2200" spc="-5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003358"/>
                </a:solidFill>
                <a:latin typeface="Arial"/>
                <a:cs typeface="Arial"/>
              </a:rPr>
              <a:t>services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776138" y="3294081"/>
            <a:ext cx="4864735" cy="1401445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470"/>
              </a:spcBef>
              <a:buClr>
                <a:srgbClr val="0099D7"/>
              </a:buClr>
              <a:buSzPct val="131818"/>
              <a:buChar char="•"/>
              <a:tabLst>
                <a:tab pos="354965" algn="l"/>
              </a:tabLst>
            </a:pPr>
            <a:r>
              <a:rPr dirty="0" sz="2200">
                <a:solidFill>
                  <a:srgbClr val="003358"/>
                </a:solidFill>
                <a:latin typeface="Arial"/>
                <a:cs typeface="Arial"/>
              </a:rPr>
              <a:t>Outpatient</a:t>
            </a:r>
            <a:r>
              <a:rPr dirty="0" sz="2200" spc="-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003358"/>
                </a:solidFill>
                <a:latin typeface="Arial"/>
                <a:cs typeface="Arial"/>
              </a:rPr>
              <a:t>visits</a:t>
            </a:r>
            <a:r>
              <a:rPr dirty="0" sz="2200" spc="-7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003358"/>
                </a:solidFill>
                <a:latin typeface="Arial"/>
                <a:cs typeface="Arial"/>
              </a:rPr>
              <a:t>and</a:t>
            </a:r>
            <a:r>
              <a:rPr dirty="0" sz="2200" spc="-5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003358"/>
                </a:solidFill>
                <a:latin typeface="Arial"/>
                <a:cs typeface="Arial"/>
              </a:rPr>
              <a:t>services</a:t>
            </a:r>
            <a:endParaRPr sz="2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Clr>
                <a:srgbClr val="0099D7"/>
              </a:buClr>
              <a:buSzPct val="131818"/>
              <a:buChar char="•"/>
              <a:tabLst>
                <a:tab pos="354965" algn="l"/>
              </a:tabLst>
            </a:pPr>
            <a:r>
              <a:rPr dirty="0" sz="2200">
                <a:solidFill>
                  <a:srgbClr val="003358"/>
                </a:solidFill>
                <a:latin typeface="Arial"/>
                <a:cs typeface="Arial"/>
              </a:rPr>
              <a:t>Preferred</a:t>
            </a:r>
            <a:r>
              <a:rPr dirty="0" sz="22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003358"/>
                </a:solidFill>
                <a:latin typeface="Arial"/>
                <a:cs typeface="Arial"/>
              </a:rPr>
              <a:t>brand</a:t>
            </a:r>
            <a:r>
              <a:rPr dirty="0" sz="2200" spc="-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003358"/>
                </a:solidFill>
                <a:latin typeface="Arial"/>
                <a:cs typeface="Arial"/>
              </a:rPr>
              <a:t>name</a:t>
            </a:r>
            <a:r>
              <a:rPr dirty="0" sz="2200" spc="-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003358"/>
                </a:solidFill>
                <a:latin typeface="Arial"/>
                <a:cs typeface="Arial"/>
              </a:rPr>
              <a:t>drugs</a:t>
            </a:r>
            <a:r>
              <a:rPr dirty="0" sz="2200" spc="-5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003358"/>
                </a:solidFill>
                <a:latin typeface="Arial"/>
                <a:cs typeface="Arial"/>
              </a:rPr>
              <a:t>(Tier</a:t>
            </a:r>
            <a:r>
              <a:rPr dirty="0" sz="2200" spc="-3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200" spc="-25">
                <a:solidFill>
                  <a:srgbClr val="003358"/>
                </a:solidFill>
                <a:latin typeface="Arial"/>
                <a:cs typeface="Arial"/>
              </a:rPr>
              <a:t>2)</a:t>
            </a:r>
            <a:endParaRPr sz="2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Clr>
                <a:srgbClr val="0099D7"/>
              </a:buClr>
              <a:buSzPct val="131818"/>
              <a:buChar char="•"/>
              <a:tabLst>
                <a:tab pos="354965" algn="l"/>
              </a:tabLst>
            </a:pPr>
            <a:r>
              <a:rPr dirty="0" sz="2200">
                <a:solidFill>
                  <a:srgbClr val="003358"/>
                </a:solidFill>
                <a:latin typeface="Arial"/>
                <a:cs typeface="Arial"/>
              </a:rPr>
              <a:t>Specialty</a:t>
            </a:r>
            <a:r>
              <a:rPr dirty="0" sz="2200" spc="-5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003358"/>
                </a:solidFill>
                <a:latin typeface="Arial"/>
                <a:cs typeface="Arial"/>
              </a:rPr>
              <a:t>drugs</a:t>
            </a:r>
            <a:r>
              <a:rPr dirty="0" sz="2200" spc="-4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003358"/>
                </a:solidFill>
                <a:latin typeface="Arial"/>
                <a:cs typeface="Arial"/>
              </a:rPr>
              <a:t>(Tiers</a:t>
            </a:r>
            <a:r>
              <a:rPr dirty="0" sz="2200" spc="-3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003358"/>
                </a:solidFill>
                <a:latin typeface="Arial"/>
                <a:cs typeface="Arial"/>
              </a:rPr>
              <a:t>4</a:t>
            </a:r>
            <a:r>
              <a:rPr dirty="0" sz="2200" spc="-45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003358"/>
                </a:solidFill>
                <a:latin typeface="Arial"/>
                <a:cs typeface="Arial"/>
              </a:rPr>
              <a:t>and</a:t>
            </a:r>
            <a:r>
              <a:rPr dirty="0" sz="2200" spc="-50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2200" spc="-25">
                <a:solidFill>
                  <a:srgbClr val="003358"/>
                </a:solidFill>
                <a:latin typeface="Arial"/>
                <a:cs typeface="Arial"/>
              </a:rPr>
              <a:t>5)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9150781" y="888479"/>
            <a:ext cx="2090420" cy="2119630"/>
            <a:chOff x="9150781" y="888479"/>
            <a:chExt cx="2090420" cy="2119630"/>
          </a:xfrm>
        </p:grpSpPr>
        <p:sp>
          <p:nvSpPr>
            <p:cNvPr id="11" name="object 11" descr=""/>
            <p:cNvSpPr/>
            <p:nvPr/>
          </p:nvSpPr>
          <p:spPr>
            <a:xfrm>
              <a:off x="9588981" y="1219126"/>
              <a:ext cx="1165225" cy="1433830"/>
            </a:xfrm>
            <a:custGeom>
              <a:avLst/>
              <a:gdLst/>
              <a:ahLst/>
              <a:cxnLst/>
              <a:rect l="l" t="t" r="r" b="b"/>
              <a:pathLst>
                <a:path w="1165225" h="1433830">
                  <a:moveTo>
                    <a:pt x="582320" y="0"/>
                  </a:moveTo>
                  <a:lnTo>
                    <a:pt x="538861" y="1965"/>
                  </a:lnTo>
                  <a:lnTo>
                    <a:pt x="496270" y="7770"/>
                  </a:lnTo>
                  <a:lnTo>
                    <a:pt x="454659" y="17276"/>
                  </a:lnTo>
                  <a:lnTo>
                    <a:pt x="414140" y="30344"/>
                  </a:lnTo>
                  <a:lnTo>
                    <a:pt x="374826" y="46835"/>
                  </a:lnTo>
                  <a:lnTo>
                    <a:pt x="336830" y="66611"/>
                  </a:lnTo>
                  <a:lnTo>
                    <a:pt x="300265" y="89534"/>
                  </a:lnTo>
                  <a:lnTo>
                    <a:pt x="265242" y="115464"/>
                  </a:lnTo>
                  <a:lnTo>
                    <a:pt x="231875" y="144264"/>
                  </a:lnTo>
                  <a:lnTo>
                    <a:pt x="200277" y="175794"/>
                  </a:lnTo>
                  <a:lnTo>
                    <a:pt x="170559" y="209916"/>
                  </a:lnTo>
                  <a:lnTo>
                    <a:pt x="142834" y="246492"/>
                  </a:lnTo>
                  <a:lnTo>
                    <a:pt x="117216" y="285382"/>
                  </a:lnTo>
                  <a:lnTo>
                    <a:pt x="93816" y="326449"/>
                  </a:lnTo>
                  <a:lnTo>
                    <a:pt x="72747" y="369553"/>
                  </a:lnTo>
                  <a:lnTo>
                    <a:pt x="54123" y="414557"/>
                  </a:lnTo>
                  <a:lnTo>
                    <a:pt x="38054" y="461321"/>
                  </a:lnTo>
                  <a:lnTo>
                    <a:pt x="24655" y="509707"/>
                  </a:lnTo>
                  <a:lnTo>
                    <a:pt x="14037" y="559576"/>
                  </a:lnTo>
                  <a:lnTo>
                    <a:pt x="6313" y="610790"/>
                  </a:lnTo>
                  <a:lnTo>
                    <a:pt x="1597" y="663211"/>
                  </a:lnTo>
                  <a:lnTo>
                    <a:pt x="0" y="716699"/>
                  </a:lnTo>
                  <a:lnTo>
                    <a:pt x="1597" y="770187"/>
                  </a:lnTo>
                  <a:lnTo>
                    <a:pt x="6313" y="822607"/>
                  </a:lnTo>
                  <a:lnTo>
                    <a:pt x="14037" y="873821"/>
                  </a:lnTo>
                  <a:lnTo>
                    <a:pt x="24655" y="923690"/>
                  </a:lnTo>
                  <a:lnTo>
                    <a:pt x="38054" y="972076"/>
                  </a:lnTo>
                  <a:lnTo>
                    <a:pt x="54123" y="1018840"/>
                  </a:lnTo>
                  <a:lnTo>
                    <a:pt x="72747" y="1063844"/>
                  </a:lnTo>
                  <a:lnTo>
                    <a:pt x="93816" y="1106948"/>
                  </a:lnTo>
                  <a:lnTo>
                    <a:pt x="117216" y="1148015"/>
                  </a:lnTo>
                  <a:lnTo>
                    <a:pt x="142834" y="1186905"/>
                  </a:lnTo>
                  <a:lnTo>
                    <a:pt x="170559" y="1223481"/>
                  </a:lnTo>
                  <a:lnTo>
                    <a:pt x="200277" y="1257603"/>
                  </a:lnTo>
                  <a:lnTo>
                    <a:pt x="231875" y="1289133"/>
                  </a:lnTo>
                  <a:lnTo>
                    <a:pt x="265242" y="1317933"/>
                  </a:lnTo>
                  <a:lnTo>
                    <a:pt x="300265" y="1343863"/>
                  </a:lnTo>
                  <a:lnTo>
                    <a:pt x="336830" y="1366786"/>
                  </a:lnTo>
                  <a:lnTo>
                    <a:pt x="374826" y="1386562"/>
                  </a:lnTo>
                  <a:lnTo>
                    <a:pt x="414140" y="1403053"/>
                  </a:lnTo>
                  <a:lnTo>
                    <a:pt x="454659" y="1416121"/>
                  </a:lnTo>
                  <a:lnTo>
                    <a:pt x="496270" y="1425627"/>
                  </a:lnTo>
                  <a:lnTo>
                    <a:pt x="538861" y="1431432"/>
                  </a:lnTo>
                  <a:lnTo>
                    <a:pt x="582320" y="1433398"/>
                  </a:lnTo>
                  <a:lnTo>
                    <a:pt x="625780" y="1431432"/>
                  </a:lnTo>
                  <a:lnTo>
                    <a:pt x="668373" y="1425627"/>
                  </a:lnTo>
                  <a:lnTo>
                    <a:pt x="709985" y="1416121"/>
                  </a:lnTo>
                  <a:lnTo>
                    <a:pt x="750505" y="1403053"/>
                  </a:lnTo>
                  <a:lnTo>
                    <a:pt x="789819" y="1386562"/>
                  </a:lnTo>
                  <a:lnTo>
                    <a:pt x="827815" y="1366786"/>
                  </a:lnTo>
                  <a:lnTo>
                    <a:pt x="864381" y="1343863"/>
                  </a:lnTo>
                  <a:lnTo>
                    <a:pt x="899403" y="1317933"/>
                  </a:lnTo>
                  <a:lnTo>
                    <a:pt x="932770" y="1289133"/>
                  </a:lnTo>
                  <a:lnTo>
                    <a:pt x="964368" y="1257603"/>
                  </a:lnTo>
                  <a:lnTo>
                    <a:pt x="994086" y="1223481"/>
                  </a:lnTo>
                  <a:lnTo>
                    <a:pt x="1021810" y="1186905"/>
                  </a:lnTo>
                  <a:lnTo>
                    <a:pt x="1047428" y="1148015"/>
                  </a:lnTo>
                  <a:lnTo>
                    <a:pt x="1070827" y="1106948"/>
                  </a:lnTo>
                  <a:lnTo>
                    <a:pt x="1091895" y="1063844"/>
                  </a:lnTo>
                  <a:lnTo>
                    <a:pt x="1110519" y="1018840"/>
                  </a:lnTo>
                  <a:lnTo>
                    <a:pt x="1126587" y="972076"/>
                  </a:lnTo>
                  <a:lnTo>
                    <a:pt x="1139986" y="923690"/>
                  </a:lnTo>
                  <a:lnTo>
                    <a:pt x="1150603" y="873821"/>
                  </a:lnTo>
                  <a:lnTo>
                    <a:pt x="1158327" y="822607"/>
                  </a:lnTo>
                  <a:lnTo>
                    <a:pt x="1163043" y="770187"/>
                  </a:lnTo>
                  <a:lnTo>
                    <a:pt x="1164640" y="716699"/>
                  </a:lnTo>
                  <a:lnTo>
                    <a:pt x="1163043" y="663211"/>
                  </a:lnTo>
                  <a:lnTo>
                    <a:pt x="1158327" y="610790"/>
                  </a:lnTo>
                  <a:lnTo>
                    <a:pt x="1150603" y="559576"/>
                  </a:lnTo>
                  <a:lnTo>
                    <a:pt x="1139986" y="509707"/>
                  </a:lnTo>
                  <a:lnTo>
                    <a:pt x="1126587" y="461321"/>
                  </a:lnTo>
                  <a:lnTo>
                    <a:pt x="1110519" y="414557"/>
                  </a:lnTo>
                  <a:lnTo>
                    <a:pt x="1091895" y="369553"/>
                  </a:lnTo>
                  <a:lnTo>
                    <a:pt x="1070827" y="326449"/>
                  </a:lnTo>
                  <a:lnTo>
                    <a:pt x="1047428" y="285382"/>
                  </a:lnTo>
                  <a:lnTo>
                    <a:pt x="1021810" y="246492"/>
                  </a:lnTo>
                  <a:lnTo>
                    <a:pt x="994086" y="209916"/>
                  </a:lnTo>
                  <a:lnTo>
                    <a:pt x="964368" y="175794"/>
                  </a:lnTo>
                  <a:lnTo>
                    <a:pt x="932770" y="144264"/>
                  </a:lnTo>
                  <a:lnTo>
                    <a:pt x="899403" y="115464"/>
                  </a:lnTo>
                  <a:lnTo>
                    <a:pt x="864381" y="89534"/>
                  </a:lnTo>
                  <a:lnTo>
                    <a:pt x="827815" y="66611"/>
                  </a:lnTo>
                  <a:lnTo>
                    <a:pt x="789819" y="46835"/>
                  </a:lnTo>
                  <a:lnTo>
                    <a:pt x="750505" y="30344"/>
                  </a:lnTo>
                  <a:lnTo>
                    <a:pt x="709985" y="17276"/>
                  </a:lnTo>
                  <a:lnTo>
                    <a:pt x="668373" y="7770"/>
                  </a:lnTo>
                  <a:lnTo>
                    <a:pt x="625780" y="1965"/>
                  </a:lnTo>
                  <a:lnTo>
                    <a:pt x="5823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50781" y="888479"/>
              <a:ext cx="2090379" cy="2119414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993124" y="5027908"/>
            <a:ext cx="6946265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b="1">
                <a:solidFill>
                  <a:srgbClr val="0099D7"/>
                </a:solidFill>
                <a:latin typeface="Arial"/>
                <a:cs typeface="Arial"/>
              </a:rPr>
              <a:t>The</a:t>
            </a:r>
            <a:r>
              <a:rPr dirty="0" sz="2200" spc="-4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200" spc="-20" b="1">
                <a:solidFill>
                  <a:srgbClr val="0099D7"/>
                </a:solidFill>
                <a:latin typeface="Arial"/>
                <a:cs typeface="Arial"/>
              </a:rPr>
              <a:t>out-</a:t>
            </a:r>
            <a:r>
              <a:rPr dirty="0" sz="2200" spc="-10" b="1">
                <a:solidFill>
                  <a:srgbClr val="0099D7"/>
                </a:solidFill>
                <a:latin typeface="Arial"/>
                <a:cs typeface="Arial"/>
              </a:rPr>
              <a:t>of-</a:t>
            </a:r>
            <a:r>
              <a:rPr dirty="0" sz="2200" b="1">
                <a:solidFill>
                  <a:srgbClr val="0099D7"/>
                </a:solidFill>
                <a:latin typeface="Arial"/>
                <a:cs typeface="Arial"/>
              </a:rPr>
              <a:t>pocket</a:t>
            </a:r>
            <a:r>
              <a:rPr dirty="0" sz="2200" spc="1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0099D7"/>
                </a:solidFill>
                <a:latin typeface="Arial"/>
                <a:cs typeface="Arial"/>
              </a:rPr>
              <a:t>maximum</a:t>
            </a:r>
            <a:r>
              <a:rPr dirty="0" sz="2200" spc="-5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0099D7"/>
                </a:solidFill>
                <a:latin typeface="Arial"/>
                <a:cs typeface="Arial"/>
              </a:rPr>
              <a:t>has</a:t>
            </a:r>
            <a:r>
              <a:rPr dirty="0" sz="2200" spc="-4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0099D7"/>
                </a:solidFill>
                <a:latin typeface="Arial"/>
                <a:cs typeface="Arial"/>
              </a:rPr>
              <a:t>also</a:t>
            </a:r>
            <a:r>
              <a:rPr dirty="0" sz="2200" spc="-30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0099D7"/>
                </a:solidFill>
                <a:latin typeface="Arial"/>
                <a:cs typeface="Arial"/>
              </a:rPr>
              <a:t>been</a:t>
            </a:r>
            <a:r>
              <a:rPr dirty="0" sz="2200" spc="-35" b="1">
                <a:solidFill>
                  <a:srgbClr val="0099D7"/>
                </a:solidFill>
                <a:latin typeface="Arial"/>
                <a:cs typeface="Arial"/>
              </a:rPr>
              <a:t> </a:t>
            </a:r>
            <a:r>
              <a:rPr dirty="0" sz="2200" spc="-10" b="1">
                <a:solidFill>
                  <a:srgbClr val="0099D7"/>
                </a:solidFill>
                <a:latin typeface="Arial"/>
                <a:cs typeface="Arial"/>
              </a:rPr>
              <a:t>updated.</a:t>
            </a:r>
            <a:endParaRPr sz="22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937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10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11966575" cy="6858000"/>
            </a:xfrm>
            <a:custGeom>
              <a:avLst/>
              <a:gdLst/>
              <a:ahLst/>
              <a:cxnLst/>
              <a:rect l="l" t="t" r="r" b="b"/>
              <a:pathLst>
                <a:path w="11966575" h="6858000">
                  <a:moveTo>
                    <a:pt x="0" y="6858000"/>
                  </a:moveTo>
                  <a:lnTo>
                    <a:pt x="11966371" y="6858000"/>
                  </a:lnTo>
                  <a:lnTo>
                    <a:pt x="11966371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70945" y="5967109"/>
              <a:ext cx="862317" cy="86231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238952" y="2656268"/>
              <a:ext cx="1545590" cy="1545590"/>
            </a:xfrm>
            <a:custGeom>
              <a:avLst/>
              <a:gdLst/>
              <a:ahLst/>
              <a:cxnLst/>
              <a:rect l="l" t="t" r="r" b="b"/>
              <a:pathLst>
                <a:path w="1545589" h="1545589">
                  <a:moveTo>
                    <a:pt x="772731" y="0"/>
                  </a:moveTo>
                  <a:lnTo>
                    <a:pt x="723862" y="1520"/>
                  </a:lnTo>
                  <a:lnTo>
                    <a:pt x="675801" y="6020"/>
                  </a:lnTo>
                  <a:lnTo>
                    <a:pt x="628638" y="13410"/>
                  </a:lnTo>
                  <a:lnTo>
                    <a:pt x="582463" y="23599"/>
                  </a:lnTo>
                  <a:lnTo>
                    <a:pt x="537368" y="36497"/>
                  </a:lnTo>
                  <a:lnTo>
                    <a:pt x="493443" y="52013"/>
                  </a:lnTo>
                  <a:lnTo>
                    <a:pt x="450779" y="70056"/>
                  </a:lnTo>
                  <a:lnTo>
                    <a:pt x="409465" y="90537"/>
                  </a:lnTo>
                  <a:lnTo>
                    <a:pt x="369592" y="113363"/>
                  </a:lnTo>
                  <a:lnTo>
                    <a:pt x="331252" y="138446"/>
                  </a:lnTo>
                  <a:lnTo>
                    <a:pt x="294533" y="165695"/>
                  </a:lnTo>
                  <a:lnTo>
                    <a:pt x="259528" y="195018"/>
                  </a:lnTo>
                  <a:lnTo>
                    <a:pt x="226326" y="226326"/>
                  </a:lnTo>
                  <a:lnTo>
                    <a:pt x="195018" y="259528"/>
                  </a:lnTo>
                  <a:lnTo>
                    <a:pt x="165695" y="294533"/>
                  </a:lnTo>
                  <a:lnTo>
                    <a:pt x="138446" y="331252"/>
                  </a:lnTo>
                  <a:lnTo>
                    <a:pt x="113363" y="369592"/>
                  </a:lnTo>
                  <a:lnTo>
                    <a:pt x="90537" y="409465"/>
                  </a:lnTo>
                  <a:lnTo>
                    <a:pt x="70056" y="450779"/>
                  </a:lnTo>
                  <a:lnTo>
                    <a:pt x="52013" y="493443"/>
                  </a:lnTo>
                  <a:lnTo>
                    <a:pt x="36497" y="537368"/>
                  </a:lnTo>
                  <a:lnTo>
                    <a:pt x="23599" y="582463"/>
                  </a:lnTo>
                  <a:lnTo>
                    <a:pt x="13410" y="628638"/>
                  </a:lnTo>
                  <a:lnTo>
                    <a:pt x="6020" y="675801"/>
                  </a:lnTo>
                  <a:lnTo>
                    <a:pt x="1520" y="723862"/>
                  </a:lnTo>
                  <a:lnTo>
                    <a:pt x="0" y="772731"/>
                  </a:lnTo>
                  <a:lnTo>
                    <a:pt x="1520" y="821600"/>
                  </a:lnTo>
                  <a:lnTo>
                    <a:pt x="6020" y="869661"/>
                  </a:lnTo>
                  <a:lnTo>
                    <a:pt x="13410" y="916824"/>
                  </a:lnTo>
                  <a:lnTo>
                    <a:pt x="23599" y="962999"/>
                  </a:lnTo>
                  <a:lnTo>
                    <a:pt x="36497" y="1008094"/>
                  </a:lnTo>
                  <a:lnTo>
                    <a:pt x="52013" y="1052019"/>
                  </a:lnTo>
                  <a:lnTo>
                    <a:pt x="70056" y="1094683"/>
                  </a:lnTo>
                  <a:lnTo>
                    <a:pt x="90537" y="1135997"/>
                  </a:lnTo>
                  <a:lnTo>
                    <a:pt x="113363" y="1175870"/>
                  </a:lnTo>
                  <a:lnTo>
                    <a:pt x="138446" y="1214210"/>
                  </a:lnTo>
                  <a:lnTo>
                    <a:pt x="165695" y="1250929"/>
                  </a:lnTo>
                  <a:lnTo>
                    <a:pt x="195018" y="1285934"/>
                  </a:lnTo>
                  <a:lnTo>
                    <a:pt x="226326" y="1319136"/>
                  </a:lnTo>
                  <a:lnTo>
                    <a:pt x="259528" y="1350444"/>
                  </a:lnTo>
                  <a:lnTo>
                    <a:pt x="294533" y="1379767"/>
                  </a:lnTo>
                  <a:lnTo>
                    <a:pt x="331252" y="1407016"/>
                  </a:lnTo>
                  <a:lnTo>
                    <a:pt x="369592" y="1432099"/>
                  </a:lnTo>
                  <a:lnTo>
                    <a:pt x="409465" y="1454925"/>
                  </a:lnTo>
                  <a:lnTo>
                    <a:pt x="450779" y="1475406"/>
                  </a:lnTo>
                  <a:lnTo>
                    <a:pt x="493443" y="1493449"/>
                  </a:lnTo>
                  <a:lnTo>
                    <a:pt x="537368" y="1508965"/>
                  </a:lnTo>
                  <a:lnTo>
                    <a:pt x="582463" y="1521863"/>
                  </a:lnTo>
                  <a:lnTo>
                    <a:pt x="628638" y="1532052"/>
                  </a:lnTo>
                  <a:lnTo>
                    <a:pt x="675801" y="1539442"/>
                  </a:lnTo>
                  <a:lnTo>
                    <a:pt x="723862" y="1543942"/>
                  </a:lnTo>
                  <a:lnTo>
                    <a:pt x="772731" y="1545463"/>
                  </a:lnTo>
                  <a:lnTo>
                    <a:pt x="821600" y="1543942"/>
                  </a:lnTo>
                  <a:lnTo>
                    <a:pt x="869661" y="1539442"/>
                  </a:lnTo>
                  <a:lnTo>
                    <a:pt x="916824" y="1532052"/>
                  </a:lnTo>
                  <a:lnTo>
                    <a:pt x="962999" y="1521863"/>
                  </a:lnTo>
                  <a:lnTo>
                    <a:pt x="1008094" y="1508965"/>
                  </a:lnTo>
                  <a:lnTo>
                    <a:pt x="1052019" y="1493449"/>
                  </a:lnTo>
                  <a:lnTo>
                    <a:pt x="1094683" y="1475406"/>
                  </a:lnTo>
                  <a:lnTo>
                    <a:pt x="1135997" y="1454925"/>
                  </a:lnTo>
                  <a:lnTo>
                    <a:pt x="1175870" y="1432099"/>
                  </a:lnTo>
                  <a:lnTo>
                    <a:pt x="1214210" y="1407016"/>
                  </a:lnTo>
                  <a:lnTo>
                    <a:pt x="1250929" y="1379767"/>
                  </a:lnTo>
                  <a:lnTo>
                    <a:pt x="1285934" y="1350444"/>
                  </a:lnTo>
                  <a:lnTo>
                    <a:pt x="1319136" y="1319136"/>
                  </a:lnTo>
                  <a:lnTo>
                    <a:pt x="1350444" y="1285934"/>
                  </a:lnTo>
                  <a:lnTo>
                    <a:pt x="1379767" y="1250929"/>
                  </a:lnTo>
                  <a:lnTo>
                    <a:pt x="1407016" y="1214210"/>
                  </a:lnTo>
                  <a:lnTo>
                    <a:pt x="1432099" y="1175870"/>
                  </a:lnTo>
                  <a:lnTo>
                    <a:pt x="1454925" y="1135997"/>
                  </a:lnTo>
                  <a:lnTo>
                    <a:pt x="1475406" y="1094683"/>
                  </a:lnTo>
                  <a:lnTo>
                    <a:pt x="1493449" y="1052019"/>
                  </a:lnTo>
                  <a:lnTo>
                    <a:pt x="1508965" y="1008094"/>
                  </a:lnTo>
                  <a:lnTo>
                    <a:pt x="1521863" y="962999"/>
                  </a:lnTo>
                  <a:lnTo>
                    <a:pt x="1532052" y="916824"/>
                  </a:lnTo>
                  <a:lnTo>
                    <a:pt x="1539442" y="869661"/>
                  </a:lnTo>
                  <a:lnTo>
                    <a:pt x="1543942" y="821600"/>
                  </a:lnTo>
                  <a:lnTo>
                    <a:pt x="1545463" y="772731"/>
                  </a:lnTo>
                  <a:lnTo>
                    <a:pt x="1543942" y="723862"/>
                  </a:lnTo>
                  <a:lnTo>
                    <a:pt x="1539442" y="675801"/>
                  </a:lnTo>
                  <a:lnTo>
                    <a:pt x="1532052" y="628638"/>
                  </a:lnTo>
                  <a:lnTo>
                    <a:pt x="1521863" y="582463"/>
                  </a:lnTo>
                  <a:lnTo>
                    <a:pt x="1508965" y="537368"/>
                  </a:lnTo>
                  <a:lnTo>
                    <a:pt x="1493449" y="493443"/>
                  </a:lnTo>
                  <a:lnTo>
                    <a:pt x="1475406" y="450779"/>
                  </a:lnTo>
                  <a:lnTo>
                    <a:pt x="1454925" y="409465"/>
                  </a:lnTo>
                  <a:lnTo>
                    <a:pt x="1432099" y="369592"/>
                  </a:lnTo>
                  <a:lnTo>
                    <a:pt x="1407016" y="331252"/>
                  </a:lnTo>
                  <a:lnTo>
                    <a:pt x="1379767" y="294533"/>
                  </a:lnTo>
                  <a:lnTo>
                    <a:pt x="1350444" y="259528"/>
                  </a:lnTo>
                  <a:lnTo>
                    <a:pt x="1319136" y="226326"/>
                  </a:lnTo>
                  <a:lnTo>
                    <a:pt x="1285934" y="195018"/>
                  </a:lnTo>
                  <a:lnTo>
                    <a:pt x="1250929" y="165695"/>
                  </a:lnTo>
                  <a:lnTo>
                    <a:pt x="1214210" y="138446"/>
                  </a:lnTo>
                  <a:lnTo>
                    <a:pt x="1175870" y="113363"/>
                  </a:lnTo>
                  <a:lnTo>
                    <a:pt x="1135997" y="90537"/>
                  </a:lnTo>
                  <a:lnTo>
                    <a:pt x="1094683" y="70056"/>
                  </a:lnTo>
                  <a:lnTo>
                    <a:pt x="1052019" y="52013"/>
                  </a:lnTo>
                  <a:lnTo>
                    <a:pt x="1008094" y="36497"/>
                  </a:lnTo>
                  <a:lnTo>
                    <a:pt x="962999" y="23599"/>
                  </a:lnTo>
                  <a:lnTo>
                    <a:pt x="916824" y="13410"/>
                  </a:lnTo>
                  <a:lnTo>
                    <a:pt x="869661" y="6020"/>
                  </a:lnTo>
                  <a:lnTo>
                    <a:pt x="821600" y="1520"/>
                  </a:lnTo>
                  <a:lnTo>
                    <a:pt x="772731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5438" y="2963688"/>
              <a:ext cx="650747" cy="98549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23732" y="2878328"/>
            <a:ext cx="7378700" cy="1049655"/>
          </a:xfrm>
          <a:prstGeom prst="rect"/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 sz="2400" b="0">
                <a:latin typeface="Arial"/>
                <a:cs typeface="Arial"/>
              </a:rPr>
              <a:t>This</a:t>
            </a:r>
            <a:r>
              <a:rPr dirty="0" sz="2400" spc="-35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is</a:t>
            </a:r>
            <a:r>
              <a:rPr dirty="0" sz="2400" spc="-35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not</a:t>
            </a:r>
            <a:r>
              <a:rPr dirty="0" sz="2400" spc="-30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a</a:t>
            </a:r>
            <a:r>
              <a:rPr dirty="0" sz="2400" spc="-50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full</a:t>
            </a:r>
            <a:r>
              <a:rPr dirty="0" sz="2400" spc="-30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list</a:t>
            </a:r>
            <a:r>
              <a:rPr dirty="0" sz="2400" spc="-30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of</a:t>
            </a:r>
            <a:r>
              <a:rPr dirty="0" sz="2400" spc="-45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benefit</a:t>
            </a:r>
            <a:r>
              <a:rPr dirty="0" sz="2400" spc="-25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changes.</a:t>
            </a:r>
            <a:r>
              <a:rPr dirty="0" sz="2400" spc="-25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To</a:t>
            </a:r>
            <a:r>
              <a:rPr dirty="0" sz="2400" spc="-45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view</a:t>
            </a:r>
            <a:r>
              <a:rPr dirty="0" sz="2400" spc="-30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the</a:t>
            </a:r>
            <a:r>
              <a:rPr dirty="0" sz="2400" spc="-40" b="0">
                <a:latin typeface="Arial"/>
                <a:cs typeface="Arial"/>
              </a:rPr>
              <a:t> </a:t>
            </a:r>
            <a:r>
              <a:rPr dirty="0" sz="2400" spc="-20" b="0">
                <a:latin typeface="Arial"/>
                <a:cs typeface="Arial"/>
              </a:rPr>
              <a:t>full </a:t>
            </a:r>
            <a:r>
              <a:rPr dirty="0" sz="2400" b="0">
                <a:latin typeface="Arial"/>
                <a:cs typeface="Arial"/>
              </a:rPr>
              <a:t>list,</a:t>
            </a:r>
            <a:r>
              <a:rPr dirty="0" sz="2400" spc="-70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download</a:t>
            </a:r>
            <a:r>
              <a:rPr dirty="0" sz="2400" spc="-15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the</a:t>
            </a:r>
            <a:r>
              <a:rPr dirty="0" sz="2400" spc="-70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Blue</a:t>
            </a:r>
            <a:r>
              <a:rPr dirty="0" sz="2400" spc="-55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Cross</a:t>
            </a:r>
            <a:r>
              <a:rPr dirty="0" sz="2400" spc="-60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and</a:t>
            </a:r>
            <a:r>
              <a:rPr dirty="0" sz="2400" spc="-50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Blue</a:t>
            </a:r>
            <a:r>
              <a:rPr dirty="0" sz="2400" spc="-55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Shield</a:t>
            </a:r>
            <a:r>
              <a:rPr dirty="0" sz="2400" spc="-30" b="0">
                <a:latin typeface="Arial"/>
                <a:cs typeface="Arial"/>
              </a:rPr>
              <a:t> </a:t>
            </a:r>
            <a:r>
              <a:rPr dirty="0" sz="2400" spc="-10" b="0">
                <a:latin typeface="Arial"/>
                <a:cs typeface="Arial"/>
              </a:rPr>
              <a:t>Service </a:t>
            </a:r>
            <a:r>
              <a:rPr dirty="0" sz="2400" b="0">
                <a:latin typeface="Arial"/>
                <a:cs typeface="Arial"/>
              </a:rPr>
              <a:t>Benefit</a:t>
            </a:r>
            <a:r>
              <a:rPr dirty="0" sz="2400" spc="-60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Plan</a:t>
            </a:r>
            <a:r>
              <a:rPr dirty="0" sz="2400" spc="-55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brochures</a:t>
            </a:r>
            <a:r>
              <a:rPr dirty="0" sz="2400" spc="-55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at</a:t>
            </a:r>
            <a:r>
              <a:rPr dirty="0" sz="2400" spc="-75" b="0">
                <a:latin typeface="Arial"/>
                <a:cs typeface="Arial"/>
              </a:rPr>
              <a:t> </a:t>
            </a:r>
            <a:r>
              <a:rPr dirty="0" u="sng" sz="2400" spc="-10">
                <a:solidFill>
                  <a:srgbClr val="0099D7"/>
                </a:solidFill>
                <a:uFill>
                  <a:solidFill>
                    <a:srgbClr val="0099D7"/>
                  </a:solidFill>
                </a:uFill>
              </a:rPr>
              <a:t>fepblue.org/brochure</a:t>
            </a:r>
            <a:r>
              <a:rPr dirty="0" u="none" sz="2400" spc="-10" b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38952" y="2656270"/>
            <a:ext cx="1545445" cy="1545447"/>
          </a:xfrm>
          <a:prstGeom prst="rect">
            <a:avLst/>
          </a:prstGeom>
        </p:spPr>
      </p:pic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937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10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225628" y="0"/>
              <a:ext cx="7223759" cy="1960880"/>
            </a:xfrm>
            <a:custGeom>
              <a:avLst/>
              <a:gdLst/>
              <a:ahLst/>
              <a:cxnLst/>
              <a:rect l="l" t="t" r="r" b="b"/>
              <a:pathLst>
                <a:path w="7223759" h="1960880">
                  <a:moveTo>
                    <a:pt x="0" y="1960638"/>
                  </a:moveTo>
                  <a:lnTo>
                    <a:pt x="7223594" y="1960638"/>
                  </a:lnTo>
                  <a:lnTo>
                    <a:pt x="7223594" y="0"/>
                  </a:lnTo>
                  <a:lnTo>
                    <a:pt x="0" y="0"/>
                  </a:lnTo>
                  <a:lnTo>
                    <a:pt x="0" y="1960638"/>
                  </a:lnTo>
                  <a:close/>
                </a:path>
              </a:pathLst>
            </a:custGeom>
            <a:solidFill>
              <a:srgbClr val="0033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226060" cy="6858000"/>
            </a:xfrm>
            <a:custGeom>
              <a:avLst/>
              <a:gdLst/>
              <a:ahLst/>
              <a:cxnLst/>
              <a:rect l="l" t="t" r="r" b="b"/>
              <a:pathLst>
                <a:path w="226060" h="6858000">
                  <a:moveTo>
                    <a:pt x="2256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5628" y="6858000"/>
                  </a:lnTo>
                  <a:lnTo>
                    <a:pt x="225628" y="0"/>
                  </a:lnTo>
                  <a:close/>
                </a:path>
              </a:pathLst>
            </a:custGeom>
            <a:solidFill>
              <a:srgbClr val="0099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449222" y="0"/>
              <a:ext cx="4742815" cy="6858000"/>
            </a:xfrm>
            <a:custGeom>
              <a:avLst/>
              <a:gdLst/>
              <a:ahLst/>
              <a:cxnLst/>
              <a:rect l="l" t="t" r="r" b="b"/>
              <a:pathLst>
                <a:path w="4742815" h="6858000">
                  <a:moveTo>
                    <a:pt x="474277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742776" y="6858000"/>
                  </a:lnTo>
                  <a:lnTo>
                    <a:pt x="474277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7447280" y="0"/>
            <a:ext cx="4744085" cy="6858000"/>
            <a:chOff x="7447280" y="0"/>
            <a:chExt cx="4744085" cy="6858000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0864" y="5948819"/>
              <a:ext cx="862317" cy="86231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47280" y="0"/>
              <a:ext cx="4744070" cy="685800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0864" y="5948819"/>
              <a:ext cx="862317" cy="86231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523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Deductibles</a:t>
            </a:r>
          </a:p>
        </p:txBody>
      </p:sp>
      <p:sp>
        <p:nvSpPr>
          <p:cNvPr id="11" name="object 11" descr=""/>
          <p:cNvSpPr/>
          <p:nvPr/>
        </p:nvSpPr>
        <p:spPr>
          <a:xfrm>
            <a:off x="1181101" y="2160592"/>
            <a:ext cx="4914900" cy="1045210"/>
          </a:xfrm>
          <a:custGeom>
            <a:avLst/>
            <a:gdLst/>
            <a:ahLst/>
            <a:cxnLst/>
            <a:rect l="l" t="t" r="r" b="b"/>
            <a:pathLst>
              <a:path w="4914900" h="1045210">
                <a:moveTo>
                  <a:pt x="4801031" y="0"/>
                </a:moveTo>
                <a:lnTo>
                  <a:pt x="113868" y="0"/>
                </a:lnTo>
                <a:lnTo>
                  <a:pt x="69544" y="8947"/>
                </a:lnTo>
                <a:lnTo>
                  <a:pt x="33350" y="33350"/>
                </a:lnTo>
                <a:lnTo>
                  <a:pt x="8947" y="69544"/>
                </a:lnTo>
                <a:lnTo>
                  <a:pt x="0" y="113868"/>
                </a:lnTo>
                <a:lnTo>
                  <a:pt x="0" y="930986"/>
                </a:lnTo>
                <a:lnTo>
                  <a:pt x="8947" y="975309"/>
                </a:lnTo>
                <a:lnTo>
                  <a:pt x="33350" y="1011504"/>
                </a:lnTo>
                <a:lnTo>
                  <a:pt x="69544" y="1035906"/>
                </a:lnTo>
                <a:lnTo>
                  <a:pt x="113868" y="1044854"/>
                </a:lnTo>
                <a:lnTo>
                  <a:pt x="4801031" y="1044854"/>
                </a:lnTo>
                <a:lnTo>
                  <a:pt x="4845355" y="1035906"/>
                </a:lnTo>
                <a:lnTo>
                  <a:pt x="4881549" y="1011504"/>
                </a:lnTo>
                <a:lnTo>
                  <a:pt x="4905952" y="975309"/>
                </a:lnTo>
                <a:lnTo>
                  <a:pt x="4914900" y="930986"/>
                </a:lnTo>
                <a:lnTo>
                  <a:pt x="4914900" y="113868"/>
                </a:lnTo>
                <a:lnTo>
                  <a:pt x="4905952" y="69544"/>
                </a:lnTo>
                <a:lnTo>
                  <a:pt x="4881549" y="33350"/>
                </a:lnTo>
                <a:lnTo>
                  <a:pt x="4845355" y="8947"/>
                </a:lnTo>
                <a:lnTo>
                  <a:pt x="4801031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181101" y="3312382"/>
            <a:ext cx="4914900" cy="1045210"/>
          </a:xfrm>
          <a:custGeom>
            <a:avLst/>
            <a:gdLst/>
            <a:ahLst/>
            <a:cxnLst/>
            <a:rect l="l" t="t" r="r" b="b"/>
            <a:pathLst>
              <a:path w="4914900" h="1045210">
                <a:moveTo>
                  <a:pt x="4801031" y="0"/>
                </a:moveTo>
                <a:lnTo>
                  <a:pt x="113868" y="0"/>
                </a:lnTo>
                <a:lnTo>
                  <a:pt x="69544" y="8947"/>
                </a:lnTo>
                <a:lnTo>
                  <a:pt x="33350" y="33350"/>
                </a:lnTo>
                <a:lnTo>
                  <a:pt x="8947" y="69544"/>
                </a:lnTo>
                <a:lnTo>
                  <a:pt x="0" y="113868"/>
                </a:lnTo>
                <a:lnTo>
                  <a:pt x="0" y="930986"/>
                </a:lnTo>
                <a:lnTo>
                  <a:pt x="8947" y="975309"/>
                </a:lnTo>
                <a:lnTo>
                  <a:pt x="33350" y="1011504"/>
                </a:lnTo>
                <a:lnTo>
                  <a:pt x="69544" y="1035906"/>
                </a:lnTo>
                <a:lnTo>
                  <a:pt x="113868" y="1044854"/>
                </a:lnTo>
                <a:lnTo>
                  <a:pt x="4801031" y="1044854"/>
                </a:lnTo>
                <a:lnTo>
                  <a:pt x="4845355" y="1035906"/>
                </a:lnTo>
                <a:lnTo>
                  <a:pt x="4881549" y="1011504"/>
                </a:lnTo>
                <a:lnTo>
                  <a:pt x="4905952" y="975309"/>
                </a:lnTo>
                <a:lnTo>
                  <a:pt x="4914900" y="930986"/>
                </a:lnTo>
                <a:lnTo>
                  <a:pt x="4914900" y="113868"/>
                </a:lnTo>
                <a:lnTo>
                  <a:pt x="4905952" y="69544"/>
                </a:lnTo>
                <a:lnTo>
                  <a:pt x="4881549" y="33350"/>
                </a:lnTo>
                <a:lnTo>
                  <a:pt x="4845355" y="8947"/>
                </a:lnTo>
                <a:lnTo>
                  <a:pt x="4801031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181101" y="4482967"/>
            <a:ext cx="4914900" cy="1045210"/>
          </a:xfrm>
          <a:custGeom>
            <a:avLst/>
            <a:gdLst/>
            <a:ahLst/>
            <a:cxnLst/>
            <a:rect l="l" t="t" r="r" b="b"/>
            <a:pathLst>
              <a:path w="4914900" h="1045210">
                <a:moveTo>
                  <a:pt x="4801031" y="0"/>
                </a:moveTo>
                <a:lnTo>
                  <a:pt x="113868" y="0"/>
                </a:lnTo>
                <a:lnTo>
                  <a:pt x="69544" y="8947"/>
                </a:lnTo>
                <a:lnTo>
                  <a:pt x="33350" y="33350"/>
                </a:lnTo>
                <a:lnTo>
                  <a:pt x="8947" y="69544"/>
                </a:lnTo>
                <a:lnTo>
                  <a:pt x="0" y="113868"/>
                </a:lnTo>
                <a:lnTo>
                  <a:pt x="0" y="930986"/>
                </a:lnTo>
                <a:lnTo>
                  <a:pt x="8947" y="975309"/>
                </a:lnTo>
                <a:lnTo>
                  <a:pt x="33350" y="1011504"/>
                </a:lnTo>
                <a:lnTo>
                  <a:pt x="69544" y="1035906"/>
                </a:lnTo>
                <a:lnTo>
                  <a:pt x="113868" y="1044854"/>
                </a:lnTo>
                <a:lnTo>
                  <a:pt x="4801031" y="1044854"/>
                </a:lnTo>
                <a:lnTo>
                  <a:pt x="4845355" y="1035906"/>
                </a:lnTo>
                <a:lnTo>
                  <a:pt x="4881549" y="1011504"/>
                </a:lnTo>
                <a:lnTo>
                  <a:pt x="4905952" y="975309"/>
                </a:lnTo>
                <a:lnTo>
                  <a:pt x="4914900" y="930986"/>
                </a:lnTo>
                <a:lnTo>
                  <a:pt x="4914900" y="113868"/>
                </a:lnTo>
                <a:lnTo>
                  <a:pt x="4905952" y="69544"/>
                </a:lnTo>
                <a:lnTo>
                  <a:pt x="4881549" y="33350"/>
                </a:lnTo>
                <a:lnTo>
                  <a:pt x="4845355" y="8947"/>
                </a:lnTo>
                <a:lnTo>
                  <a:pt x="4801031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2769674" y="2295949"/>
            <a:ext cx="2978785" cy="30791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FEP</a:t>
            </a:r>
            <a:r>
              <a:rPr dirty="0" sz="1600" spc="-1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Blue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Focus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4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Only: </a:t>
            </a:r>
            <a:r>
              <a:rPr dirty="0" sz="1600" spc="-20" b="1">
                <a:solidFill>
                  <a:srgbClr val="0277A7"/>
                </a:solidFill>
                <a:latin typeface="Arial"/>
                <a:cs typeface="Arial"/>
              </a:rPr>
              <a:t>$500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+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One/Self</a:t>
            </a:r>
            <a:r>
              <a:rPr dirty="0" sz="1600" spc="-1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&amp;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Family:</a:t>
            </a:r>
            <a:r>
              <a:rPr dirty="0" sz="1600" spc="-1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$1,000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sz="1600">
              <a:latin typeface="Arial"/>
              <a:cs typeface="Arial"/>
            </a:endParaRPr>
          </a:p>
          <a:p>
            <a:pPr marL="12700" marR="1469390">
              <a:lnSpc>
                <a:spcPct val="100000"/>
              </a:lnSpc>
            </a:pP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FEP</a:t>
            </a:r>
            <a:r>
              <a:rPr dirty="0" sz="1600" spc="-2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Blue</a:t>
            </a:r>
            <a:r>
              <a:rPr dirty="0" sz="1600" spc="-1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Basic </a:t>
            </a:r>
            <a:r>
              <a:rPr dirty="0" sz="1600" b="1">
                <a:solidFill>
                  <a:srgbClr val="0277A7"/>
                </a:solidFill>
                <a:latin typeface="Arial"/>
                <a:cs typeface="Arial"/>
              </a:rPr>
              <a:t>No</a:t>
            </a:r>
            <a:r>
              <a:rPr dirty="0" sz="1600" spc="5" b="1">
                <a:solidFill>
                  <a:srgbClr val="0277A7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277A7"/>
                </a:solidFill>
                <a:latin typeface="Arial"/>
                <a:cs typeface="Arial"/>
              </a:rPr>
              <a:t>Deductible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25"/>
              </a:spcBef>
            </a:pP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FEP</a:t>
            </a:r>
            <a:r>
              <a:rPr dirty="0" sz="1600" spc="-15" b="1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003366"/>
                </a:solidFill>
                <a:latin typeface="Arial"/>
                <a:cs typeface="Arial"/>
              </a:rPr>
              <a:t>Blue </a:t>
            </a:r>
            <a:r>
              <a:rPr dirty="0" sz="1600" spc="-10" b="1">
                <a:solidFill>
                  <a:srgbClr val="003366"/>
                </a:solidFill>
                <a:latin typeface="Arial"/>
                <a:cs typeface="Arial"/>
              </a:rPr>
              <a:t>Standard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4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Only: </a:t>
            </a:r>
            <a:r>
              <a:rPr dirty="0" sz="1600" spc="-20" b="1">
                <a:solidFill>
                  <a:srgbClr val="0277A7"/>
                </a:solidFill>
                <a:latin typeface="Arial"/>
                <a:cs typeface="Arial"/>
              </a:rPr>
              <a:t>$350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Self</a:t>
            </a:r>
            <a:r>
              <a:rPr dirty="0" sz="1600" spc="-3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+</a:t>
            </a:r>
            <a:r>
              <a:rPr dirty="0" sz="1600" spc="-25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One/Self</a:t>
            </a:r>
            <a:r>
              <a:rPr dirty="0" sz="1600" spc="-1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&amp;</a:t>
            </a:r>
            <a:r>
              <a:rPr dirty="0" sz="1600" spc="-3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003366"/>
                </a:solidFill>
                <a:latin typeface="Arial"/>
                <a:cs typeface="Arial"/>
              </a:rPr>
              <a:t>Family:</a:t>
            </a:r>
            <a:r>
              <a:rPr dirty="0" sz="1600" spc="-1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0277A7"/>
                </a:solidFill>
                <a:latin typeface="Arial"/>
                <a:cs typeface="Arial"/>
              </a:rPr>
              <a:t>$700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1562620" y="2267520"/>
            <a:ext cx="842644" cy="842644"/>
            <a:chOff x="1562620" y="2267520"/>
            <a:chExt cx="842644" cy="842644"/>
          </a:xfrm>
        </p:grpSpPr>
        <p:sp>
          <p:nvSpPr>
            <p:cNvPr id="16" name="object 16" descr=""/>
            <p:cNvSpPr/>
            <p:nvPr/>
          </p:nvSpPr>
          <p:spPr>
            <a:xfrm>
              <a:off x="1603195" y="2302324"/>
              <a:ext cx="762000" cy="762000"/>
            </a:xfrm>
            <a:custGeom>
              <a:avLst/>
              <a:gdLst/>
              <a:ahLst/>
              <a:cxnLst/>
              <a:rect l="l" t="t" r="r" b="b"/>
              <a:pathLst>
                <a:path w="762000" h="762000">
                  <a:moveTo>
                    <a:pt x="380695" y="0"/>
                  </a:moveTo>
                  <a:lnTo>
                    <a:pt x="332942" y="2966"/>
                  </a:lnTo>
                  <a:lnTo>
                    <a:pt x="286959" y="11627"/>
                  </a:lnTo>
                  <a:lnTo>
                    <a:pt x="243102" y="25625"/>
                  </a:lnTo>
                  <a:lnTo>
                    <a:pt x="201730" y="44605"/>
                  </a:lnTo>
                  <a:lnTo>
                    <a:pt x="163197" y="68208"/>
                  </a:lnTo>
                  <a:lnTo>
                    <a:pt x="127861" y="96080"/>
                  </a:lnTo>
                  <a:lnTo>
                    <a:pt x="96080" y="127861"/>
                  </a:lnTo>
                  <a:lnTo>
                    <a:pt x="68208" y="163197"/>
                  </a:lnTo>
                  <a:lnTo>
                    <a:pt x="44605" y="201730"/>
                  </a:lnTo>
                  <a:lnTo>
                    <a:pt x="25625" y="243102"/>
                  </a:lnTo>
                  <a:lnTo>
                    <a:pt x="11627" y="286959"/>
                  </a:lnTo>
                  <a:lnTo>
                    <a:pt x="2966" y="332942"/>
                  </a:lnTo>
                  <a:lnTo>
                    <a:pt x="0" y="380695"/>
                  </a:lnTo>
                  <a:lnTo>
                    <a:pt x="2966" y="428448"/>
                  </a:lnTo>
                  <a:lnTo>
                    <a:pt x="11627" y="474431"/>
                  </a:lnTo>
                  <a:lnTo>
                    <a:pt x="25625" y="518287"/>
                  </a:lnTo>
                  <a:lnTo>
                    <a:pt x="44605" y="559660"/>
                  </a:lnTo>
                  <a:lnTo>
                    <a:pt x="68208" y="598192"/>
                  </a:lnTo>
                  <a:lnTo>
                    <a:pt x="96080" y="633528"/>
                  </a:lnTo>
                  <a:lnTo>
                    <a:pt x="127861" y="665310"/>
                  </a:lnTo>
                  <a:lnTo>
                    <a:pt x="163197" y="693181"/>
                  </a:lnTo>
                  <a:lnTo>
                    <a:pt x="201730" y="716785"/>
                  </a:lnTo>
                  <a:lnTo>
                    <a:pt x="243102" y="735764"/>
                  </a:lnTo>
                  <a:lnTo>
                    <a:pt x="286959" y="749763"/>
                  </a:lnTo>
                  <a:lnTo>
                    <a:pt x="332942" y="758424"/>
                  </a:lnTo>
                  <a:lnTo>
                    <a:pt x="380695" y="761390"/>
                  </a:lnTo>
                  <a:lnTo>
                    <a:pt x="428448" y="758424"/>
                  </a:lnTo>
                  <a:lnTo>
                    <a:pt x="474431" y="749763"/>
                  </a:lnTo>
                  <a:lnTo>
                    <a:pt x="518287" y="735764"/>
                  </a:lnTo>
                  <a:lnTo>
                    <a:pt x="559660" y="716785"/>
                  </a:lnTo>
                  <a:lnTo>
                    <a:pt x="598192" y="693181"/>
                  </a:lnTo>
                  <a:lnTo>
                    <a:pt x="633528" y="665310"/>
                  </a:lnTo>
                  <a:lnTo>
                    <a:pt x="665310" y="633528"/>
                  </a:lnTo>
                  <a:lnTo>
                    <a:pt x="693181" y="598192"/>
                  </a:lnTo>
                  <a:lnTo>
                    <a:pt x="716785" y="559660"/>
                  </a:lnTo>
                  <a:lnTo>
                    <a:pt x="735764" y="518287"/>
                  </a:lnTo>
                  <a:lnTo>
                    <a:pt x="749763" y="474431"/>
                  </a:lnTo>
                  <a:lnTo>
                    <a:pt x="758424" y="428448"/>
                  </a:lnTo>
                  <a:lnTo>
                    <a:pt x="761390" y="380695"/>
                  </a:lnTo>
                  <a:lnTo>
                    <a:pt x="758424" y="332942"/>
                  </a:lnTo>
                  <a:lnTo>
                    <a:pt x="749763" y="286959"/>
                  </a:lnTo>
                  <a:lnTo>
                    <a:pt x="735764" y="243102"/>
                  </a:lnTo>
                  <a:lnTo>
                    <a:pt x="716785" y="201730"/>
                  </a:lnTo>
                  <a:lnTo>
                    <a:pt x="693181" y="163197"/>
                  </a:lnTo>
                  <a:lnTo>
                    <a:pt x="665310" y="127861"/>
                  </a:lnTo>
                  <a:lnTo>
                    <a:pt x="633528" y="96080"/>
                  </a:lnTo>
                  <a:lnTo>
                    <a:pt x="598192" y="68208"/>
                  </a:lnTo>
                  <a:lnTo>
                    <a:pt x="559660" y="44605"/>
                  </a:lnTo>
                  <a:lnTo>
                    <a:pt x="518287" y="25625"/>
                  </a:lnTo>
                  <a:lnTo>
                    <a:pt x="474431" y="11627"/>
                  </a:lnTo>
                  <a:lnTo>
                    <a:pt x="428448" y="2966"/>
                  </a:lnTo>
                  <a:lnTo>
                    <a:pt x="380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2620" y="2267520"/>
              <a:ext cx="842538" cy="842538"/>
            </a:xfrm>
            <a:prstGeom prst="rect">
              <a:avLst/>
            </a:prstGeom>
          </p:spPr>
        </p:pic>
      </p:grpSp>
      <p:grpSp>
        <p:nvGrpSpPr>
          <p:cNvPr id="18" name="object 18" descr=""/>
          <p:cNvGrpSpPr/>
          <p:nvPr/>
        </p:nvGrpSpPr>
        <p:grpSpPr>
          <a:xfrm>
            <a:off x="1555877" y="3407262"/>
            <a:ext cx="831215" cy="842644"/>
            <a:chOff x="1555877" y="3407262"/>
            <a:chExt cx="831215" cy="842644"/>
          </a:xfrm>
        </p:grpSpPr>
        <p:sp>
          <p:nvSpPr>
            <p:cNvPr id="19" name="object 19" descr=""/>
            <p:cNvSpPr/>
            <p:nvPr/>
          </p:nvSpPr>
          <p:spPr>
            <a:xfrm>
              <a:off x="1590681" y="3447836"/>
              <a:ext cx="762000" cy="762000"/>
            </a:xfrm>
            <a:custGeom>
              <a:avLst/>
              <a:gdLst/>
              <a:ahLst/>
              <a:cxnLst/>
              <a:rect l="l" t="t" r="r" b="b"/>
              <a:pathLst>
                <a:path w="762000" h="762000">
                  <a:moveTo>
                    <a:pt x="380695" y="0"/>
                  </a:moveTo>
                  <a:lnTo>
                    <a:pt x="332942" y="2966"/>
                  </a:lnTo>
                  <a:lnTo>
                    <a:pt x="286959" y="11627"/>
                  </a:lnTo>
                  <a:lnTo>
                    <a:pt x="243102" y="25625"/>
                  </a:lnTo>
                  <a:lnTo>
                    <a:pt x="201730" y="44605"/>
                  </a:lnTo>
                  <a:lnTo>
                    <a:pt x="163197" y="68208"/>
                  </a:lnTo>
                  <a:lnTo>
                    <a:pt x="127861" y="96080"/>
                  </a:lnTo>
                  <a:lnTo>
                    <a:pt x="96080" y="127861"/>
                  </a:lnTo>
                  <a:lnTo>
                    <a:pt x="68208" y="163197"/>
                  </a:lnTo>
                  <a:lnTo>
                    <a:pt x="44605" y="201730"/>
                  </a:lnTo>
                  <a:lnTo>
                    <a:pt x="25625" y="243102"/>
                  </a:lnTo>
                  <a:lnTo>
                    <a:pt x="11627" y="286959"/>
                  </a:lnTo>
                  <a:lnTo>
                    <a:pt x="2966" y="332942"/>
                  </a:lnTo>
                  <a:lnTo>
                    <a:pt x="0" y="380695"/>
                  </a:lnTo>
                  <a:lnTo>
                    <a:pt x="2966" y="428448"/>
                  </a:lnTo>
                  <a:lnTo>
                    <a:pt x="11627" y="474431"/>
                  </a:lnTo>
                  <a:lnTo>
                    <a:pt x="25625" y="518287"/>
                  </a:lnTo>
                  <a:lnTo>
                    <a:pt x="44605" y="559660"/>
                  </a:lnTo>
                  <a:lnTo>
                    <a:pt x="68208" y="598192"/>
                  </a:lnTo>
                  <a:lnTo>
                    <a:pt x="96080" y="633528"/>
                  </a:lnTo>
                  <a:lnTo>
                    <a:pt x="127861" y="665310"/>
                  </a:lnTo>
                  <a:lnTo>
                    <a:pt x="163197" y="693181"/>
                  </a:lnTo>
                  <a:lnTo>
                    <a:pt x="201730" y="716785"/>
                  </a:lnTo>
                  <a:lnTo>
                    <a:pt x="243102" y="735764"/>
                  </a:lnTo>
                  <a:lnTo>
                    <a:pt x="286959" y="749763"/>
                  </a:lnTo>
                  <a:lnTo>
                    <a:pt x="332942" y="758424"/>
                  </a:lnTo>
                  <a:lnTo>
                    <a:pt x="380695" y="761390"/>
                  </a:lnTo>
                  <a:lnTo>
                    <a:pt x="428448" y="758424"/>
                  </a:lnTo>
                  <a:lnTo>
                    <a:pt x="474431" y="749763"/>
                  </a:lnTo>
                  <a:lnTo>
                    <a:pt x="518287" y="735764"/>
                  </a:lnTo>
                  <a:lnTo>
                    <a:pt x="559660" y="716785"/>
                  </a:lnTo>
                  <a:lnTo>
                    <a:pt x="598192" y="693181"/>
                  </a:lnTo>
                  <a:lnTo>
                    <a:pt x="633528" y="665310"/>
                  </a:lnTo>
                  <a:lnTo>
                    <a:pt x="665310" y="633528"/>
                  </a:lnTo>
                  <a:lnTo>
                    <a:pt x="693181" y="598192"/>
                  </a:lnTo>
                  <a:lnTo>
                    <a:pt x="716785" y="559660"/>
                  </a:lnTo>
                  <a:lnTo>
                    <a:pt x="735764" y="518287"/>
                  </a:lnTo>
                  <a:lnTo>
                    <a:pt x="749763" y="474431"/>
                  </a:lnTo>
                  <a:lnTo>
                    <a:pt x="758424" y="428448"/>
                  </a:lnTo>
                  <a:lnTo>
                    <a:pt x="761390" y="380695"/>
                  </a:lnTo>
                  <a:lnTo>
                    <a:pt x="758424" y="332942"/>
                  </a:lnTo>
                  <a:lnTo>
                    <a:pt x="749763" y="286959"/>
                  </a:lnTo>
                  <a:lnTo>
                    <a:pt x="735764" y="243102"/>
                  </a:lnTo>
                  <a:lnTo>
                    <a:pt x="716785" y="201730"/>
                  </a:lnTo>
                  <a:lnTo>
                    <a:pt x="693181" y="163197"/>
                  </a:lnTo>
                  <a:lnTo>
                    <a:pt x="665310" y="127861"/>
                  </a:lnTo>
                  <a:lnTo>
                    <a:pt x="633528" y="96080"/>
                  </a:lnTo>
                  <a:lnTo>
                    <a:pt x="598192" y="68208"/>
                  </a:lnTo>
                  <a:lnTo>
                    <a:pt x="559660" y="44605"/>
                  </a:lnTo>
                  <a:lnTo>
                    <a:pt x="518287" y="25625"/>
                  </a:lnTo>
                  <a:lnTo>
                    <a:pt x="474431" y="11627"/>
                  </a:lnTo>
                  <a:lnTo>
                    <a:pt x="428448" y="2966"/>
                  </a:lnTo>
                  <a:lnTo>
                    <a:pt x="380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5877" y="3407262"/>
              <a:ext cx="830996" cy="842538"/>
            </a:xfrm>
            <a:prstGeom prst="rect">
              <a:avLst/>
            </a:prstGeom>
          </p:spPr>
        </p:pic>
      </p:grpSp>
      <p:grpSp>
        <p:nvGrpSpPr>
          <p:cNvPr id="21" name="object 21" descr=""/>
          <p:cNvGrpSpPr/>
          <p:nvPr/>
        </p:nvGrpSpPr>
        <p:grpSpPr>
          <a:xfrm>
            <a:off x="1562621" y="4589895"/>
            <a:ext cx="842644" cy="831215"/>
            <a:chOff x="1562621" y="4589895"/>
            <a:chExt cx="842644" cy="831215"/>
          </a:xfrm>
        </p:grpSpPr>
        <p:sp>
          <p:nvSpPr>
            <p:cNvPr id="22" name="object 22" descr=""/>
            <p:cNvSpPr/>
            <p:nvPr/>
          </p:nvSpPr>
          <p:spPr>
            <a:xfrm>
              <a:off x="1603015" y="4624698"/>
              <a:ext cx="762000" cy="762000"/>
            </a:xfrm>
            <a:custGeom>
              <a:avLst/>
              <a:gdLst/>
              <a:ahLst/>
              <a:cxnLst/>
              <a:rect l="l" t="t" r="r" b="b"/>
              <a:pathLst>
                <a:path w="762000" h="762000">
                  <a:moveTo>
                    <a:pt x="380695" y="0"/>
                  </a:moveTo>
                  <a:lnTo>
                    <a:pt x="332942" y="2966"/>
                  </a:lnTo>
                  <a:lnTo>
                    <a:pt x="286959" y="11627"/>
                  </a:lnTo>
                  <a:lnTo>
                    <a:pt x="243102" y="25625"/>
                  </a:lnTo>
                  <a:lnTo>
                    <a:pt x="201730" y="44605"/>
                  </a:lnTo>
                  <a:lnTo>
                    <a:pt x="163197" y="68208"/>
                  </a:lnTo>
                  <a:lnTo>
                    <a:pt x="127861" y="96080"/>
                  </a:lnTo>
                  <a:lnTo>
                    <a:pt x="96080" y="127861"/>
                  </a:lnTo>
                  <a:lnTo>
                    <a:pt x="68208" y="163197"/>
                  </a:lnTo>
                  <a:lnTo>
                    <a:pt x="44605" y="201730"/>
                  </a:lnTo>
                  <a:lnTo>
                    <a:pt x="25625" y="243102"/>
                  </a:lnTo>
                  <a:lnTo>
                    <a:pt x="11627" y="286959"/>
                  </a:lnTo>
                  <a:lnTo>
                    <a:pt x="2966" y="332942"/>
                  </a:lnTo>
                  <a:lnTo>
                    <a:pt x="0" y="380695"/>
                  </a:lnTo>
                  <a:lnTo>
                    <a:pt x="2966" y="428448"/>
                  </a:lnTo>
                  <a:lnTo>
                    <a:pt x="11627" y="474431"/>
                  </a:lnTo>
                  <a:lnTo>
                    <a:pt x="25625" y="518287"/>
                  </a:lnTo>
                  <a:lnTo>
                    <a:pt x="44605" y="559660"/>
                  </a:lnTo>
                  <a:lnTo>
                    <a:pt x="68208" y="598192"/>
                  </a:lnTo>
                  <a:lnTo>
                    <a:pt x="96080" y="633528"/>
                  </a:lnTo>
                  <a:lnTo>
                    <a:pt x="127861" y="665310"/>
                  </a:lnTo>
                  <a:lnTo>
                    <a:pt x="163197" y="693181"/>
                  </a:lnTo>
                  <a:lnTo>
                    <a:pt x="201730" y="716785"/>
                  </a:lnTo>
                  <a:lnTo>
                    <a:pt x="243102" y="735764"/>
                  </a:lnTo>
                  <a:lnTo>
                    <a:pt x="286959" y="749763"/>
                  </a:lnTo>
                  <a:lnTo>
                    <a:pt x="332942" y="758424"/>
                  </a:lnTo>
                  <a:lnTo>
                    <a:pt x="380695" y="761390"/>
                  </a:lnTo>
                  <a:lnTo>
                    <a:pt x="428448" y="758424"/>
                  </a:lnTo>
                  <a:lnTo>
                    <a:pt x="474431" y="749763"/>
                  </a:lnTo>
                  <a:lnTo>
                    <a:pt x="518287" y="735764"/>
                  </a:lnTo>
                  <a:lnTo>
                    <a:pt x="559660" y="716785"/>
                  </a:lnTo>
                  <a:lnTo>
                    <a:pt x="598192" y="693181"/>
                  </a:lnTo>
                  <a:lnTo>
                    <a:pt x="633528" y="665310"/>
                  </a:lnTo>
                  <a:lnTo>
                    <a:pt x="665310" y="633528"/>
                  </a:lnTo>
                  <a:lnTo>
                    <a:pt x="693181" y="598192"/>
                  </a:lnTo>
                  <a:lnTo>
                    <a:pt x="716785" y="559660"/>
                  </a:lnTo>
                  <a:lnTo>
                    <a:pt x="735764" y="518287"/>
                  </a:lnTo>
                  <a:lnTo>
                    <a:pt x="749763" y="474431"/>
                  </a:lnTo>
                  <a:lnTo>
                    <a:pt x="758424" y="428448"/>
                  </a:lnTo>
                  <a:lnTo>
                    <a:pt x="761390" y="380695"/>
                  </a:lnTo>
                  <a:lnTo>
                    <a:pt x="758424" y="332942"/>
                  </a:lnTo>
                  <a:lnTo>
                    <a:pt x="749763" y="286959"/>
                  </a:lnTo>
                  <a:lnTo>
                    <a:pt x="735764" y="243102"/>
                  </a:lnTo>
                  <a:lnTo>
                    <a:pt x="716785" y="201730"/>
                  </a:lnTo>
                  <a:lnTo>
                    <a:pt x="693181" y="163197"/>
                  </a:lnTo>
                  <a:lnTo>
                    <a:pt x="665310" y="127861"/>
                  </a:lnTo>
                  <a:lnTo>
                    <a:pt x="633528" y="96080"/>
                  </a:lnTo>
                  <a:lnTo>
                    <a:pt x="598192" y="68208"/>
                  </a:lnTo>
                  <a:lnTo>
                    <a:pt x="559660" y="44605"/>
                  </a:lnTo>
                  <a:lnTo>
                    <a:pt x="518287" y="25625"/>
                  </a:lnTo>
                  <a:lnTo>
                    <a:pt x="474431" y="11627"/>
                  </a:lnTo>
                  <a:lnTo>
                    <a:pt x="428448" y="2966"/>
                  </a:lnTo>
                  <a:lnTo>
                    <a:pt x="380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2621" y="4589895"/>
              <a:ext cx="842538" cy="830996"/>
            </a:xfrm>
            <a:prstGeom prst="rect">
              <a:avLst/>
            </a:prstGeom>
          </p:spPr>
        </p:pic>
      </p:grpSp>
      <p:sp>
        <p:nvSpPr>
          <p:cNvPr id="24" name="object 24" descr=""/>
          <p:cNvSpPr txBox="1"/>
          <p:nvPr/>
        </p:nvSpPr>
        <p:spPr>
          <a:xfrm>
            <a:off x="1259824" y="5584929"/>
            <a:ext cx="1929764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Deductibles</a:t>
            </a:r>
            <a:r>
              <a:rPr dirty="0" sz="800" spc="-2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only</a:t>
            </a:r>
            <a:r>
              <a:rPr dirty="0" sz="800" spc="-2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apply</a:t>
            </a:r>
            <a:r>
              <a:rPr dirty="0" sz="800" spc="-1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to</a:t>
            </a:r>
            <a:r>
              <a:rPr dirty="0" sz="800" spc="-25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003358"/>
                </a:solidFill>
                <a:latin typeface="Arial"/>
                <a:cs typeface="Arial"/>
              </a:rPr>
              <a:t>certain</a:t>
            </a:r>
            <a:r>
              <a:rPr dirty="0" sz="800" spc="-30" i="1">
                <a:solidFill>
                  <a:srgbClr val="003358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003358"/>
                </a:solidFill>
                <a:latin typeface="Arial"/>
                <a:cs typeface="Arial"/>
              </a:rPr>
              <a:t>services.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9370">
              <a:lnSpc>
                <a:spcPts val="1425"/>
              </a:lnSpc>
            </a:pPr>
            <a:fld id="{81D60167-4931-47E6-BA6A-407CBD079E47}" type="slidenum">
              <a:rPr dirty="0" spc="-25">
                <a:solidFill>
                  <a:srgbClr val="FFFFFF"/>
                </a:solidFill>
              </a:rPr>
              <a:t>10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Company>BlueCross BlueShield Association</Company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Simon, Kyra</dc:creator>
  <dc:title>2019 FEP BLUE FOCUS</dc:title>
  <dcterms:created xsi:type="dcterms:W3CDTF">2024-11-25T23:50:09Z</dcterms:created>
  <dcterms:modified xsi:type="dcterms:W3CDTF">2024-11-25T23:50:09Z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2024-11-04T00:00:00Z</vt:filetime>
  </property>
  <property fmtid="{D5CDD505-2E9C-101B-9397-08002B2CF9AE}" pid="3" name="Creator">
    <vt:lpwstr>Acrobat PDFMaker 24 for PowerPoint</vt:lpwstr>
  </property>
  <property fmtid="{D5CDD505-2E9C-101B-9397-08002B2CF9AE}" pid="4" name="LastSaved">
    <vt:filetime>2024-11-25T00:00:00Z</vt:filetime>
  </property>
  <property fmtid="{D5CDD505-2E9C-101B-9397-08002B2CF9AE}" pid="5" name="MSIP_Label_18c6cf9b-19f1-4a2e-912d-568f6b3f50a0_ActionId">
    <vt:lpwstr>7e5cbf8f-9d4e-4116-aef6-13ef69ec6bdd</vt:lpwstr>
  </property>
  <property fmtid="{D5CDD505-2E9C-101B-9397-08002B2CF9AE}" pid="6" name="MSIP_Label_18c6cf9b-19f1-4a2e-912d-568f6b3f50a0_ContentBits">
    <vt:lpwstr>0</vt:lpwstr>
  </property>
  <property fmtid="{D5CDD505-2E9C-101B-9397-08002B2CF9AE}" pid="7" name="MSIP_Label_18c6cf9b-19f1-4a2e-912d-568f6b3f50a0_Enabled">
    <vt:lpwstr>true</vt:lpwstr>
  </property>
  <property fmtid="{D5CDD505-2E9C-101B-9397-08002B2CF9AE}" pid="8" name="MSIP_Label_18c6cf9b-19f1-4a2e-912d-568f6b3f50a0_Method">
    <vt:lpwstr>Standard</vt:lpwstr>
  </property>
  <property fmtid="{D5CDD505-2E9C-101B-9397-08002B2CF9AE}" pid="9" name="MSIP_Label_18c6cf9b-19f1-4a2e-912d-568f6b3f50a0_Name">
    <vt:lpwstr>Internal</vt:lpwstr>
  </property>
  <property fmtid="{D5CDD505-2E9C-101B-9397-08002B2CF9AE}" pid="10" name="MSIP_Label_18c6cf9b-19f1-4a2e-912d-568f6b3f50a0_SetDate">
    <vt:lpwstr>2024-11-04T16:53:25Z</vt:lpwstr>
  </property>
  <property fmtid="{D5CDD505-2E9C-101B-9397-08002B2CF9AE}" pid="11" name="MSIP_Label_18c6cf9b-19f1-4a2e-912d-568f6b3f50a0_SiteId">
    <vt:lpwstr>6dd8b6a1-6749-4de3-a27e-3fd3484c6da7</vt:lpwstr>
  </property>
  <property fmtid="{D5CDD505-2E9C-101B-9397-08002B2CF9AE}" pid="12" name="MSIP_Label_6a772476-9fad-428e-bd1c-a3a17c3bbc75_ActionId">
    <vt:lpwstr>7837b967-41ea-4990-9638-30b52d5e12d9</vt:lpwstr>
  </property>
  <property fmtid="{D5CDD505-2E9C-101B-9397-08002B2CF9AE}" pid="13" name="MSIP_Label_6a772476-9fad-428e-bd1c-a3a17c3bbc75_ContentBits">
    <vt:lpwstr>0</vt:lpwstr>
  </property>
  <property fmtid="{D5CDD505-2E9C-101B-9397-08002B2CF9AE}" pid="14" name="MSIP_Label_6a772476-9fad-428e-bd1c-a3a17c3bbc75_Enabled">
    <vt:lpwstr>true</vt:lpwstr>
  </property>
  <property fmtid="{D5CDD505-2E9C-101B-9397-08002B2CF9AE}" pid="15" name="MSIP_Label_6a772476-9fad-428e-bd1c-a3a17c3bbc75_Method">
    <vt:lpwstr>Standard</vt:lpwstr>
  </property>
  <property fmtid="{D5CDD505-2E9C-101B-9397-08002B2CF9AE}" pid="16" name="MSIP_Label_6a772476-9fad-428e-bd1c-a3a17c3bbc75_Name">
    <vt:lpwstr>Confidential Information</vt:lpwstr>
  </property>
  <property fmtid="{D5CDD505-2E9C-101B-9397-08002B2CF9AE}" pid="17" name="MSIP_Label_6a772476-9fad-428e-bd1c-a3a17c3bbc75_SetDate">
    <vt:lpwstr>2021-02-09T15:05:48Z</vt:lpwstr>
  </property>
  <property fmtid="{D5CDD505-2E9C-101B-9397-08002B2CF9AE}" pid="18" name="MSIP_Label_6a772476-9fad-428e-bd1c-a3a17c3bbc75_SiteId">
    <vt:lpwstr>bb087376-1284-4173-9385-a6766cdfef8c</vt:lpwstr>
  </property>
  <property fmtid="{D5CDD505-2E9C-101B-9397-08002B2CF9AE}" pid="19" name="Producer">
    <vt:lpwstr>Adobe PDF Library 24.3.212</vt:lpwstr>
  </property>
</Properties>
</file>