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256" r:id="rId5"/>
    <p:sldId id="675" r:id="rId6"/>
    <p:sldId id="680" r:id="rId7"/>
    <p:sldId id="676" r:id="rId8"/>
    <p:sldId id="677" r:id="rId9"/>
    <p:sldId id="678" r:id="rId10"/>
    <p:sldId id="679" r:id="rId11"/>
    <p:sldId id="669" r:id="rId12"/>
    <p:sldId id="666" r:id="rId13"/>
    <p:sldId id="670" r:id="rId14"/>
    <p:sldId id="662" r:id="rId15"/>
    <p:sldId id="649" r:id="rId16"/>
    <p:sldId id="663" r:id="rId17"/>
    <p:sldId id="648" r:id="rId18"/>
    <p:sldId id="667" r:id="rId19"/>
    <p:sldId id="647" r:id="rId20"/>
    <p:sldId id="668" r:id="rId21"/>
    <p:sldId id="671" r:id="rId22"/>
    <p:sldId id="672" r:id="rId23"/>
    <p:sldId id="673" r:id="rId24"/>
    <p:sldId id="262" r:id="rId25"/>
    <p:sldId id="258" r:id="rId26"/>
    <p:sldId id="265" r:id="rId27"/>
    <p:sldId id="260" r:id="rId28"/>
    <p:sldId id="286" r:id="rId29"/>
    <p:sldId id="344" r:id="rId30"/>
    <p:sldId id="644" r:id="rId31"/>
    <p:sldId id="283" r:id="rId32"/>
    <p:sldId id="270" r:id="rId33"/>
    <p:sldId id="276" r:id="rId34"/>
    <p:sldId id="277" r:id="rId35"/>
    <p:sldId id="655" r:id="rId36"/>
    <p:sldId id="665" r:id="rId37"/>
    <p:sldId id="674" r:id="rId38"/>
    <p:sldId id="651" r:id="rId39"/>
    <p:sldId id="656" r:id="rId40"/>
    <p:sldId id="653" r:id="rId41"/>
    <p:sldId id="318"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710D38-DC52-4340-A416-B5417C8794DB}">
          <p14:sldIdLst>
            <p14:sldId id="256"/>
            <p14:sldId id="675"/>
            <p14:sldId id="680"/>
            <p14:sldId id="676"/>
            <p14:sldId id="677"/>
            <p14:sldId id="678"/>
            <p14:sldId id="679"/>
            <p14:sldId id="669"/>
            <p14:sldId id="666"/>
          </p14:sldIdLst>
        </p14:section>
        <p14:section name="Untitled Section" id="{67340879-90D9-4B0D-86B6-B2A5F85EE2D1}">
          <p14:sldIdLst>
            <p14:sldId id="670"/>
            <p14:sldId id="662"/>
            <p14:sldId id="649"/>
            <p14:sldId id="663"/>
            <p14:sldId id="648"/>
            <p14:sldId id="667"/>
            <p14:sldId id="647"/>
            <p14:sldId id="668"/>
            <p14:sldId id="671"/>
            <p14:sldId id="672"/>
            <p14:sldId id="673"/>
            <p14:sldId id="262"/>
            <p14:sldId id="258"/>
            <p14:sldId id="265"/>
            <p14:sldId id="260"/>
            <p14:sldId id="286"/>
            <p14:sldId id="344"/>
            <p14:sldId id="644"/>
            <p14:sldId id="283"/>
            <p14:sldId id="270"/>
            <p14:sldId id="276"/>
            <p14:sldId id="277"/>
            <p14:sldId id="655"/>
            <p14:sldId id="665"/>
            <p14:sldId id="674"/>
            <p14:sldId id="651"/>
            <p14:sldId id="656"/>
            <p14:sldId id="653"/>
            <p14:sldId id="3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285302-B278-10CB-E2B3-E86BD050ED15}" name="Ross Apter" initials="RA" userId="S::rapter@narfe.org::4cabadb4-8c02-4288-8f17-026b15c78a89" providerId="AD"/>
  <p188:author id="{8A8BD228-87EE-125D-070F-33DF2F90AEDB}" name="John Hatton" initials="JH" userId="S::jhatton@narfe.org::ce3d1084-88e9-486f-b6d3-f03b83e1cebe" providerId="AD"/>
  <p188:author id="{E0A12E32-D2C1-34DD-6FB4-3BB4BAD046CD}" name="Seth Ickes" initials="SI" userId="S::sickes@narfe.org::4c9e108d-4f3c-4e74-97df-ec765766a1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E38"/>
    <a:srgbClr val="006491"/>
    <a:srgbClr val="EBEC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925" autoAdjust="0"/>
    <p:restoredTop sz="49871" autoAdjust="0"/>
  </p:normalViewPr>
  <p:slideViewPr>
    <p:cSldViewPr snapToGrid="0">
      <p:cViewPr varScale="1">
        <p:scale>
          <a:sx n="74" d="100"/>
          <a:sy n="74" d="100"/>
        </p:scale>
        <p:origin x="72" y="1176"/>
      </p:cViewPr>
      <p:guideLst>
        <p:guide orient="horz" pos="2160"/>
        <p:guide pos="2880"/>
      </p:guideLst>
    </p:cSldViewPr>
  </p:slideViewPr>
  <p:notesTextViewPr>
    <p:cViewPr>
      <p:scale>
        <a:sx n="1" d="1"/>
        <a:sy n="1" d="1"/>
      </p:scale>
      <p:origin x="0" y="0"/>
    </p:cViewPr>
  </p:notesTextViewPr>
  <p:notesViewPr>
    <p:cSldViewPr snapToGrid="0">
      <p:cViewPr varScale="1">
        <p:scale>
          <a:sx n="38" d="100"/>
          <a:sy n="38" d="100"/>
        </p:scale>
        <p:origin x="127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2B9E02-1863-4BCF-A131-BA18314294AC}"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8531D833-24DC-479E-94CD-9CF42619F7AD}">
      <dgm:prSet phldrT="[Text]"/>
      <dgm:spPr/>
      <dgm:t>
        <a:bodyPr/>
        <a:lstStyle/>
        <a:p>
          <a:r>
            <a:rPr lang="en-US" dirty="0"/>
            <a:t>PAC Chairs</a:t>
          </a:r>
        </a:p>
      </dgm:t>
    </dgm:pt>
    <dgm:pt modelId="{69CEBEF5-F648-42DF-95CC-63D7F8CD1FB3}" type="parTrans" cxnId="{8B8D7582-D8DC-4430-B973-F0F9E6EB762E}">
      <dgm:prSet/>
      <dgm:spPr/>
      <dgm:t>
        <a:bodyPr/>
        <a:lstStyle/>
        <a:p>
          <a:endParaRPr lang="en-US"/>
        </a:p>
      </dgm:t>
    </dgm:pt>
    <dgm:pt modelId="{4FF42A48-2876-408A-9562-D6ECBD580215}" type="sibTrans" cxnId="{8B8D7582-D8DC-4430-B973-F0F9E6EB762E}">
      <dgm:prSet/>
      <dgm:spPr/>
      <dgm:t>
        <a:bodyPr/>
        <a:lstStyle/>
        <a:p>
          <a:endParaRPr lang="en-US"/>
        </a:p>
      </dgm:t>
    </dgm:pt>
    <dgm:pt modelId="{1CB86197-91C7-495E-BC10-148856D0A4E4}">
      <dgm:prSet phldrT="[Text]"/>
      <dgm:spPr/>
      <dgm:t>
        <a:bodyPr/>
        <a:lstStyle/>
        <a:p>
          <a:r>
            <a:rPr lang="en-US" b="1" dirty="0"/>
            <a:t>Share Information</a:t>
          </a:r>
        </a:p>
      </dgm:t>
    </dgm:pt>
    <dgm:pt modelId="{C0615EA1-27A4-46BC-9852-09F92AB2507C}" type="parTrans" cxnId="{C856EE95-87F8-49C9-88AB-6E773432FF9D}">
      <dgm:prSet/>
      <dgm:spPr/>
      <dgm:t>
        <a:bodyPr/>
        <a:lstStyle/>
        <a:p>
          <a:endParaRPr lang="en-US"/>
        </a:p>
      </dgm:t>
    </dgm:pt>
    <dgm:pt modelId="{FDC52557-44C4-4EEF-82CD-0E700CB869E6}" type="sibTrans" cxnId="{C856EE95-87F8-49C9-88AB-6E773432FF9D}">
      <dgm:prSet/>
      <dgm:spPr/>
      <dgm:t>
        <a:bodyPr/>
        <a:lstStyle/>
        <a:p>
          <a:endParaRPr lang="en-US"/>
        </a:p>
      </dgm:t>
    </dgm:pt>
    <dgm:pt modelId="{9029AC91-6E55-417B-8BD9-3EFED6D0B9D2}">
      <dgm:prSet phldrT="[Text]"/>
      <dgm:spPr/>
      <dgm:t>
        <a:bodyPr/>
        <a:lstStyle/>
        <a:p>
          <a:r>
            <a:rPr lang="en-US" b="1" dirty="0"/>
            <a:t>Coordinate Local Fundraisers</a:t>
          </a:r>
        </a:p>
      </dgm:t>
    </dgm:pt>
    <dgm:pt modelId="{40CB0D59-1A22-4A92-A4ED-4018C23DE100}" type="parTrans" cxnId="{BD58FB8E-4D57-4110-A196-F526468E61E4}">
      <dgm:prSet/>
      <dgm:spPr/>
      <dgm:t>
        <a:bodyPr/>
        <a:lstStyle/>
        <a:p>
          <a:endParaRPr lang="en-US"/>
        </a:p>
      </dgm:t>
    </dgm:pt>
    <dgm:pt modelId="{D463A251-5FE6-4474-8A92-8E5B39475802}" type="sibTrans" cxnId="{BD58FB8E-4D57-4110-A196-F526468E61E4}">
      <dgm:prSet/>
      <dgm:spPr/>
      <dgm:t>
        <a:bodyPr/>
        <a:lstStyle/>
        <a:p>
          <a:endParaRPr lang="en-US"/>
        </a:p>
      </dgm:t>
    </dgm:pt>
    <dgm:pt modelId="{A05DBF2E-0C07-4271-9FAD-FB9BADA4BDD1}">
      <dgm:prSet phldrT="[Text]" custT="1"/>
      <dgm:spPr/>
      <dgm:t>
        <a:bodyPr/>
        <a:lstStyle/>
        <a:p>
          <a:r>
            <a:rPr lang="en-US" sz="2800" b="1" dirty="0"/>
            <a:t>Solicit Contributions</a:t>
          </a:r>
        </a:p>
      </dgm:t>
    </dgm:pt>
    <dgm:pt modelId="{51BDB97C-A180-4CB7-B070-7323375CD047}" type="parTrans" cxnId="{43D211AB-DD0C-4578-A3BB-6B0B460F660B}">
      <dgm:prSet/>
      <dgm:spPr/>
      <dgm:t>
        <a:bodyPr/>
        <a:lstStyle/>
        <a:p>
          <a:endParaRPr lang="en-US"/>
        </a:p>
      </dgm:t>
    </dgm:pt>
    <dgm:pt modelId="{29A63520-9356-4DDB-9E0D-AE6C586B0CE0}" type="sibTrans" cxnId="{43D211AB-DD0C-4578-A3BB-6B0B460F660B}">
      <dgm:prSet/>
      <dgm:spPr/>
      <dgm:t>
        <a:bodyPr/>
        <a:lstStyle/>
        <a:p>
          <a:endParaRPr lang="en-US"/>
        </a:p>
      </dgm:t>
    </dgm:pt>
    <dgm:pt modelId="{D5DDEB11-3EB6-4F34-B551-D6942CE2A1B4}">
      <dgm:prSet phldrT="[Text]" custT="1"/>
      <dgm:spPr/>
      <dgm:t>
        <a:bodyPr/>
        <a:lstStyle/>
        <a:p>
          <a:r>
            <a:rPr lang="en-US" sz="3200" b="1" dirty="0"/>
            <a:t>Educate Members</a:t>
          </a:r>
        </a:p>
      </dgm:t>
    </dgm:pt>
    <dgm:pt modelId="{E077A2D4-9D8D-422D-8E7C-EB7CA5D2D109}" type="parTrans" cxnId="{A591479B-6BB0-4E40-B551-284A942D0C3C}">
      <dgm:prSet/>
      <dgm:spPr/>
      <dgm:t>
        <a:bodyPr/>
        <a:lstStyle/>
        <a:p>
          <a:endParaRPr lang="en-US"/>
        </a:p>
      </dgm:t>
    </dgm:pt>
    <dgm:pt modelId="{49B2C62E-ADD5-461C-B456-B6A91AA7A186}" type="sibTrans" cxnId="{A591479B-6BB0-4E40-B551-284A942D0C3C}">
      <dgm:prSet/>
      <dgm:spPr/>
      <dgm:t>
        <a:bodyPr/>
        <a:lstStyle/>
        <a:p>
          <a:endParaRPr lang="en-US"/>
        </a:p>
      </dgm:t>
    </dgm:pt>
    <dgm:pt modelId="{F0DF4E37-31B2-4DC3-9991-977CB9FFDF26}">
      <dgm:prSet/>
      <dgm:spPr/>
      <dgm:t>
        <a:bodyPr/>
        <a:lstStyle/>
        <a:p>
          <a:r>
            <a:rPr lang="en-US" b="1" dirty="0"/>
            <a:t>Provide Recommendations</a:t>
          </a:r>
        </a:p>
      </dgm:t>
    </dgm:pt>
    <dgm:pt modelId="{E97832C6-3B37-4BCD-835C-9BFDD047C9BA}" type="parTrans" cxnId="{7FE37FE4-0218-42E5-A4B4-1C16D961F6E7}">
      <dgm:prSet/>
      <dgm:spPr/>
      <dgm:t>
        <a:bodyPr/>
        <a:lstStyle/>
        <a:p>
          <a:endParaRPr lang="en-US"/>
        </a:p>
      </dgm:t>
    </dgm:pt>
    <dgm:pt modelId="{89C45A10-81EB-4BD8-AF1D-513CA8FB5E12}" type="sibTrans" cxnId="{7FE37FE4-0218-42E5-A4B4-1C16D961F6E7}">
      <dgm:prSet/>
      <dgm:spPr/>
      <dgm:t>
        <a:bodyPr/>
        <a:lstStyle/>
        <a:p>
          <a:endParaRPr lang="en-US"/>
        </a:p>
      </dgm:t>
    </dgm:pt>
    <dgm:pt modelId="{3C64249C-8CB2-4368-B940-141C50FCCB9F}">
      <dgm:prSet custScaleX="112855" custScaleY="123047" custRadScaleRad="132046" custRadScaleInc="-26828"/>
      <dgm:spPr/>
      <dgm:t>
        <a:bodyPr/>
        <a:lstStyle/>
        <a:p>
          <a:endParaRPr lang="en-US"/>
        </a:p>
      </dgm:t>
    </dgm:pt>
    <dgm:pt modelId="{EF333C8C-6070-4B75-9E55-2F132C1AE1A8}" type="parTrans" cxnId="{4B289C16-A6F8-4881-83F8-1140D9CB089E}">
      <dgm:prSet custAng="10883690" custScaleX="57137" custLinFactNeighborX="24141" custLinFactNeighborY="48689"/>
      <dgm:spPr/>
      <dgm:t>
        <a:bodyPr/>
        <a:lstStyle/>
        <a:p>
          <a:endParaRPr lang="en-US"/>
        </a:p>
      </dgm:t>
    </dgm:pt>
    <dgm:pt modelId="{4D930D4C-92F1-4CBB-89A6-D73A48D18FC8}" type="sibTrans" cxnId="{4B289C16-A6F8-4881-83F8-1140D9CB089E}">
      <dgm:prSet/>
      <dgm:spPr/>
      <dgm:t>
        <a:bodyPr/>
        <a:lstStyle/>
        <a:p>
          <a:endParaRPr lang="en-US"/>
        </a:p>
      </dgm:t>
    </dgm:pt>
    <dgm:pt modelId="{99269B2F-E815-450A-B35A-8B371CF0DEF9}">
      <dgm:prSet custScaleX="112855" custScaleY="123047" custRadScaleRad="132046" custRadScaleInc="-26828"/>
      <dgm:spPr/>
      <dgm:t>
        <a:bodyPr/>
        <a:lstStyle/>
        <a:p>
          <a:endParaRPr lang="en-US"/>
        </a:p>
      </dgm:t>
    </dgm:pt>
    <dgm:pt modelId="{2907818F-A1CF-4A28-820F-8B4EA73BC645}" type="parTrans" cxnId="{38F9C1ED-23CA-444B-81EE-B7C193DC6706}">
      <dgm:prSet custAng="10883690" custScaleX="57137" custLinFactNeighborX="24141" custLinFactNeighborY="48689"/>
      <dgm:spPr/>
      <dgm:t>
        <a:bodyPr/>
        <a:lstStyle/>
        <a:p>
          <a:endParaRPr lang="en-US"/>
        </a:p>
      </dgm:t>
    </dgm:pt>
    <dgm:pt modelId="{5A0BDF09-5050-4503-B9A8-0E6F7ECB42A2}" type="sibTrans" cxnId="{38F9C1ED-23CA-444B-81EE-B7C193DC6706}">
      <dgm:prSet/>
      <dgm:spPr/>
      <dgm:t>
        <a:bodyPr/>
        <a:lstStyle/>
        <a:p>
          <a:endParaRPr lang="en-US"/>
        </a:p>
      </dgm:t>
    </dgm:pt>
    <dgm:pt modelId="{680102C6-FB67-4204-8AD1-3B6C6B145CAA}" type="pres">
      <dgm:prSet presAssocID="{A92B9E02-1863-4BCF-A131-BA18314294AC}" presName="cycle" presStyleCnt="0">
        <dgm:presLayoutVars>
          <dgm:chMax val="1"/>
          <dgm:dir val="rev"/>
          <dgm:animLvl val="ctr"/>
          <dgm:resizeHandles val="exact"/>
        </dgm:presLayoutVars>
      </dgm:prSet>
      <dgm:spPr/>
    </dgm:pt>
    <dgm:pt modelId="{7A00CEF2-B4D4-4203-8496-F0C50E766040}" type="pres">
      <dgm:prSet presAssocID="{8531D833-24DC-479E-94CD-9CF42619F7AD}" presName="centerShape" presStyleLbl="node0" presStyleIdx="0" presStyleCnt="1" custLinFactNeighborX="-945" custLinFactNeighborY="2"/>
      <dgm:spPr/>
    </dgm:pt>
    <dgm:pt modelId="{59C62119-75BB-4092-9128-DF0467998012}" type="pres">
      <dgm:prSet presAssocID="{C0615EA1-27A4-46BC-9852-09F92AB2507C}" presName="parTrans" presStyleLbl="bgSibTrans2D1" presStyleIdx="0" presStyleCnt="5" custAng="41335" custFlipHor="1" custScaleX="43150" custScaleY="100261" custLinFactNeighborX="-31463" custLinFactNeighborY="11684"/>
      <dgm:spPr/>
    </dgm:pt>
    <dgm:pt modelId="{B1F0ED38-FC05-498C-ACC6-2DAFBC1841F6}" type="pres">
      <dgm:prSet presAssocID="{1CB86197-91C7-495E-BC10-148856D0A4E4}" presName="node" presStyleLbl="node1" presStyleIdx="0" presStyleCnt="5" custScaleX="112566" custScaleY="123047" custRadScaleRad="107993" custRadScaleInc="-1892">
        <dgm:presLayoutVars>
          <dgm:bulletEnabled val="1"/>
        </dgm:presLayoutVars>
      </dgm:prSet>
      <dgm:spPr/>
    </dgm:pt>
    <dgm:pt modelId="{A28876CA-9E41-4731-9DB9-B3938547BB1F}" type="pres">
      <dgm:prSet presAssocID="{40CB0D59-1A22-4A92-A4ED-4018C23DE100}" presName="parTrans" presStyleLbl="bgSibTrans2D1" presStyleIdx="1" presStyleCnt="5" custAng="10800505" custScaleX="52983" custLinFactNeighborX="-21787" custLinFactNeighborY="56480"/>
      <dgm:spPr/>
    </dgm:pt>
    <dgm:pt modelId="{33FBECE1-CC13-4638-A4F1-9B5A7642C2A6}" type="pres">
      <dgm:prSet presAssocID="{9029AC91-6E55-417B-8BD9-3EFED6D0B9D2}" presName="node" presStyleLbl="node1" presStyleIdx="1" presStyleCnt="5" custScaleX="112566" custScaleY="123047" custRadScaleRad="134159" custRadScaleInc="24209">
        <dgm:presLayoutVars>
          <dgm:bulletEnabled val="1"/>
        </dgm:presLayoutVars>
      </dgm:prSet>
      <dgm:spPr/>
    </dgm:pt>
    <dgm:pt modelId="{7A8E612F-6E42-4B08-91D5-05AB29E60957}" type="pres">
      <dgm:prSet presAssocID="{E97832C6-3B37-4BCD-835C-9BFDD047C9BA}" presName="parTrans" presStyleLbl="bgSibTrans2D1" presStyleIdx="2" presStyleCnt="5" custAng="10916956" custScaleX="55389" custLinFactNeighborX="2425" custLinFactNeighborY="75956"/>
      <dgm:spPr/>
    </dgm:pt>
    <dgm:pt modelId="{011607A0-7A2C-447A-97DE-5C58A6AFEC49}" type="pres">
      <dgm:prSet presAssocID="{F0DF4E37-31B2-4DC3-9991-977CB9FFDF26}" presName="node" presStyleLbl="node1" presStyleIdx="2" presStyleCnt="5" custScaleX="164121" custRadScaleRad="100144" custRadScaleInc="-8417">
        <dgm:presLayoutVars>
          <dgm:bulletEnabled val="1"/>
        </dgm:presLayoutVars>
      </dgm:prSet>
      <dgm:spPr/>
    </dgm:pt>
    <dgm:pt modelId="{FFE2766B-74CC-4C8F-B1C0-646621D040D1}" type="pres">
      <dgm:prSet presAssocID="{51BDB97C-A180-4CB7-B070-7323375CD047}" presName="parTrans" presStyleLbl="bgSibTrans2D1" presStyleIdx="3" presStyleCnt="5" custAng="10883690" custScaleX="54036" custLinFactNeighborX="24141" custLinFactNeighborY="48689"/>
      <dgm:spPr/>
    </dgm:pt>
    <dgm:pt modelId="{1FA29B4A-D129-498E-8A72-C48163EF34A8}" type="pres">
      <dgm:prSet presAssocID="{A05DBF2E-0C07-4271-9FAD-FB9BADA4BDD1}" presName="node" presStyleLbl="node1" presStyleIdx="3" presStyleCnt="5" custScaleX="112855" custScaleY="123047" custRadScaleRad="132046" custRadScaleInc="-26828">
        <dgm:presLayoutVars>
          <dgm:bulletEnabled val="1"/>
        </dgm:presLayoutVars>
      </dgm:prSet>
      <dgm:spPr/>
    </dgm:pt>
    <dgm:pt modelId="{BCEBE53D-F731-4414-AB00-927F23FCD3BE}" type="pres">
      <dgm:prSet presAssocID="{E077A2D4-9D8D-422D-8E7C-EB7CA5D2D109}" presName="parTrans" presStyleLbl="bgSibTrans2D1" presStyleIdx="4" presStyleCnt="5" custAng="21599860" custFlipHor="1" custScaleX="43104" custLinFactNeighborX="32052" custLinFactNeighborY="7789"/>
      <dgm:spPr/>
    </dgm:pt>
    <dgm:pt modelId="{A22942E5-64DB-4095-821D-E6D684E71D56}" type="pres">
      <dgm:prSet presAssocID="{D5DDEB11-3EB6-4F34-B551-D6942CE2A1B4}" presName="node" presStyleLbl="node1" presStyleIdx="4" presStyleCnt="5" custScaleX="112736" custScaleY="123228" custRadScaleRad="109075" custRadScaleInc="-552">
        <dgm:presLayoutVars>
          <dgm:bulletEnabled val="1"/>
        </dgm:presLayoutVars>
      </dgm:prSet>
      <dgm:spPr/>
    </dgm:pt>
  </dgm:ptLst>
  <dgm:cxnLst>
    <dgm:cxn modelId="{956AAA08-B461-4884-AA3D-23EE9ECE1290}" type="presOf" srcId="{D5DDEB11-3EB6-4F34-B551-D6942CE2A1B4}" destId="{A22942E5-64DB-4095-821D-E6D684E71D56}" srcOrd="0" destOrd="0" presId="urn:microsoft.com/office/officeart/2005/8/layout/radial4"/>
    <dgm:cxn modelId="{B9CAC70D-7669-4132-AB45-CB08B8069BE5}" type="presOf" srcId="{1CB86197-91C7-495E-BC10-148856D0A4E4}" destId="{B1F0ED38-FC05-498C-ACC6-2DAFBC1841F6}" srcOrd="0" destOrd="0" presId="urn:microsoft.com/office/officeart/2005/8/layout/radial4"/>
    <dgm:cxn modelId="{4B289C16-A6F8-4881-83F8-1140D9CB089E}" srcId="{A92B9E02-1863-4BCF-A131-BA18314294AC}" destId="{3C64249C-8CB2-4368-B940-141C50FCCB9F}" srcOrd="1" destOrd="0" parTransId="{EF333C8C-6070-4B75-9E55-2F132C1AE1A8}" sibTransId="{4D930D4C-92F1-4CBB-89A6-D73A48D18FC8}"/>
    <dgm:cxn modelId="{1311FF25-69B1-4F26-A499-4803DC53B33A}" type="presOf" srcId="{E97832C6-3B37-4BCD-835C-9BFDD047C9BA}" destId="{7A8E612F-6E42-4B08-91D5-05AB29E60957}" srcOrd="0" destOrd="0" presId="urn:microsoft.com/office/officeart/2005/8/layout/radial4"/>
    <dgm:cxn modelId="{1D75A95D-034A-4B89-AD1A-E34A5610D095}" type="presOf" srcId="{A05DBF2E-0C07-4271-9FAD-FB9BADA4BDD1}" destId="{1FA29B4A-D129-498E-8A72-C48163EF34A8}" srcOrd="0" destOrd="0" presId="urn:microsoft.com/office/officeart/2005/8/layout/radial4"/>
    <dgm:cxn modelId="{B002D27E-3BB8-4A41-8848-4A48D9A2FDE7}" type="presOf" srcId="{E077A2D4-9D8D-422D-8E7C-EB7CA5D2D109}" destId="{BCEBE53D-F731-4414-AB00-927F23FCD3BE}" srcOrd="0" destOrd="0" presId="urn:microsoft.com/office/officeart/2005/8/layout/radial4"/>
    <dgm:cxn modelId="{67B8B881-D3F3-4462-9E48-861C811476AD}" type="presOf" srcId="{9029AC91-6E55-417B-8BD9-3EFED6D0B9D2}" destId="{33FBECE1-CC13-4638-A4F1-9B5A7642C2A6}" srcOrd="0" destOrd="0" presId="urn:microsoft.com/office/officeart/2005/8/layout/radial4"/>
    <dgm:cxn modelId="{95924282-3A3C-40E8-8506-A0CA2A9B2A74}" type="presOf" srcId="{8531D833-24DC-479E-94CD-9CF42619F7AD}" destId="{7A00CEF2-B4D4-4203-8496-F0C50E766040}" srcOrd="0" destOrd="0" presId="urn:microsoft.com/office/officeart/2005/8/layout/radial4"/>
    <dgm:cxn modelId="{8B8D7582-D8DC-4430-B973-F0F9E6EB762E}" srcId="{A92B9E02-1863-4BCF-A131-BA18314294AC}" destId="{8531D833-24DC-479E-94CD-9CF42619F7AD}" srcOrd="0" destOrd="0" parTransId="{69CEBEF5-F648-42DF-95CC-63D7F8CD1FB3}" sibTransId="{4FF42A48-2876-408A-9562-D6ECBD580215}"/>
    <dgm:cxn modelId="{066B658A-2EAB-47A4-A5FC-FB74D6F35340}" type="presOf" srcId="{A92B9E02-1863-4BCF-A131-BA18314294AC}" destId="{680102C6-FB67-4204-8AD1-3B6C6B145CAA}" srcOrd="0" destOrd="0" presId="urn:microsoft.com/office/officeart/2005/8/layout/radial4"/>
    <dgm:cxn modelId="{BD58FB8E-4D57-4110-A196-F526468E61E4}" srcId="{8531D833-24DC-479E-94CD-9CF42619F7AD}" destId="{9029AC91-6E55-417B-8BD9-3EFED6D0B9D2}" srcOrd="1" destOrd="0" parTransId="{40CB0D59-1A22-4A92-A4ED-4018C23DE100}" sibTransId="{D463A251-5FE6-4474-8A92-8E5B39475802}"/>
    <dgm:cxn modelId="{C856EE95-87F8-49C9-88AB-6E773432FF9D}" srcId="{8531D833-24DC-479E-94CD-9CF42619F7AD}" destId="{1CB86197-91C7-495E-BC10-148856D0A4E4}" srcOrd="0" destOrd="0" parTransId="{C0615EA1-27A4-46BC-9852-09F92AB2507C}" sibTransId="{FDC52557-44C4-4EEF-82CD-0E700CB869E6}"/>
    <dgm:cxn modelId="{CD8A1199-7463-413F-8793-39C233F9C99F}" type="presOf" srcId="{40CB0D59-1A22-4A92-A4ED-4018C23DE100}" destId="{A28876CA-9E41-4731-9DB9-B3938547BB1F}" srcOrd="0" destOrd="0" presId="urn:microsoft.com/office/officeart/2005/8/layout/radial4"/>
    <dgm:cxn modelId="{A591479B-6BB0-4E40-B551-284A942D0C3C}" srcId="{8531D833-24DC-479E-94CD-9CF42619F7AD}" destId="{D5DDEB11-3EB6-4F34-B551-D6942CE2A1B4}" srcOrd="4" destOrd="0" parTransId="{E077A2D4-9D8D-422D-8E7C-EB7CA5D2D109}" sibTransId="{49B2C62E-ADD5-461C-B456-B6A91AA7A186}"/>
    <dgm:cxn modelId="{43D211AB-DD0C-4578-A3BB-6B0B460F660B}" srcId="{8531D833-24DC-479E-94CD-9CF42619F7AD}" destId="{A05DBF2E-0C07-4271-9FAD-FB9BADA4BDD1}" srcOrd="3" destOrd="0" parTransId="{51BDB97C-A180-4CB7-B070-7323375CD047}" sibTransId="{29A63520-9356-4DDB-9E0D-AE6C586B0CE0}"/>
    <dgm:cxn modelId="{91D0CCB0-0385-4F74-9F4F-161DD92088EA}" type="presOf" srcId="{F0DF4E37-31B2-4DC3-9991-977CB9FFDF26}" destId="{011607A0-7A2C-447A-97DE-5C58A6AFEC49}" srcOrd="0" destOrd="0" presId="urn:microsoft.com/office/officeart/2005/8/layout/radial4"/>
    <dgm:cxn modelId="{9E5B00C4-76F9-404D-8FC2-CEA763825A6B}" type="presOf" srcId="{C0615EA1-27A4-46BC-9852-09F92AB2507C}" destId="{59C62119-75BB-4092-9128-DF0467998012}" srcOrd="0" destOrd="0" presId="urn:microsoft.com/office/officeart/2005/8/layout/radial4"/>
    <dgm:cxn modelId="{7FE37FE4-0218-42E5-A4B4-1C16D961F6E7}" srcId="{8531D833-24DC-479E-94CD-9CF42619F7AD}" destId="{F0DF4E37-31B2-4DC3-9991-977CB9FFDF26}" srcOrd="2" destOrd="0" parTransId="{E97832C6-3B37-4BCD-835C-9BFDD047C9BA}" sibTransId="{89C45A10-81EB-4BD8-AF1D-513CA8FB5E12}"/>
    <dgm:cxn modelId="{38F9C1ED-23CA-444B-81EE-B7C193DC6706}" srcId="{A92B9E02-1863-4BCF-A131-BA18314294AC}" destId="{99269B2F-E815-450A-B35A-8B371CF0DEF9}" srcOrd="2" destOrd="0" parTransId="{2907818F-A1CF-4A28-820F-8B4EA73BC645}" sibTransId="{5A0BDF09-5050-4503-B9A8-0E6F7ECB42A2}"/>
    <dgm:cxn modelId="{8B7B0CEE-3342-45F6-A385-18B4C6D3F1E0}" type="presOf" srcId="{51BDB97C-A180-4CB7-B070-7323375CD047}" destId="{FFE2766B-74CC-4C8F-B1C0-646621D040D1}" srcOrd="0" destOrd="0" presId="urn:microsoft.com/office/officeart/2005/8/layout/radial4"/>
    <dgm:cxn modelId="{A4699275-23F6-4BEE-B5D9-DEF2A785BD68}" type="presParOf" srcId="{680102C6-FB67-4204-8AD1-3B6C6B145CAA}" destId="{7A00CEF2-B4D4-4203-8496-F0C50E766040}" srcOrd="0" destOrd="0" presId="urn:microsoft.com/office/officeart/2005/8/layout/radial4"/>
    <dgm:cxn modelId="{DBE0EBB9-D019-4162-A5BD-8069D6C34A8D}" type="presParOf" srcId="{680102C6-FB67-4204-8AD1-3B6C6B145CAA}" destId="{59C62119-75BB-4092-9128-DF0467998012}" srcOrd="1" destOrd="0" presId="urn:microsoft.com/office/officeart/2005/8/layout/radial4"/>
    <dgm:cxn modelId="{7CBDB653-C671-4D13-9440-2C09C5F004DA}" type="presParOf" srcId="{680102C6-FB67-4204-8AD1-3B6C6B145CAA}" destId="{B1F0ED38-FC05-498C-ACC6-2DAFBC1841F6}" srcOrd="2" destOrd="0" presId="urn:microsoft.com/office/officeart/2005/8/layout/radial4"/>
    <dgm:cxn modelId="{6F586DB0-384A-416C-AA11-4566D1665409}" type="presParOf" srcId="{680102C6-FB67-4204-8AD1-3B6C6B145CAA}" destId="{A28876CA-9E41-4731-9DB9-B3938547BB1F}" srcOrd="3" destOrd="0" presId="urn:microsoft.com/office/officeart/2005/8/layout/radial4"/>
    <dgm:cxn modelId="{591B1EE3-E120-43F5-90E4-DCAE8B0DF72C}" type="presParOf" srcId="{680102C6-FB67-4204-8AD1-3B6C6B145CAA}" destId="{33FBECE1-CC13-4638-A4F1-9B5A7642C2A6}" srcOrd="4" destOrd="0" presId="urn:microsoft.com/office/officeart/2005/8/layout/radial4"/>
    <dgm:cxn modelId="{4268A514-797F-4491-B768-BC241E52D3A0}" type="presParOf" srcId="{680102C6-FB67-4204-8AD1-3B6C6B145CAA}" destId="{7A8E612F-6E42-4B08-91D5-05AB29E60957}" srcOrd="5" destOrd="0" presId="urn:microsoft.com/office/officeart/2005/8/layout/radial4"/>
    <dgm:cxn modelId="{FC534014-82B8-4D0F-B810-2817B204E1BD}" type="presParOf" srcId="{680102C6-FB67-4204-8AD1-3B6C6B145CAA}" destId="{011607A0-7A2C-447A-97DE-5C58A6AFEC49}" srcOrd="6" destOrd="0" presId="urn:microsoft.com/office/officeart/2005/8/layout/radial4"/>
    <dgm:cxn modelId="{9A1FB737-8B3F-4482-BEA8-BACCDBCBFF97}" type="presParOf" srcId="{680102C6-FB67-4204-8AD1-3B6C6B145CAA}" destId="{FFE2766B-74CC-4C8F-B1C0-646621D040D1}" srcOrd="7" destOrd="0" presId="urn:microsoft.com/office/officeart/2005/8/layout/radial4"/>
    <dgm:cxn modelId="{B7EE1E31-43F3-4211-9314-6A344BE3E22C}" type="presParOf" srcId="{680102C6-FB67-4204-8AD1-3B6C6B145CAA}" destId="{1FA29B4A-D129-498E-8A72-C48163EF34A8}" srcOrd="8" destOrd="0" presId="urn:microsoft.com/office/officeart/2005/8/layout/radial4"/>
    <dgm:cxn modelId="{E501A768-854C-4705-9A5B-409E03786B9D}" type="presParOf" srcId="{680102C6-FB67-4204-8AD1-3B6C6B145CAA}" destId="{BCEBE53D-F731-4414-AB00-927F23FCD3BE}" srcOrd="9" destOrd="0" presId="urn:microsoft.com/office/officeart/2005/8/layout/radial4"/>
    <dgm:cxn modelId="{A160D828-732E-44B4-A272-B7451EE70B42}" type="presParOf" srcId="{680102C6-FB67-4204-8AD1-3B6C6B145CAA}" destId="{A22942E5-64DB-4095-821D-E6D684E71D56}"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EDBFC-6E97-4D0F-AED3-E8A54C49A3CD}" type="doc">
      <dgm:prSet loTypeId="urn:diagrams.loki3.com/VaryingWidthList+Icon" loCatId="list" qsTypeId="urn:microsoft.com/office/officeart/2005/8/quickstyle/simple3" qsCatId="simple" csTypeId="urn:microsoft.com/office/officeart/2005/8/colors/accent1_2" csCatId="accent1" phldr="1"/>
      <dgm:spPr/>
    </dgm:pt>
    <dgm:pt modelId="{69C1A660-FB99-4C09-8ED9-6438252A47EC}">
      <dgm:prSet phldrT="[Text]" custT="1"/>
      <dgm:spPr/>
      <dgm:t>
        <a:bodyPr/>
        <a:lstStyle/>
        <a:p>
          <a:r>
            <a:rPr lang="en-US" sz="2800" b="1" dirty="0"/>
            <a:t>Support of NARFE issues</a:t>
          </a:r>
        </a:p>
      </dgm:t>
    </dgm:pt>
    <dgm:pt modelId="{FFF83F9C-8177-4440-9BF1-C1A235062673}" type="parTrans" cxnId="{5AF2C312-6FCA-4142-8584-5DBA4E268AD5}">
      <dgm:prSet/>
      <dgm:spPr/>
      <dgm:t>
        <a:bodyPr/>
        <a:lstStyle/>
        <a:p>
          <a:endParaRPr lang="en-US"/>
        </a:p>
      </dgm:t>
    </dgm:pt>
    <dgm:pt modelId="{AF06DA9E-FA96-4F92-A300-FED5A476F084}" type="sibTrans" cxnId="{5AF2C312-6FCA-4142-8584-5DBA4E268AD5}">
      <dgm:prSet/>
      <dgm:spPr/>
      <dgm:t>
        <a:bodyPr/>
        <a:lstStyle/>
        <a:p>
          <a:endParaRPr lang="en-US"/>
        </a:p>
      </dgm:t>
    </dgm:pt>
    <dgm:pt modelId="{94F5CF8B-7706-4806-9CFA-ED134B0B14B5}">
      <dgm:prSet phldrT="[Text]" custT="1"/>
      <dgm:spPr/>
      <dgm:t>
        <a:bodyPr/>
        <a:lstStyle/>
        <a:p>
          <a:r>
            <a:rPr lang="en-US" sz="2800" b="1" dirty="0"/>
            <a:t>Influence of legislator</a:t>
          </a:r>
        </a:p>
      </dgm:t>
    </dgm:pt>
    <dgm:pt modelId="{694DFFD2-6717-426C-8A29-FB1B45B1B8F6}" type="parTrans" cxnId="{2C4FFDB6-5504-4D8E-88C7-338C12FF1BB6}">
      <dgm:prSet/>
      <dgm:spPr/>
      <dgm:t>
        <a:bodyPr/>
        <a:lstStyle/>
        <a:p>
          <a:endParaRPr lang="en-US"/>
        </a:p>
      </dgm:t>
    </dgm:pt>
    <dgm:pt modelId="{B42FB97A-8795-42C8-98B0-1444F710F526}" type="sibTrans" cxnId="{2C4FFDB6-5504-4D8E-88C7-338C12FF1BB6}">
      <dgm:prSet/>
      <dgm:spPr/>
      <dgm:t>
        <a:bodyPr/>
        <a:lstStyle/>
        <a:p>
          <a:endParaRPr lang="en-US"/>
        </a:p>
      </dgm:t>
    </dgm:pt>
    <dgm:pt modelId="{7E778154-3420-4049-B4CF-89F1A779992D}">
      <dgm:prSet custT="1"/>
      <dgm:spPr/>
      <dgm:t>
        <a:bodyPr/>
        <a:lstStyle/>
        <a:p>
          <a:r>
            <a:rPr lang="en-US" sz="2800" b="1" dirty="0"/>
            <a:t>Federation</a:t>
          </a:r>
          <a:r>
            <a:rPr lang="en-US" sz="2800" dirty="0"/>
            <a:t> </a:t>
          </a:r>
          <a:r>
            <a:rPr lang="en-US" sz="2800" b="1" dirty="0"/>
            <a:t>recommendation</a:t>
          </a:r>
        </a:p>
      </dgm:t>
    </dgm:pt>
    <dgm:pt modelId="{D6CF4837-1239-466E-B72F-B3E1B58C42A0}" type="parTrans" cxnId="{64CB420B-AC91-4A4A-BCBF-8341EDAD3D96}">
      <dgm:prSet/>
      <dgm:spPr/>
      <dgm:t>
        <a:bodyPr/>
        <a:lstStyle/>
        <a:p>
          <a:endParaRPr lang="en-US"/>
        </a:p>
      </dgm:t>
    </dgm:pt>
    <dgm:pt modelId="{E90AF40C-E30E-4236-A203-42F64416D776}" type="sibTrans" cxnId="{64CB420B-AC91-4A4A-BCBF-8341EDAD3D96}">
      <dgm:prSet/>
      <dgm:spPr/>
      <dgm:t>
        <a:bodyPr/>
        <a:lstStyle/>
        <a:p>
          <a:endParaRPr lang="en-US"/>
        </a:p>
      </dgm:t>
    </dgm:pt>
    <dgm:pt modelId="{97F0CCE5-6292-4BAE-8CCE-CF034320A756}">
      <dgm:prSet custT="1"/>
      <dgm:spPr/>
      <dgm:t>
        <a:bodyPr/>
        <a:lstStyle/>
        <a:p>
          <a:r>
            <a:rPr lang="en-US" sz="2800" b="1" dirty="0"/>
            <a:t>Overall NARFE-PAC budget</a:t>
          </a:r>
        </a:p>
      </dgm:t>
    </dgm:pt>
    <dgm:pt modelId="{85819555-D4F3-4E92-B5D3-1A2E62A584DC}" type="parTrans" cxnId="{A5FCA9C1-51C8-445B-9B14-2D792F4AA06D}">
      <dgm:prSet/>
      <dgm:spPr/>
      <dgm:t>
        <a:bodyPr/>
        <a:lstStyle/>
        <a:p>
          <a:endParaRPr lang="en-US"/>
        </a:p>
      </dgm:t>
    </dgm:pt>
    <dgm:pt modelId="{3DF1B2DE-8AA7-4FE2-8626-02816E236C2A}" type="sibTrans" cxnId="{A5FCA9C1-51C8-445B-9B14-2D792F4AA06D}">
      <dgm:prSet/>
      <dgm:spPr/>
      <dgm:t>
        <a:bodyPr/>
        <a:lstStyle/>
        <a:p>
          <a:endParaRPr lang="en-US"/>
        </a:p>
      </dgm:t>
    </dgm:pt>
    <dgm:pt modelId="{3A63B56D-889D-4E1F-8FAD-4594D7D2F64D}">
      <dgm:prSet custT="1"/>
      <dgm:spPr/>
      <dgm:t>
        <a:bodyPr/>
        <a:lstStyle/>
        <a:p>
          <a:r>
            <a:rPr lang="en-US" sz="2800" b="1" dirty="0"/>
            <a:t>Competitiveness of race</a:t>
          </a:r>
        </a:p>
      </dgm:t>
    </dgm:pt>
    <dgm:pt modelId="{C2657B95-19C7-4FDD-8E89-C968B9DACC0A}" type="parTrans" cxnId="{D628540D-CE24-4665-BFF3-FD1AE0CB9B7B}">
      <dgm:prSet/>
      <dgm:spPr/>
      <dgm:t>
        <a:bodyPr/>
        <a:lstStyle/>
        <a:p>
          <a:endParaRPr lang="en-US"/>
        </a:p>
      </dgm:t>
    </dgm:pt>
    <dgm:pt modelId="{8F39DB31-9CA7-4B3D-A999-7C9200DE782F}" type="sibTrans" cxnId="{D628540D-CE24-4665-BFF3-FD1AE0CB9B7B}">
      <dgm:prSet/>
      <dgm:spPr/>
      <dgm:t>
        <a:bodyPr/>
        <a:lstStyle/>
        <a:p>
          <a:endParaRPr lang="en-US"/>
        </a:p>
      </dgm:t>
    </dgm:pt>
    <dgm:pt modelId="{75E289F8-D5CE-4E94-BB62-5AF8DB1FAD6B}">
      <dgm:prSet phldrT="[Text]" custT="1"/>
      <dgm:spPr/>
      <dgm:t>
        <a:bodyPr/>
        <a:lstStyle/>
        <a:p>
          <a:r>
            <a:rPr lang="en-US" sz="2800" b="1" dirty="0"/>
            <a:t>Relationship with NARFE and its members</a:t>
          </a:r>
        </a:p>
      </dgm:t>
    </dgm:pt>
    <dgm:pt modelId="{515F4F65-5C9D-4DC5-931F-03F6F2DAEE95}" type="parTrans" cxnId="{3071074B-90FA-4493-AFC4-6017E142F88B}">
      <dgm:prSet/>
      <dgm:spPr/>
      <dgm:t>
        <a:bodyPr/>
        <a:lstStyle/>
        <a:p>
          <a:endParaRPr lang="en-US"/>
        </a:p>
      </dgm:t>
    </dgm:pt>
    <dgm:pt modelId="{34BE91D8-A305-43BB-B320-A38CC1196748}" type="sibTrans" cxnId="{3071074B-90FA-4493-AFC4-6017E142F88B}">
      <dgm:prSet/>
      <dgm:spPr/>
      <dgm:t>
        <a:bodyPr/>
        <a:lstStyle/>
        <a:p>
          <a:endParaRPr lang="en-US"/>
        </a:p>
      </dgm:t>
    </dgm:pt>
    <dgm:pt modelId="{2515B643-DEF1-4922-BA45-6B6187D82485}" type="pres">
      <dgm:prSet presAssocID="{1BFEDBFC-6E97-4D0F-AED3-E8A54C49A3CD}" presName="Name0" presStyleCnt="0">
        <dgm:presLayoutVars>
          <dgm:resizeHandles/>
        </dgm:presLayoutVars>
      </dgm:prSet>
      <dgm:spPr/>
    </dgm:pt>
    <dgm:pt modelId="{97EC066C-03E8-4F7E-8221-E4008636FB22}" type="pres">
      <dgm:prSet presAssocID="{69C1A660-FB99-4C09-8ED9-6438252A47EC}" presName="text" presStyleLbl="node1" presStyleIdx="0" presStyleCnt="6" custScaleX="486355" custLinFactNeighborY="-3434">
        <dgm:presLayoutVars>
          <dgm:bulletEnabled val="1"/>
        </dgm:presLayoutVars>
      </dgm:prSet>
      <dgm:spPr/>
    </dgm:pt>
    <dgm:pt modelId="{339CDF3E-F646-4146-AB45-F5A78A199078}" type="pres">
      <dgm:prSet presAssocID="{AF06DA9E-FA96-4F92-A300-FED5A476F084}" presName="space" presStyleCnt="0"/>
      <dgm:spPr/>
    </dgm:pt>
    <dgm:pt modelId="{022CACF5-A0EB-4AEF-B0BA-5D744AA5B1A9}" type="pres">
      <dgm:prSet presAssocID="{75E289F8-D5CE-4E94-BB62-5AF8DB1FAD6B}" presName="text" presStyleLbl="node1" presStyleIdx="1" presStyleCnt="6" custScaleX="104584">
        <dgm:presLayoutVars>
          <dgm:bulletEnabled val="1"/>
        </dgm:presLayoutVars>
      </dgm:prSet>
      <dgm:spPr/>
    </dgm:pt>
    <dgm:pt modelId="{F4C980BD-E424-42E8-9F07-8C5BDDC9C04A}" type="pres">
      <dgm:prSet presAssocID="{34BE91D8-A305-43BB-B320-A38CC1196748}" presName="space" presStyleCnt="0"/>
      <dgm:spPr/>
    </dgm:pt>
    <dgm:pt modelId="{1DE06716-E5FF-43AF-B486-2A232132C015}" type="pres">
      <dgm:prSet presAssocID="{7E778154-3420-4049-B4CF-89F1A779992D}" presName="text" presStyleLbl="node1" presStyleIdx="2" presStyleCnt="6" custScaleX="153458">
        <dgm:presLayoutVars>
          <dgm:bulletEnabled val="1"/>
        </dgm:presLayoutVars>
      </dgm:prSet>
      <dgm:spPr/>
    </dgm:pt>
    <dgm:pt modelId="{CCFC2A22-0BD0-45EC-A618-E1BD26F64183}" type="pres">
      <dgm:prSet presAssocID="{E90AF40C-E30E-4236-A203-42F64416D776}" presName="space" presStyleCnt="0"/>
      <dgm:spPr/>
    </dgm:pt>
    <dgm:pt modelId="{FD7A2803-77CE-4962-A789-7CD503EE9DA3}" type="pres">
      <dgm:prSet presAssocID="{94F5CF8B-7706-4806-9CFA-ED134B0B14B5}" presName="text" presStyleLbl="node1" presStyleIdx="3" presStyleCnt="6" custScaleX="1075972">
        <dgm:presLayoutVars>
          <dgm:bulletEnabled val="1"/>
        </dgm:presLayoutVars>
      </dgm:prSet>
      <dgm:spPr/>
    </dgm:pt>
    <dgm:pt modelId="{158EA19C-8CC5-4471-B3E4-551D963CE5CA}" type="pres">
      <dgm:prSet presAssocID="{B42FB97A-8795-42C8-98B0-1444F710F526}" presName="space" presStyleCnt="0"/>
      <dgm:spPr/>
    </dgm:pt>
    <dgm:pt modelId="{AC592D95-564E-4D3B-84B7-A99CF3534AA1}" type="pres">
      <dgm:prSet presAssocID="{3A63B56D-889D-4E1F-8FAD-4594D7D2F64D}" presName="text" presStyleLbl="node1" presStyleIdx="4" presStyleCnt="6" custScaleX="179659">
        <dgm:presLayoutVars>
          <dgm:bulletEnabled val="1"/>
        </dgm:presLayoutVars>
      </dgm:prSet>
      <dgm:spPr/>
    </dgm:pt>
    <dgm:pt modelId="{10E6E393-9AA6-4701-9CDE-A6CE78840569}" type="pres">
      <dgm:prSet presAssocID="{8F39DB31-9CA7-4B3D-A999-7C9200DE782F}" presName="space" presStyleCnt="0"/>
      <dgm:spPr/>
    </dgm:pt>
    <dgm:pt modelId="{37348699-D5CF-4611-941D-45E1A475F540}" type="pres">
      <dgm:prSet presAssocID="{97F0CCE5-6292-4BAE-8CCE-CF034320A756}" presName="text" presStyleLbl="node1" presStyleIdx="5" presStyleCnt="6" custScaleX="163689" custLinFactNeighborX="-8105" custLinFactNeighborY="3440">
        <dgm:presLayoutVars>
          <dgm:bulletEnabled val="1"/>
        </dgm:presLayoutVars>
      </dgm:prSet>
      <dgm:spPr/>
    </dgm:pt>
  </dgm:ptLst>
  <dgm:cxnLst>
    <dgm:cxn modelId="{64CB420B-AC91-4A4A-BCBF-8341EDAD3D96}" srcId="{1BFEDBFC-6E97-4D0F-AED3-E8A54C49A3CD}" destId="{7E778154-3420-4049-B4CF-89F1A779992D}" srcOrd="2" destOrd="0" parTransId="{D6CF4837-1239-466E-B72F-B3E1B58C42A0}" sibTransId="{E90AF40C-E30E-4236-A203-42F64416D776}"/>
    <dgm:cxn modelId="{D628540D-CE24-4665-BFF3-FD1AE0CB9B7B}" srcId="{1BFEDBFC-6E97-4D0F-AED3-E8A54C49A3CD}" destId="{3A63B56D-889D-4E1F-8FAD-4594D7D2F64D}" srcOrd="4" destOrd="0" parTransId="{C2657B95-19C7-4FDD-8E89-C968B9DACC0A}" sibTransId="{8F39DB31-9CA7-4B3D-A999-7C9200DE782F}"/>
    <dgm:cxn modelId="{5AF2C312-6FCA-4142-8584-5DBA4E268AD5}" srcId="{1BFEDBFC-6E97-4D0F-AED3-E8A54C49A3CD}" destId="{69C1A660-FB99-4C09-8ED9-6438252A47EC}" srcOrd="0" destOrd="0" parTransId="{FFF83F9C-8177-4440-9BF1-C1A235062673}" sibTransId="{AF06DA9E-FA96-4F92-A300-FED5A476F084}"/>
    <dgm:cxn modelId="{7B686817-B02A-42AE-B1EC-61439AFA0E5A}" type="presOf" srcId="{94F5CF8B-7706-4806-9CFA-ED134B0B14B5}" destId="{FD7A2803-77CE-4962-A789-7CD503EE9DA3}" srcOrd="0" destOrd="0" presId="urn:diagrams.loki3.com/VaryingWidthList+Icon"/>
    <dgm:cxn modelId="{8C2B171F-3984-4E7A-8622-22E22A679E86}" type="presOf" srcId="{75E289F8-D5CE-4E94-BB62-5AF8DB1FAD6B}" destId="{022CACF5-A0EB-4AEF-B0BA-5D744AA5B1A9}" srcOrd="0" destOrd="0" presId="urn:diagrams.loki3.com/VaryingWidthList+Icon"/>
    <dgm:cxn modelId="{1837532D-1DC2-4D11-97BD-373EFDC5045B}" type="presOf" srcId="{69C1A660-FB99-4C09-8ED9-6438252A47EC}" destId="{97EC066C-03E8-4F7E-8221-E4008636FB22}" srcOrd="0" destOrd="0" presId="urn:diagrams.loki3.com/VaryingWidthList+Icon"/>
    <dgm:cxn modelId="{3071074B-90FA-4493-AFC4-6017E142F88B}" srcId="{1BFEDBFC-6E97-4D0F-AED3-E8A54C49A3CD}" destId="{75E289F8-D5CE-4E94-BB62-5AF8DB1FAD6B}" srcOrd="1" destOrd="0" parTransId="{515F4F65-5C9D-4DC5-931F-03F6F2DAEE95}" sibTransId="{34BE91D8-A305-43BB-B320-A38CC1196748}"/>
    <dgm:cxn modelId="{A54C1653-2325-448D-9D45-2F8B3E7A01E3}" type="presOf" srcId="{1BFEDBFC-6E97-4D0F-AED3-E8A54C49A3CD}" destId="{2515B643-DEF1-4922-BA45-6B6187D82485}" srcOrd="0" destOrd="0" presId="urn:diagrams.loki3.com/VaryingWidthList+Icon"/>
    <dgm:cxn modelId="{3153D4A5-5CA3-44AB-A223-49A149F6CC55}" type="presOf" srcId="{3A63B56D-889D-4E1F-8FAD-4594D7D2F64D}" destId="{AC592D95-564E-4D3B-84B7-A99CF3534AA1}" srcOrd="0" destOrd="0" presId="urn:diagrams.loki3.com/VaryingWidthList+Icon"/>
    <dgm:cxn modelId="{B7D952AA-7E0A-466C-AC04-B4EA8E83CCB8}" type="presOf" srcId="{7E778154-3420-4049-B4CF-89F1A779992D}" destId="{1DE06716-E5FF-43AF-B486-2A232132C015}" srcOrd="0" destOrd="0" presId="urn:diagrams.loki3.com/VaryingWidthList+Icon"/>
    <dgm:cxn modelId="{4A84BDAA-1C70-485C-BA51-E08C000554F7}" type="presOf" srcId="{97F0CCE5-6292-4BAE-8CCE-CF034320A756}" destId="{37348699-D5CF-4611-941D-45E1A475F540}" srcOrd="0" destOrd="0" presId="urn:diagrams.loki3.com/VaryingWidthList+Icon"/>
    <dgm:cxn modelId="{2C4FFDB6-5504-4D8E-88C7-338C12FF1BB6}" srcId="{1BFEDBFC-6E97-4D0F-AED3-E8A54C49A3CD}" destId="{94F5CF8B-7706-4806-9CFA-ED134B0B14B5}" srcOrd="3" destOrd="0" parTransId="{694DFFD2-6717-426C-8A29-FB1B45B1B8F6}" sibTransId="{B42FB97A-8795-42C8-98B0-1444F710F526}"/>
    <dgm:cxn modelId="{A5FCA9C1-51C8-445B-9B14-2D792F4AA06D}" srcId="{1BFEDBFC-6E97-4D0F-AED3-E8A54C49A3CD}" destId="{97F0CCE5-6292-4BAE-8CCE-CF034320A756}" srcOrd="5" destOrd="0" parTransId="{85819555-D4F3-4E92-B5D3-1A2E62A584DC}" sibTransId="{3DF1B2DE-8AA7-4FE2-8626-02816E236C2A}"/>
    <dgm:cxn modelId="{B533E0AF-149A-4016-A1E6-BBB750D6B22E}" type="presParOf" srcId="{2515B643-DEF1-4922-BA45-6B6187D82485}" destId="{97EC066C-03E8-4F7E-8221-E4008636FB22}" srcOrd="0" destOrd="0" presId="urn:diagrams.loki3.com/VaryingWidthList+Icon"/>
    <dgm:cxn modelId="{F3BBF9C0-C90F-49A1-BEE4-FFD364F1DC93}" type="presParOf" srcId="{2515B643-DEF1-4922-BA45-6B6187D82485}" destId="{339CDF3E-F646-4146-AB45-F5A78A199078}" srcOrd="1" destOrd="0" presId="urn:diagrams.loki3.com/VaryingWidthList+Icon"/>
    <dgm:cxn modelId="{5CBAC481-54E7-470E-93AC-FCE8CF2C6E22}" type="presParOf" srcId="{2515B643-DEF1-4922-BA45-6B6187D82485}" destId="{022CACF5-A0EB-4AEF-B0BA-5D744AA5B1A9}" srcOrd="2" destOrd="0" presId="urn:diagrams.loki3.com/VaryingWidthList+Icon"/>
    <dgm:cxn modelId="{74D7AECC-A3DD-4BE9-920D-34AC07807A36}" type="presParOf" srcId="{2515B643-DEF1-4922-BA45-6B6187D82485}" destId="{F4C980BD-E424-42E8-9F07-8C5BDDC9C04A}" srcOrd="3" destOrd="0" presId="urn:diagrams.loki3.com/VaryingWidthList+Icon"/>
    <dgm:cxn modelId="{B472BFF6-B479-4E08-84CF-27FFCD63A3A6}" type="presParOf" srcId="{2515B643-DEF1-4922-BA45-6B6187D82485}" destId="{1DE06716-E5FF-43AF-B486-2A232132C015}" srcOrd="4" destOrd="0" presId="urn:diagrams.loki3.com/VaryingWidthList+Icon"/>
    <dgm:cxn modelId="{71BA0CDA-F6C3-4AA9-A921-65E0AE2230D9}" type="presParOf" srcId="{2515B643-DEF1-4922-BA45-6B6187D82485}" destId="{CCFC2A22-0BD0-45EC-A618-E1BD26F64183}" srcOrd="5" destOrd="0" presId="urn:diagrams.loki3.com/VaryingWidthList+Icon"/>
    <dgm:cxn modelId="{309B898A-0302-4D5E-B7B8-5669A9ABF204}" type="presParOf" srcId="{2515B643-DEF1-4922-BA45-6B6187D82485}" destId="{FD7A2803-77CE-4962-A789-7CD503EE9DA3}" srcOrd="6" destOrd="0" presId="urn:diagrams.loki3.com/VaryingWidthList+Icon"/>
    <dgm:cxn modelId="{1BE348F0-8FDE-4DD7-A929-D237DF852AB4}" type="presParOf" srcId="{2515B643-DEF1-4922-BA45-6B6187D82485}" destId="{158EA19C-8CC5-4471-B3E4-551D963CE5CA}" srcOrd="7" destOrd="0" presId="urn:diagrams.loki3.com/VaryingWidthList+Icon"/>
    <dgm:cxn modelId="{F9189363-8B08-4A62-9722-B318244E3574}" type="presParOf" srcId="{2515B643-DEF1-4922-BA45-6B6187D82485}" destId="{AC592D95-564E-4D3B-84B7-A99CF3534AA1}" srcOrd="8" destOrd="0" presId="urn:diagrams.loki3.com/VaryingWidthList+Icon"/>
    <dgm:cxn modelId="{7C1BB4DD-76DD-4226-B293-40E7E9C2F46C}" type="presParOf" srcId="{2515B643-DEF1-4922-BA45-6B6187D82485}" destId="{10E6E393-9AA6-4701-9CDE-A6CE78840569}" srcOrd="9" destOrd="0" presId="urn:diagrams.loki3.com/VaryingWidthList+Icon"/>
    <dgm:cxn modelId="{478E01CA-E15E-46EA-9217-691A7215D92D}" type="presParOf" srcId="{2515B643-DEF1-4922-BA45-6B6187D82485}" destId="{37348699-D5CF-4611-941D-45E1A475F540}" srcOrd="10"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0CEF2-B4D4-4203-8496-F0C50E766040}">
      <dsp:nvSpPr>
        <dsp:cNvPr id="0" name=""/>
        <dsp:cNvSpPr/>
      </dsp:nvSpPr>
      <dsp:spPr>
        <a:xfrm>
          <a:off x="3458228" y="2847288"/>
          <a:ext cx="2112049" cy="211204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n-US" sz="4500" kern="1200" dirty="0"/>
            <a:t>PAC Chairs</a:t>
          </a:r>
        </a:p>
      </dsp:txBody>
      <dsp:txXfrm>
        <a:off x="3767530" y="3156590"/>
        <a:ext cx="1493445" cy="1493445"/>
      </dsp:txXfrm>
    </dsp:sp>
    <dsp:sp modelId="{59C62119-75BB-4092-9128-DF0467998012}">
      <dsp:nvSpPr>
        <dsp:cNvPr id="0" name=""/>
        <dsp:cNvSpPr/>
      </dsp:nvSpPr>
      <dsp:spPr>
        <a:xfrm rot="21598954" flipH="1">
          <a:off x="5631926" y="3644981"/>
          <a:ext cx="958607" cy="603505"/>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1F0ED38-FC05-498C-ACC6-2DAFBC1841F6}">
      <dsp:nvSpPr>
        <dsp:cNvPr id="0" name=""/>
        <dsp:cNvSpPr/>
      </dsp:nvSpPr>
      <dsp:spPr>
        <a:xfrm>
          <a:off x="6791622" y="2875837"/>
          <a:ext cx="2258577" cy="197509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b="1" kern="1200" dirty="0"/>
            <a:t>Share Information</a:t>
          </a:r>
        </a:p>
      </dsp:txBody>
      <dsp:txXfrm>
        <a:off x="6849471" y="2933686"/>
        <a:ext cx="2142879" cy="1859400"/>
      </dsp:txXfrm>
    </dsp:sp>
    <dsp:sp modelId="{A28876CA-9E41-4731-9DB9-B3938547BB1F}">
      <dsp:nvSpPr>
        <dsp:cNvPr id="0" name=""/>
        <dsp:cNvSpPr/>
      </dsp:nvSpPr>
      <dsp:spPr>
        <a:xfrm rot="8651676">
          <a:off x="5280898" y="2351770"/>
          <a:ext cx="1577667" cy="601934"/>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3FBECE1-CC13-4638-A4F1-9B5A7642C2A6}">
      <dsp:nvSpPr>
        <dsp:cNvPr id="0" name=""/>
        <dsp:cNvSpPr/>
      </dsp:nvSpPr>
      <dsp:spPr>
        <a:xfrm>
          <a:off x="6796529" y="454014"/>
          <a:ext cx="2258577" cy="197509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b="1" kern="1200" dirty="0"/>
            <a:t>Coordinate Local Fundraisers</a:t>
          </a:r>
        </a:p>
      </dsp:txBody>
      <dsp:txXfrm>
        <a:off x="6854378" y="511863"/>
        <a:ext cx="2142879" cy="1859400"/>
      </dsp:txXfrm>
    </dsp:sp>
    <dsp:sp modelId="{7A8E612F-6E42-4B08-91D5-05AB29E60957}">
      <dsp:nvSpPr>
        <dsp:cNvPr id="0" name=""/>
        <dsp:cNvSpPr/>
      </dsp:nvSpPr>
      <dsp:spPr>
        <a:xfrm rot="5400000">
          <a:off x="3952917" y="1925237"/>
          <a:ext cx="1071187" cy="601934"/>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11607A0-7A2C-447A-97DE-5C58A6AFEC49}">
      <dsp:nvSpPr>
        <dsp:cNvPr id="0" name=""/>
        <dsp:cNvSpPr/>
      </dsp:nvSpPr>
      <dsp:spPr>
        <a:xfrm>
          <a:off x="2762221" y="12"/>
          <a:ext cx="3293000" cy="160515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b="1" kern="1200" dirty="0"/>
            <a:t>Provide Recommendations</a:t>
          </a:r>
        </a:p>
      </dsp:txBody>
      <dsp:txXfrm>
        <a:off x="2809234" y="47025"/>
        <a:ext cx="3198974" cy="1511131"/>
      </dsp:txXfrm>
    </dsp:sp>
    <dsp:sp modelId="{FFE2766B-74CC-4C8F-B1C0-646621D040D1}">
      <dsp:nvSpPr>
        <dsp:cNvPr id="0" name=""/>
        <dsp:cNvSpPr/>
      </dsp:nvSpPr>
      <dsp:spPr>
        <a:xfrm rot="2233089">
          <a:off x="2297654" y="2354076"/>
          <a:ext cx="1527039" cy="601934"/>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FA29B4A-D129-498E-8A72-C48163EF34A8}">
      <dsp:nvSpPr>
        <dsp:cNvPr id="0" name=""/>
        <dsp:cNvSpPr/>
      </dsp:nvSpPr>
      <dsp:spPr>
        <a:xfrm>
          <a:off x="101086" y="547416"/>
          <a:ext cx="2264375" cy="197509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Solicit Contributions</a:t>
          </a:r>
        </a:p>
      </dsp:txBody>
      <dsp:txXfrm>
        <a:off x="158935" y="605265"/>
        <a:ext cx="2148677" cy="1859400"/>
      </dsp:txXfrm>
    </dsp:sp>
    <dsp:sp modelId="{BCEBE53D-F731-4414-AB00-927F23FCD3BE}">
      <dsp:nvSpPr>
        <dsp:cNvPr id="0" name=""/>
        <dsp:cNvSpPr/>
      </dsp:nvSpPr>
      <dsp:spPr>
        <a:xfrm rot="10812145" flipH="1">
          <a:off x="2487249" y="3657094"/>
          <a:ext cx="923512" cy="601934"/>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22942E5-64DB-4095-821D-E6D684E71D56}">
      <dsp:nvSpPr>
        <dsp:cNvPr id="0" name=""/>
        <dsp:cNvSpPr/>
      </dsp:nvSpPr>
      <dsp:spPr>
        <a:xfrm>
          <a:off x="60036" y="2925916"/>
          <a:ext cx="2261988" cy="1978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Educate Members</a:t>
          </a:r>
        </a:p>
      </dsp:txBody>
      <dsp:txXfrm>
        <a:off x="117970" y="2983850"/>
        <a:ext cx="2146120" cy="1862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C066C-03E8-4F7E-8221-E4008636FB22}">
      <dsp:nvSpPr>
        <dsp:cNvPr id="0" name=""/>
        <dsp:cNvSpPr/>
      </dsp:nvSpPr>
      <dsp:spPr>
        <a:xfrm>
          <a:off x="0" y="0"/>
          <a:ext cx="6629400" cy="7047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t>Support of NARFE issues</a:t>
          </a:r>
        </a:p>
      </dsp:txBody>
      <dsp:txXfrm>
        <a:off x="0" y="0"/>
        <a:ext cx="6629400" cy="704716"/>
      </dsp:txXfrm>
    </dsp:sp>
    <dsp:sp modelId="{022CACF5-A0EB-4AEF-B0BA-5D744AA5B1A9}">
      <dsp:nvSpPr>
        <dsp:cNvPr id="0" name=""/>
        <dsp:cNvSpPr/>
      </dsp:nvSpPr>
      <dsp:spPr>
        <a:xfrm>
          <a:off x="8" y="741162"/>
          <a:ext cx="6629383" cy="7047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t>Relationship with NARFE and its members</a:t>
          </a:r>
        </a:p>
      </dsp:txBody>
      <dsp:txXfrm>
        <a:off x="8" y="741162"/>
        <a:ext cx="6629383" cy="704716"/>
      </dsp:txXfrm>
    </dsp:sp>
    <dsp:sp modelId="{1DE06716-E5FF-43AF-B486-2A232132C015}">
      <dsp:nvSpPr>
        <dsp:cNvPr id="0" name=""/>
        <dsp:cNvSpPr/>
      </dsp:nvSpPr>
      <dsp:spPr>
        <a:xfrm>
          <a:off x="0" y="1481115"/>
          <a:ext cx="6629400" cy="7047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t>Federation</a:t>
          </a:r>
          <a:r>
            <a:rPr lang="en-US" sz="2800" kern="1200" dirty="0"/>
            <a:t> </a:t>
          </a:r>
          <a:r>
            <a:rPr lang="en-US" sz="2800" b="1" kern="1200" dirty="0"/>
            <a:t>recommendation</a:t>
          </a:r>
        </a:p>
      </dsp:txBody>
      <dsp:txXfrm>
        <a:off x="0" y="1481115"/>
        <a:ext cx="6629400" cy="704716"/>
      </dsp:txXfrm>
    </dsp:sp>
    <dsp:sp modelId="{FD7A2803-77CE-4962-A789-7CD503EE9DA3}">
      <dsp:nvSpPr>
        <dsp:cNvPr id="0" name=""/>
        <dsp:cNvSpPr/>
      </dsp:nvSpPr>
      <dsp:spPr>
        <a:xfrm>
          <a:off x="0" y="2221067"/>
          <a:ext cx="6629400" cy="7047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t>Influence of legislator</a:t>
          </a:r>
        </a:p>
      </dsp:txBody>
      <dsp:txXfrm>
        <a:off x="0" y="2221067"/>
        <a:ext cx="6629400" cy="704716"/>
      </dsp:txXfrm>
    </dsp:sp>
    <dsp:sp modelId="{AC592D95-564E-4D3B-84B7-A99CF3534AA1}">
      <dsp:nvSpPr>
        <dsp:cNvPr id="0" name=""/>
        <dsp:cNvSpPr/>
      </dsp:nvSpPr>
      <dsp:spPr>
        <a:xfrm>
          <a:off x="0" y="2961020"/>
          <a:ext cx="6629400" cy="7047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t>Competitiveness of race</a:t>
          </a:r>
        </a:p>
      </dsp:txBody>
      <dsp:txXfrm>
        <a:off x="0" y="2961020"/>
        <a:ext cx="6629400" cy="704716"/>
      </dsp:txXfrm>
    </dsp:sp>
    <dsp:sp modelId="{37348699-D5CF-4611-941D-45E1A475F540}">
      <dsp:nvSpPr>
        <dsp:cNvPr id="0" name=""/>
        <dsp:cNvSpPr/>
      </dsp:nvSpPr>
      <dsp:spPr>
        <a:xfrm>
          <a:off x="0" y="3702183"/>
          <a:ext cx="6629400" cy="7047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t>Overall NARFE-PAC budget</a:t>
          </a:r>
        </a:p>
      </dsp:txBody>
      <dsp:txXfrm>
        <a:off x="0" y="3702183"/>
        <a:ext cx="6629400" cy="70471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C0BD7A-3B7E-BA4C-8633-332707BE5848}" type="datetimeFigureOut">
              <a:rPr lang="en-US" smtClean="0"/>
              <a:t>5/25/2023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E149231-B891-FC43-917C-0C15EEEF79C0}" type="slidenum">
              <a:rPr lang="en-US" smtClean="0"/>
              <a:t>‹#›</a:t>
            </a:fld>
            <a:endParaRPr lang="en-US" dirty="0"/>
          </a:p>
        </p:txBody>
      </p:sp>
    </p:spTree>
    <p:extLst>
      <p:ext uri="{BB962C8B-B14F-4D97-AF65-F5344CB8AC3E}">
        <p14:creationId xmlns:p14="http://schemas.microsoft.com/office/powerpoint/2010/main" val="3399715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61256D8-ABCC-7540-80FE-3C3CB22D7608}" type="datetimeFigureOut">
              <a:rPr lang="en-US" smtClean="0"/>
              <a:t>5/25/2023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1D6134-14B5-BE4F-8909-9278DB4B27FD}" type="slidenum">
              <a:rPr lang="en-US" smtClean="0"/>
              <a:t>‹#›</a:t>
            </a:fld>
            <a:endParaRPr lang="en-US" dirty="0"/>
          </a:p>
        </p:txBody>
      </p:sp>
    </p:spTree>
    <p:extLst>
      <p:ext uri="{BB962C8B-B14F-4D97-AF65-F5344CB8AC3E}">
        <p14:creationId xmlns:p14="http://schemas.microsoft.com/office/powerpoint/2010/main" val="37012501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1</a:t>
            </a:fld>
            <a:endParaRPr lang="en-US" dirty="0"/>
          </a:p>
        </p:txBody>
      </p:sp>
    </p:spTree>
    <p:extLst>
      <p:ext uri="{BB962C8B-B14F-4D97-AF65-F5344CB8AC3E}">
        <p14:creationId xmlns:p14="http://schemas.microsoft.com/office/powerpoint/2010/main" val="1798859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14</a:t>
            </a:fld>
            <a:endParaRPr lang="en-US" dirty="0"/>
          </a:p>
        </p:txBody>
      </p:sp>
    </p:spTree>
    <p:extLst>
      <p:ext uri="{BB962C8B-B14F-4D97-AF65-F5344CB8AC3E}">
        <p14:creationId xmlns:p14="http://schemas.microsoft.com/office/powerpoint/2010/main" val="192752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  Redistricting will have some impact on VFN National Legislative Team</a:t>
            </a:r>
          </a:p>
        </p:txBody>
      </p:sp>
      <p:sp>
        <p:nvSpPr>
          <p:cNvPr id="4" name="Slide Number Placeholder 3"/>
          <p:cNvSpPr>
            <a:spLocks noGrp="1"/>
          </p:cNvSpPr>
          <p:nvPr>
            <p:ph type="sldNum" sz="quarter" idx="5"/>
          </p:nvPr>
        </p:nvSpPr>
        <p:spPr/>
        <p:txBody>
          <a:bodyPr/>
          <a:lstStyle/>
          <a:p>
            <a:fld id="{5D1D6134-14B5-BE4F-8909-9278DB4B27FD}" type="slidenum">
              <a:rPr lang="en-US" smtClean="0"/>
              <a:t>15</a:t>
            </a:fld>
            <a:endParaRPr lang="en-US" dirty="0"/>
          </a:p>
        </p:txBody>
      </p:sp>
    </p:spTree>
    <p:extLst>
      <p:ext uri="{BB962C8B-B14F-4D97-AF65-F5344CB8AC3E}">
        <p14:creationId xmlns:p14="http://schemas.microsoft.com/office/powerpoint/2010/main" val="1879861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16</a:t>
            </a:fld>
            <a:endParaRPr lang="en-US" dirty="0"/>
          </a:p>
        </p:txBody>
      </p:sp>
    </p:spTree>
    <p:extLst>
      <p:ext uri="{BB962C8B-B14F-4D97-AF65-F5344CB8AC3E}">
        <p14:creationId xmlns:p14="http://schemas.microsoft.com/office/powerpoint/2010/main" val="420770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up, is educating members about NARFE-PAC.</a:t>
            </a:r>
          </a:p>
          <a:p>
            <a:endParaRPr lang="en-US" baseline="0" dirty="0"/>
          </a:p>
          <a:p>
            <a:r>
              <a:rPr lang="en-US" baseline="0" dirty="0"/>
              <a:t>When talking to NARFE members, I would assume many don’t fully understand what NARFE-PAC is and how it’s separate from NARFE. It’s certainly confusing, which is why educating members is so important. When talking about PAC, explain NARFE-PAC, what it is, why it’s important, how it works and how it affects them. </a:t>
            </a:r>
          </a:p>
          <a:p>
            <a:endParaRPr lang="en-US" baseline="0" dirty="0"/>
          </a:p>
          <a:p>
            <a:r>
              <a:rPr lang="en-US" baseline="0" dirty="0"/>
              <a:t>Specifically, highlight that PAC is a separate, segregated fund of NARFE, that it exists to elect fed-friendly lawmakers and build relationships with them to protect your benefits, it uses a consultative process for disbursement decisions which relies on local input. Also let members know that NARFE-PAC is a critical part of our advocacy efforts.</a:t>
            </a:r>
          </a:p>
          <a:p>
            <a:endParaRPr lang="en-US" baseline="0" dirty="0"/>
          </a:p>
          <a:p>
            <a:r>
              <a:rPr lang="en-US" baseline="0" dirty="0"/>
              <a:t>People want to understand how NARFE-PAC relates to them. A lot of the information in my PAC breakout presentation may be helpful for educating members and providing that connection.</a:t>
            </a:r>
          </a:p>
          <a:p>
            <a:endParaRPr lang="en-US" dirty="0"/>
          </a:p>
        </p:txBody>
      </p:sp>
      <p:sp>
        <p:nvSpPr>
          <p:cNvPr id="4" name="Slide Number Placeholder 3"/>
          <p:cNvSpPr>
            <a:spLocks noGrp="1"/>
          </p:cNvSpPr>
          <p:nvPr>
            <p:ph type="sldNum" sz="quarter" idx="10"/>
          </p:nvPr>
        </p:nvSpPr>
        <p:spPr/>
        <p:txBody>
          <a:bodyPr/>
          <a:lstStyle/>
          <a:p>
            <a:fld id="{D66F9727-A90A-A24C-807C-C4321BA27ED2}" type="slidenum">
              <a:rPr lang="en-US" smtClean="0"/>
              <a:t>21</a:t>
            </a:fld>
            <a:endParaRPr lang="en-US" dirty="0"/>
          </a:p>
        </p:txBody>
      </p:sp>
    </p:spTree>
    <p:extLst>
      <p:ext uri="{BB962C8B-B14F-4D97-AF65-F5344CB8AC3E}">
        <p14:creationId xmlns:p14="http://schemas.microsoft.com/office/powerpoint/2010/main" val="25496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talk about</a:t>
            </a:r>
            <a:r>
              <a:rPr lang="en-US" baseline="0" dirty="0"/>
              <a:t> you, our NARFE-PAC leaders. First, thank you all for taking on this important position and for all that you do for NARFE and NARFE-PAC. </a:t>
            </a:r>
            <a:endParaRPr lang="en-US" dirty="0"/>
          </a:p>
          <a:p>
            <a:endParaRPr lang="en-US" dirty="0"/>
          </a:p>
          <a:p>
            <a:r>
              <a:rPr lang="en-US" dirty="0"/>
              <a:t>NARFE-PAC</a:t>
            </a:r>
            <a:r>
              <a:rPr lang="en-US" baseline="0" dirty="0"/>
              <a:t>  relies on it’s leaders. Without you, NARFE-PAC is limited in it’s ability to grow NARFE’s political influence.</a:t>
            </a:r>
          </a:p>
          <a:p>
            <a:endParaRPr lang="en-US" baseline="0" dirty="0"/>
          </a:p>
          <a:p>
            <a:r>
              <a:rPr lang="en-US" baseline="0" dirty="0"/>
              <a:t>As a leader it’s your responsibility to educate members about NARFE-PAC, solicit contributions, provide recommendation and local feedback, lead the local fundraiser process and inform members about NARFE-PAC progress. </a:t>
            </a:r>
          </a:p>
          <a:p>
            <a:endParaRPr lang="en-US" baseline="0" dirty="0"/>
          </a:p>
          <a:p>
            <a:r>
              <a:rPr lang="en-US" baseline="0" dirty="0"/>
              <a:t>While we do some of these things at the national level, it’s critical that we have leaders on the ground echoing these efforts. And unlike us at Headquarters, you interact with members face to face more often, a unique opportunity to communicate what NARFE-PAC is all about.</a:t>
            </a:r>
          </a:p>
          <a:p>
            <a:endParaRPr lang="en-US" baseline="0" dirty="0"/>
          </a:p>
          <a:p>
            <a:r>
              <a:rPr lang="en-US" baseline="0" dirty="0"/>
              <a:t>I’m going to go over each of these responsibilities.  </a:t>
            </a:r>
            <a:endParaRPr lang="en-US" dirty="0"/>
          </a:p>
          <a:p>
            <a:endParaRPr lang="en-US" dirty="0"/>
          </a:p>
        </p:txBody>
      </p:sp>
      <p:sp>
        <p:nvSpPr>
          <p:cNvPr id="4" name="Slide Number Placeholder 3"/>
          <p:cNvSpPr>
            <a:spLocks noGrp="1"/>
          </p:cNvSpPr>
          <p:nvPr>
            <p:ph type="sldNum" sz="quarter" idx="10"/>
          </p:nvPr>
        </p:nvSpPr>
        <p:spPr/>
        <p:txBody>
          <a:bodyPr/>
          <a:lstStyle/>
          <a:p>
            <a:fld id="{D66F9727-A90A-A24C-807C-C4321BA27ED2}" type="slidenum">
              <a:rPr lang="en-US" smtClean="0"/>
              <a:t>22</a:t>
            </a:fld>
            <a:endParaRPr lang="en-US" dirty="0"/>
          </a:p>
        </p:txBody>
      </p:sp>
    </p:spTree>
    <p:extLst>
      <p:ext uri="{BB962C8B-B14F-4D97-AF65-F5344CB8AC3E}">
        <p14:creationId xmlns:p14="http://schemas.microsoft.com/office/powerpoint/2010/main" val="119269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cover some of the materials that will aid in your fundraising.</a:t>
            </a:r>
          </a:p>
          <a:p>
            <a:endParaRPr lang="en-US" dirty="0"/>
          </a:p>
          <a:p>
            <a:r>
              <a:rPr lang="en-US" dirty="0"/>
              <a:t>Here is the top</a:t>
            </a:r>
            <a:r>
              <a:rPr lang="en-US" baseline="0" dirty="0"/>
              <a:t> 5 reasons to give document. This and the other documents I’m about to discuss are available on the NARFE-PAC  page of NARFE’s website. </a:t>
            </a:r>
          </a:p>
          <a:p>
            <a:endParaRPr lang="en-US" baseline="0" dirty="0"/>
          </a:p>
          <a:p>
            <a:r>
              <a:rPr lang="en-US" baseline="0" dirty="0"/>
              <a:t>The top 5 reasons has been given a new design and contains some of the most persuasive reasons to give to NARFE-PAC.   </a:t>
            </a:r>
          </a:p>
          <a:p>
            <a:endParaRPr lang="en-US" baseline="0" dirty="0"/>
          </a:p>
          <a:p>
            <a:pPr defTabSz="465887"/>
            <a:r>
              <a:rPr lang="en-US" baseline="0" dirty="0"/>
              <a:t>There are many ways to use this document. You can verbally share the reasons in your own pitch for NARFE-PAC, you can print it and hand it out/or insert it in a folder for members at a federation/chapter meeting or event or use the reasons in a newsletter. Use it in whatever way you think will be most effective with your members.</a:t>
            </a:r>
          </a:p>
          <a:p>
            <a:endParaRPr lang="en-US" dirty="0"/>
          </a:p>
        </p:txBody>
      </p:sp>
      <p:sp>
        <p:nvSpPr>
          <p:cNvPr id="4" name="Slide Number Placeholder 3"/>
          <p:cNvSpPr>
            <a:spLocks noGrp="1"/>
          </p:cNvSpPr>
          <p:nvPr>
            <p:ph type="sldNum" sz="quarter" idx="10"/>
          </p:nvPr>
        </p:nvSpPr>
        <p:spPr/>
        <p:txBody>
          <a:bodyPr/>
          <a:lstStyle/>
          <a:p>
            <a:fld id="{D66F9727-A90A-A24C-807C-C4321BA27ED2}" type="slidenum">
              <a:rPr lang="en-US" smtClean="0"/>
              <a:t>23</a:t>
            </a:fld>
            <a:endParaRPr lang="en-US" dirty="0"/>
          </a:p>
        </p:txBody>
      </p:sp>
    </p:spTree>
    <p:extLst>
      <p:ext uri="{BB962C8B-B14F-4D97-AF65-F5344CB8AC3E}">
        <p14:creationId xmlns:p14="http://schemas.microsoft.com/office/powerpoint/2010/main" val="3915338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leader who has had some contact with</a:t>
            </a:r>
            <a:r>
              <a:rPr lang="en-US" baseline="0" dirty="0"/>
              <a:t> campaigns</a:t>
            </a:r>
            <a:r>
              <a:rPr lang="en-US" dirty="0"/>
              <a:t>,</a:t>
            </a:r>
            <a:r>
              <a:rPr lang="en-US" baseline="0" dirty="0"/>
              <a:t> you may hear about a fundraiser from the campaign. If you do, forward the invitation to Advocacy Department staff so they can start the consultative process.</a:t>
            </a:r>
          </a:p>
          <a:p>
            <a:endParaRPr lang="en-US" baseline="0" dirty="0"/>
          </a:p>
          <a:p>
            <a:r>
              <a:rPr lang="en-US" baseline="0" dirty="0"/>
              <a:t>The consultative process requires PAC leaders to have and use email. All recommendations must be received via email, to keep a written record of all recommendations.</a:t>
            </a:r>
          </a:p>
          <a:p>
            <a:endParaRPr lang="en-US" baseline="0" dirty="0"/>
          </a:p>
          <a:p>
            <a:r>
              <a:rPr lang="en-US" baseline="0" dirty="0"/>
              <a:t>The federation PAC coordinator and federation president will be emailed by advocacy staff requesting a recommendation on a candidate. Leaders should consult with others in the state, including chapter NARFE-PAC chairs, CDLs (if applicable), federation board (if applicable) and other members within the district to reach a consensus recommendation. The recommendation should be based on whether the candidate is supportive of NARFE issues and what the relationship is like between them and NARFE members. It should not be based on any issues not relevant to NARFE’s mission.</a:t>
            </a:r>
          </a:p>
          <a:p>
            <a:endParaRPr lang="en-US" baseline="0" dirty="0"/>
          </a:p>
          <a:p>
            <a:r>
              <a:rPr lang="en-US" baseline="0" dirty="0"/>
              <a:t>Federation PAC coordinators are asked to provide written recommendations within two weeks. Because of the tight turnaround on fundraisers, it may be necessary to discuss candidates before an official request comes from the advocacy staff.</a:t>
            </a:r>
          </a:p>
          <a:p>
            <a:endParaRPr lang="en-US" dirty="0"/>
          </a:p>
          <a:p>
            <a:r>
              <a:rPr lang="en-US" dirty="0"/>
              <a:t>Make</a:t>
            </a:r>
            <a:r>
              <a:rPr lang="en-US" baseline="0" dirty="0"/>
              <a:t> sure you ask those in the congressional district about the recommendation. From experience, there have been instances where PAC and other leaders in congressional districts did not know that a recommendation was requested. Communication is key and keeps people engaged and informed of the process. </a:t>
            </a:r>
          </a:p>
          <a:p>
            <a:endParaRPr lang="en-US" baseline="0" dirty="0"/>
          </a:p>
          <a:p>
            <a:r>
              <a:rPr lang="en-US" dirty="0"/>
              <a:t>When it comes to making</a:t>
            </a:r>
            <a:r>
              <a:rPr lang="en-US" baseline="0" dirty="0"/>
              <a:t> a recommendation:</a:t>
            </a:r>
          </a:p>
          <a:p>
            <a:endParaRPr lang="en-US" baseline="0" dirty="0"/>
          </a:p>
          <a:p>
            <a:pPr>
              <a:buFont typeface="Arial" panose="020B0604020202020204" pitchFamily="34" charset="0"/>
              <a:buChar char="•"/>
            </a:pPr>
            <a:r>
              <a:rPr lang="en-US" dirty="0"/>
              <a:t>Recommendation should be based on:</a:t>
            </a:r>
          </a:p>
          <a:p>
            <a:pPr lvl="1">
              <a:buFont typeface="Arial" panose="020B0604020202020204" pitchFamily="34" charset="0"/>
              <a:buChar char="•"/>
            </a:pPr>
            <a:r>
              <a:rPr lang="en-US" dirty="0"/>
              <a:t>Candidate’s interactions with NARFE members</a:t>
            </a:r>
          </a:p>
          <a:p>
            <a:pPr lvl="1">
              <a:buFont typeface="Arial" panose="020B0604020202020204" pitchFamily="34" charset="0"/>
              <a:buChar char="•"/>
            </a:pPr>
            <a:r>
              <a:rPr lang="en-US" dirty="0"/>
              <a:t>Candidate’s outreach/relationship with local chapters/federation.</a:t>
            </a:r>
            <a:r>
              <a:rPr lang="en-US" baseline="0" dirty="0"/>
              <a:t> Please tell us what we may not know. </a:t>
            </a:r>
            <a:endParaRPr lang="en-US" dirty="0"/>
          </a:p>
          <a:p>
            <a:pPr lvl="0">
              <a:buFont typeface="Arial" panose="020B0604020202020204" pitchFamily="34" charset="0"/>
              <a:buChar char="•"/>
            </a:pPr>
            <a:endParaRPr lang="en-US" dirty="0"/>
          </a:p>
          <a:p>
            <a:pPr lvl="0">
              <a:buFont typeface="Arial" panose="020B0604020202020204" pitchFamily="34" charset="0"/>
              <a:buChar char="•"/>
            </a:pPr>
            <a:r>
              <a:rPr lang="en-US" dirty="0"/>
              <a:t>Recommendations should not be based on:</a:t>
            </a:r>
          </a:p>
          <a:p>
            <a:pPr lvl="1">
              <a:buFont typeface="Arial" panose="020B0604020202020204" pitchFamily="34" charset="0"/>
              <a:buChar char="•"/>
            </a:pPr>
            <a:r>
              <a:rPr lang="en-US" dirty="0"/>
              <a:t>Personal political biases</a:t>
            </a:r>
          </a:p>
          <a:p>
            <a:pPr lvl="1">
              <a:buFont typeface="Arial" panose="020B0604020202020204" pitchFamily="34" charset="0"/>
              <a:buChar char="•"/>
            </a:pPr>
            <a:r>
              <a:rPr lang="en-US" dirty="0"/>
              <a:t>Non-NARFE related issues </a:t>
            </a:r>
          </a:p>
          <a:p>
            <a:endParaRPr lang="en-US" dirty="0"/>
          </a:p>
          <a:p>
            <a:r>
              <a:rPr lang="en-US" dirty="0"/>
              <a:t>Review the Consultative Process:</a:t>
            </a:r>
          </a:p>
          <a:p>
            <a:endParaRPr lang="en-US" dirty="0"/>
          </a:p>
          <a:p>
            <a:pPr marL="232943" indent="-232943">
              <a:buAutoNum type="arabicPeriod"/>
            </a:pPr>
            <a:r>
              <a:rPr lang="en-US" dirty="0"/>
              <a:t>Headquarters receives a candidate</a:t>
            </a:r>
            <a:r>
              <a:rPr lang="en-US" baseline="0" dirty="0"/>
              <a:t> request.</a:t>
            </a:r>
          </a:p>
          <a:p>
            <a:pPr marL="232943" indent="-232943">
              <a:buAutoNum type="arabicPeriod"/>
            </a:pPr>
            <a:r>
              <a:rPr lang="en-US" baseline="0" dirty="0"/>
              <a:t>We then ask for a recommendation</a:t>
            </a:r>
          </a:p>
          <a:p>
            <a:pPr marL="232943" indent="-232943">
              <a:buAutoNum type="arabicPeriod"/>
            </a:pPr>
            <a:r>
              <a:rPr lang="en-US" baseline="0" dirty="0"/>
              <a:t>The recommendation is provided to the NARFE-PAC Board</a:t>
            </a:r>
          </a:p>
          <a:p>
            <a:pPr marL="232943" indent="-232943">
              <a:buAutoNum type="arabicPeriod"/>
            </a:pPr>
            <a:r>
              <a:rPr lang="en-US" baseline="0" dirty="0"/>
              <a:t>NARFE-PAC Board makes the final PAC decision</a:t>
            </a:r>
          </a:p>
          <a:p>
            <a:pPr marL="232943" indent="-232943">
              <a:buAutoNum type="arabicPeriod"/>
            </a:pPr>
            <a:r>
              <a:rPr lang="en-US" baseline="0" dirty="0"/>
              <a:t>HQ emails a copy of the check that is sent</a:t>
            </a:r>
          </a:p>
          <a:p>
            <a:pPr marL="232943" indent="-232943">
              <a:buAutoNum type="arabicPeriod"/>
            </a:pPr>
            <a:r>
              <a:rPr lang="en-US" baseline="0" dirty="0"/>
              <a:t>Leaders disburse that info to the federation members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66F9727-A90A-A24C-807C-C4321BA27ED2}" type="slidenum">
              <a:rPr lang="en-US" smtClean="0"/>
              <a:t>24</a:t>
            </a:fld>
            <a:endParaRPr lang="en-US" dirty="0"/>
          </a:p>
        </p:txBody>
      </p:sp>
    </p:spTree>
    <p:extLst>
      <p:ext uri="{BB962C8B-B14F-4D97-AF65-F5344CB8AC3E}">
        <p14:creationId xmlns:p14="http://schemas.microsoft.com/office/powerpoint/2010/main" val="1389296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some of the factors taken into consideration by the PAC Board when deciding on whether to disburse funds.</a:t>
            </a:r>
          </a:p>
          <a:p>
            <a:endParaRPr lang="en-US" dirty="0"/>
          </a:p>
          <a:p>
            <a:pPr marL="174708" indent="-174708">
              <a:buFont typeface="Arial" panose="020B0604020202020204" pitchFamily="34" charset="0"/>
              <a:buChar char="•"/>
            </a:pPr>
            <a:r>
              <a:rPr lang="en-US" dirty="0"/>
              <a:t>The top factor is the candidate’s support of NARFE issues. If the candidate is currently in office, the Board looks at his/her NARFE voting record, bill cosponsorships, letter signiatures, caucuses and committee assignments.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If the candidate is not in office, NARFE sends him/her</a:t>
            </a:r>
            <a:r>
              <a:rPr lang="en-US" baseline="0" dirty="0"/>
              <a:t> </a:t>
            </a:r>
            <a:r>
              <a:rPr lang="en-US" dirty="0"/>
              <a:t>a candidate questionnaire to gauge support of the federal community.</a:t>
            </a:r>
          </a:p>
          <a:p>
            <a:pPr marL="640594" lvl="1" indent="-174708">
              <a:buFont typeface="Arial" panose="020B0604020202020204" pitchFamily="34" charset="0"/>
              <a:buChar char="•"/>
            </a:pPr>
            <a:r>
              <a:rPr lang="en-US" dirty="0"/>
              <a:t>Emphasis: These are only for new candidates</a:t>
            </a:r>
          </a:p>
          <a:p>
            <a:pPr marL="640594" lvl="1"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Does the candidate have a relationship with NARFE and its members such that s/he has</a:t>
            </a:r>
            <a:r>
              <a:rPr lang="en-US" baseline="0" dirty="0"/>
              <a:t> made themselves available to listen to our concerns? If they aren’t with us all the time, is the candidate willing to move in our direction or work with us on some issues?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dirty="0"/>
              <a:t>The Board also considers the federation recommendation received from the state, which should include how accessible the candidate has been to NARFE members.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Other factors considered include the influence of the legislator, like a particular committee assignment or party leadership position that can influence the legislative agenda, the competitiveness of the race and the overall PAC budget.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Board must determine in which races NARFE-PAC dollars can make a difference in electing fed-friendly lawmakers and building strong relationships. The NARFE-PAC budget takes this into account. </a:t>
            </a:r>
          </a:p>
          <a:p>
            <a:endParaRPr lang="en-US" dirty="0"/>
          </a:p>
        </p:txBody>
      </p:sp>
      <p:sp>
        <p:nvSpPr>
          <p:cNvPr id="4" name="Slide Number Placeholder 3"/>
          <p:cNvSpPr>
            <a:spLocks noGrp="1"/>
          </p:cNvSpPr>
          <p:nvPr>
            <p:ph type="sldNum" sz="quarter" idx="10"/>
          </p:nvPr>
        </p:nvSpPr>
        <p:spPr/>
        <p:txBody>
          <a:bodyPr/>
          <a:lstStyle/>
          <a:p>
            <a:fld id="{D66F9727-A90A-A24C-807C-C4321BA27ED2}" type="slidenum">
              <a:rPr lang="en-US" smtClean="0"/>
              <a:t>25</a:t>
            </a:fld>
            <a:endParaRPr lang="en-US" dirty="0"/>
          </a:p>
        </p:txBody>
      </p:sp>
    </p:spTree>
    <p:extLst>
      <p:ext uri="{BB962C8B-B14F-4D97-AF65-F5344CB8AC3E}">
        <p14:creationId xmlns:p14="http://schemas.microsoft.com/office/powerpoint/2010/main" val="709549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now go over the goals for the 2021-2022 cycle. This will put everything in focus and give us something to work towards.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r>
              <a:rPr lang="en-US" dirty="0"/>
              <a:t>During</a:t>
            </a:r>
            <a:r>
              <a:rPr lang="en-US" baseline="0" dirty="0"/>
              <a:t> this cycle, NARFE-PAC aims to:</a:t>
            </a:r>
          </a:p>
          <a:p>
            <a:endParaRPr lang="en-US" baseline="0" dirty="0"/>
          </a:p>
          <a:p>
            <a:pPr marL="171450" indent="-171450">
              <a:buFont typeface="Arial" panose="020B0604020202020204" pitchFamily="34" charset="0"/>
              <a:buChar char="•"/>
            </a:pPr>
            <a:r>
              <a:rPr lang="en-US" baseline="0" dirty="0"/>
              <a:t>Raise $1.85 million in contributions</a:t>
            </a:r>
          </a:p>
          <a:p>
            <a:pPr marL="171450" indent="-171450">
              <a:buFont typeface="Arial" panose="020B0604020202020204" pitchFamily="34" charset="0"/>
              <a:buChar char="•"/>
            </a:pPr>
            <a:r>
              <a:rPr lang="en-US" baseline="0" dirty="0"/>
              <a:t>Disburse $1.35 million for political purposes</a:t>
            </a:r>
          </a:p>
          <a:p>
            <a:pPr marL="171450" indent="-171450">
              <a:buFont typeface="Arial" panose="020B0604020202020204" pitchFamily="34" charset="0"/>
              <a:buChar char="•"/>
            </a:pPr>
            <a:r>
              <a:rPr lang="en-US" baseline="0" dirty="0"/>
              <a:t>Send NARFE members to 120 in-district fundraisers</a:t>
            </a:r>
          </a:p>
          <a:p>
            <a:pPr marL="0" indent="0">
              <a:buFont typeface="Arial" panose="020B0604020202020204" pitchFamily="34" charset="0"/>
              <a:buNone/>
            </a:pPr>
            <a:endParaRPr lang="en-US" baseline="0" dirty="0"/>
          </a:p>
          <a:p>
            <a:r>
              <a:rPr lang="en-US" baseline="0" dirty="0"/>
              <a:t>These are ambitious goals, but they will allow NARFE-PAC to maintain its upward trajectory. Reaching these goals will help grow NARFE’s political relevancy, strengthen support for our allies, and continue to foster and begin new relationships with candidates and members of Congress. </a:t>
            </a:r>
          </a:p>
        </p:txBody>
      </p:sp>
      <p:sp>
        <p:nvSpPr>
          <p:cNvPr id="4" name="Slide Number Placeholder 3"/>
          <p:cNvSpPr>
            <a:spLocks noGrp="1"/>
          </p:cNvSpPr>
          <p:nvPr>
            <p:ph type="sldNum" sz="quarter" idx="10"/>
          </p:nvPr>
        </p:nvSpPr>
        <p:spPr/>
        <p:txBody>
          <a:bodyPr/>
          <a:lstStyle/>
          <a:p>
            <a:fld id="{D2AB728B-DF40-440D-811C-40B1CC52EC71}" type="slidenum">
              <a:rPr lang="en-US" smtClean="0"/>
              <a:t>26</a:t>
            </a:fld>
            <a:endParaRPr lang="en-US" dirty="0"/>
          </a:p>
        </p:txBody>
      </p:sp>
    </p:spTree>
    <p:extLst>
      <p:ext uri="{BB962C8B-B14F-4D97-AF65-F5344CB8AC3E}">
        <p14:creationId xmlns:p14="http://schemas.microsoft.com/office/powerpoint/2010/main" val="243166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31723" rtl="0" eaLnBrk="1" fontAlgn="auto" latinLnBrk="0" hangingPunct="1">
              <a:lnSpc>
                <a:spcPct val="100000"/>
              </a:lnSpc>
              <a:spcBef>
                <a:spcPts val="0"/>
              </a:spcBef>
              <a:spcAft>
                <a:spcPts val="0"/>
              </a:spcAft>
              <a:buClrTx/>
              <a:buSzTx/>
              <a:buFontTx/>
              <a:buNone/>
              <a:tabLst/>
              <a:defRPr/>
            </a:pPr>
            <a:r>
              <a:rPr lang="en-US" baseline="0" dirty="0"/>
              <a:t>As NARFE-PAC leaders, members may have some questions about the giving levels, along with the pins and new incentive item. </a:t>
            </a:r>
          </a:p>
          <a:p>
            <a:pPr defTabSz="931723">
              <a:defRPr/>
            </a:pPr>
            <a:endParaRPr lang="en-US" baseline="0" dirty="0"/>
          </a:p>
          <a:p>
            <a:pPr defTabSz="931723">
              <a:defRPr/>
            </a:pPr>
            <a:r>
              <a:rPr lang="en-US" baseline="0" dirty="0"/>
              <a:t>These contribution totals are cumulative for the </a:t>
            </a:r>
            <a:r>
              <a:rPr lang="en-US" dirty="0"/>
              <a:t>2020-2021</a:t>
            </a:r>
            <a:r>
              <a:rPr lang="en-US" baseline="0" dirty="0"/>
              <a:t> election cycle. So, the giving level you fall into takes into account the sum of all NARFE-PAC contributions you make in the two-year cycle.</a:t>
            </a:r>
          </a:p>
          <a:p>
            <a:endParaRPr lang="en-US" baseline="0" dirty="0"/>
          </a:p>
          <a:p>
            <a:r>
              <a:rPr lang="en-US" baseline="0" dirty="0"/>
              <a:t>The Basic lapel pin is for contributors of $25 - $49.</a:t>
            </a:r>
            <a:endParaRPr lang="en-US" baseline="0" dirty="0">
              <a:cs typeface="Calibri"/>
            </a:endParaRPr>
          </a:p>
          <a:p>
            <a:endParaRPr lang="en-US" baseline="0" dirty="0"/>
          </a:p>
          <a:p>
            <a:pPr defTabSz="931723"/>
            <a:r>
              <a:rPr lang="en-US" baseline="0" dirty="0"/>
              <a:t>The Bronze lapel pin is for contributors of $50 - $99.</a:t>
            </a:r>
            <a:endParaRPr lang="en-US" baseline="0" dirty="0">
              <a:cs typeface="Calibri"/>
            </a:endParaRPr>
          </a:p>
          <a:p>
            <a:pPr defTabSz="931723"/>
            <a:endParaRPr lang="en-US" baseline="0" dirty="0"/>
          </a:p>
          <a:p>
            <a:pPr defTabSz="931723"/>
            <a:r>
              <a:rPr lang="en-US" baseline="0" dirty="0"/>
              <a:t>Contributors who make a one-time contribution of $100 - $249 will receive the Silver lapel pin.</a:t>
            </a:r>
            <a:endParaRPr lang="en-US" baseline="0" dirty="0">
              <a:cs typeface="Calibri"/>
            </a:endParaRPr>
          </a:p>
          <a:p>
            <a:pPr defTabSz="931723"/>
            <a:endParaRPr lang="en-US" dirty="0">
              <a:cs typeface="Calibri"/>
            </a:endParaRPr>
          </a:p>
          <a:p>
            <a:pPr defTabSz="931723"/>
            <a:r>
              <a:rPr lang="en-US" dirty="0">
                <a:cs typeface="Calibri"/>
              </a:rPr>
              <a:t>The gold</a:t>
            </a:r>
            <a:r>
              <a:rPr lang="en-US" baseline="0" dirty="0"/>
              <a:t> level is for contributions of $250 or more</a:t>
            </a:r>
            <a:r>
              <a:rPr lang="en-US" dirty="0"/>
              <a:t> and receive a silver lapel pin.</a:t>
            </a:r>
            <a:endParaRPr lang="en-US" dirty="0">
              <a:cs typeface="Calibri"/>
            </a:endParaRPr>
          </a:p>
          <a:p>
            <a:endParaRPr lang="en-US" baseline="0" dirty="0">
              <a:cs typeface="Calibri"/>
            </a:endParaRPr>
          </a:p>
          <a:p>
            <a:r>
              <a:rPr lang="en-US" dirty="0">
                <a:cs typeface="Calibri"/>
              </a:rPr>
              <a:t>We also have the platinum level which is for contributions of $500 or more, who receive a platinum lapel pin.</a:t>
            </a:r>
          </a:p>
          <a:p>
            <a:endParaRPr lang="en-US" dirty="0"/>
          </a:p>
          <a:p>
            <a:r>
              <a:rPr lang="en-US" baseline="0" dirty="0"/>
              <a:t>Our monthly sustainer program is </a:t>
            </a:r>
            <a:r>
              <a:rPr lang="en-US" dirty="0"/>
              <a:t>the</a:t>
            </a:r>
            <a:r>
              <a:rPr lang="en-US" baseline="0" dirty="0"/>
              <a:t> most important NARFE-PAC program. This allows you to contribute a set amount of at least $10 each month automatically via </a:t>
            </a:r>
            <a:r>
              <a:rPr lang="en-US" dirty="0"/>
              <a:t>annuity withholding, which I'll discuss more on the next slide, or a </a:t>
            </a:r>
            <a:r>
              <a:rPr lang="en-US" baseline="0" dirty="0"/>
              <a:t>credit card.</a:t>
            </a:r>
            <a:r>
              <a:rPr lang="en-US" dirty="0"/>
              <a:t> </a:t>
            </a:r>
            <a:endParaRPr lang="en-US" baseline="0" dirty="0">
              <a:cs typeface="Calibri"/>
            </a:endParaRPr>
          </a:p>
          <a:p>
            <a:endParaRPr lang="en-US" baseline="0" dirty="0"/>
          </a:p>
          <a:p>
            <a:r>
              <a:rPr lang="en-US" baseline="0" dirty="0"/>
              <a:t>As a NARFE-PAC Sustainer, </a:t>
            </a:r>
            <a:r>
              <a:rPr lang="en-US" dirty="0"/>
              <a:t>you will receive a </a:t>
            </a:r>
            <a:r>
              <a:rPr lang="en-US" baseline="0" dirty="0"/>
              <a:t>Sustainer lapel pin.</a:t>
            </a:r>
            <a:endParaRPr lang="en-US" baseline="0" dirty="0">
              <a:cs typeface="Calibri"/>
            </a:endParaRPr>
          </a:p>
          <a:p>
            <a:pPr defTabSz="931723" eaLnBrk="0" fontAlgn="base" hangingPunct="0">
              <a:spcAft>
                <a:spcPct val="0"/>
              </a:spcAft>
            </a:pPr>
            <a:endParaRPr lang="en-US" baseline="0" dirty="0">
              <a:cs typeface="Calibri"/>
            </a:endParaRPr>
          </a:p>
          <a:p>
            <a:pPr marL="0" marR="0" indent="0" algn="l" defTabSz="465887" rtl="0" eaLnBrk="0" fontAlgn="base" latinLnBrk="0" hangingPunct="0">
              <a:lnSpc>
                <a:spcPct val="100000"/>
              </a:lnSpc>
              <a:spcBef>
                <a:spcPts val="0"/>
              </a:spcBef>
              <a:spcAft>
                <a:spcPct val="0"/>
              </a:spcAft>
              <a:buClrTx/>
              <a:buSzTx/>
              <a:buFontTx/>
              <a:buNone/>
              <a:tabLst/>
              <a:defRPr/>
            </a:pPr>
            <a:endParaRPr lang="en-US" baseline="0" dirty="0">
              <a:ea typeface="MS PGothic" pitchFamily="34" charset="-128"/>
              <a:cs typeface="Calibri"/>
            </a:endParaRPr>
          </a:p>
        </p:txBody>
      </p:sp>
      <p:sp>
        <p:nvSpPr>
          <p:cNvPr id="4" name="Slide Number Placeholder 3"/>
          <p:cNvSpPr>
            <a:spLocks noGrp="1"/>
          </p:cNvSpPr>
          <p:nvPr>
            <p:ph type="sldNum" sz="quarter" idx="10"/>
          </p:nvPr>
        </p:nvSpPr>
        <p:spPr/>
        <p:txBody>
          <a:bodyPr/>
          <a:lstStyle/>
          <a:p>
            <a:fld id="{D66F9727-A90A-A24C-807C-C4321BA27ED2}" type="slidenum">
              <a:rPr lang="en-US" smtClean="0"/>
              <a:t>27</a:t>
            </a:fld>
            <a:endParaRPr lang="en-US" dirty="0"/>
          </a:p>
        </p:txBody>
      </p:sp>
    </p:spTree>
    <p:extLst>
      <p:ext uri="{BB962C8B-B14F-4D97-AF65-F5344CB8AC3E}">
        <p14:creationId xmlns:p14="http://schemas.microsoft.com/office/powerpoint/2010/main" val="4020384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1D6134-14B5-BE4F-8909-9278DB4B27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8095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sustainer program is arguably the most important program in NARFE-PAC. It allows you to contribute a set amount of at least $10 each month automatically via annuity withholding or credit card. </a:t>
            </a:r>
          </a:p>
          <a:p>
            <a:endParaRPr lang="en-US" baseline="0" dirty="0"/>
          </a:p>
          <a:p>
            <a:r>
              <a:rPr lang="en-US" baseline="0" dirty="0"/>
              <a:t>Signing up as a NARFE-PAC Sustainer allows members to maximize their support of NARFE-PAC. Sustainers help streamline fundraising efforts and continually grow NARFE’s political influence. From a budgeting perspective, sustainers provide NARFE-PAC with a steady stream of funds and allow NARFE-PAC to better plan contributions.</a:t>
            </a:r>
          </a:p>
          <a:p>
            <a:endParaRPr lang="en-US" baseline="0" dirty="0"/>
          </a:p>
          <a:p>
            <a:r>
              <a:rPr lang="en-US" dirty="0"/>
              <a:t>If</a:t>
            </a:r>
            <a:r>
              <a:rPr lang="en-US" baseline="0" dirty="0"/>
              <a:t> you have members who are interested in becoming a sustainer, pitch annuity withholding or have them fill out a contribution form and check the sustainer box. We’ll set up a monthly charge on their credit card. You can direct any questions about the sustainer program from members to me. </a:t>
            </a:r>
            <a:endParaRPr lang="en-US" dirty="0"/>
          </a:p>
        </p:txBody>
      </p:sp>
      <p:sp>
        <p:nvSpPr>
          <p:cNvPr id="4" name="Slide Number Placeholder 3"/>
          <p:cNvSpPr>
            <a:spLocks noGrp="1"/>
          </p:cNvSpPr>
          <p:nvPr>
            <p:ph type="sldNum" sz="quarter" idx="10"/>
          </p:nvPr>
        </p:nvSpPr>
        <p:spPr/>
        <p:txBody>
          <a:bodyPr/>
          <a:lstStyle/>
          <a:p>
            <a:fld id="{D66F9727-A90A-A24C-807C-C4321BA27ED2}" type="slidenum">
              <a:rPr lang="en-US" smtClean="0"/>
              <a:t>28</a:t>
            </a:fld>
            <a:endParaRPr lang="en-US" dirty="0"/>
          </a:p>
        </p:txBody>
      </p:sp>
    </p:spTree>
    <p:extLst>
      <p:ext uri="{BB962C8B-B14F-4D97-AF65-F5344CB8AC3E}">
        <p14:creationId xmlns:p14="http://schemas.microsoft.com/office/powerpoint/2010/main" val="2334212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a:t>
            </a:r>
            <a:r>
              <a:rPr lang="en-US" baseline="0" dirty="0"/>
              <a:t> other ways to learn more about NARFE-PAC.</a:t>
            </a:r>
          </a:p>
          <a:p>
            <a:endParaRPr lang="en-US" baseline="0" dirty="0"/>
          </a:p>
          <a:p>
            <a:r>
              <a:rPr lang="en-US" baseline="0" dirty="0"/>
              <a:t>You can find most of the materials on the NARFE-PAC website, which can be found by going to www.narfe.org, hovering over Advocacy at the top of the page and then selecting NARFE-PAC.</a:t>
            </a:r>
          </a:p>
          <a:p>
            <a:endParaRPr lang="en-US" baseline="0" dirty="0"/>
          </a:p>
          <a:p>
            <a:r>
              <a:rPr lang="en-US" baseline="0" dirty="0"/>
              <a:t>On that page you will find all of the NARFE-PAC materials, your toolkit and the quarterly contribution and disbursement data. </a:t>
            </a:r>
          </a:p>
          <a:p>
            <a:endParaRPr lang="en-US" baseline="0" dirty="0"/>
          </a:p>
          <a:p>
            <a:r>
              <a:rPr lang="en-US" baseline="0" dirty="0"/>
              <a:t>The Advocacy Department also sends monthly newsletters to our PAC leaders with helpful information that can be shared with your members.</a:t>
            </a:r>
          </a:p>
          <a:p>
            <a:endParaRPr lang="en-US" baseline="0" dirty="0"/>
          </a:p>
          <a:p>
            <a:r>
              <a:rPr lang="en-US" baseline="0" dirty="0"/>
              <a:t>We also put on webinars from time to time as well. Those can be useful and provide a time to ask specific questions about NARFE-PAC. </a:t>
            </a:r>
          </a:p>
          <a:p>
            <a:endParaRPr lang="en-US" baseline="0" dirty="0"/>
          </a:p>
          <a:p>
            <a:r>
              <a:rPr lang="en-US" baseline="0" dirty="0"/>
              <a:t>And of course, you can always contact me or the advocacy department. </a:t>
            </a:r>
            <a:endParaRPr lang="en-US" dirty="0"/>
          </a:p>
        </p:txBody>
      </p:sp>
      <p:sp>
        <p:nvSpPr>
          <p:cNvPr id="4" name="Slide Number Placeholder 3"/>
          <p:cNvSpPr>
            <a:spLocks noGrp="1"/>
          </p:cNvSpPr>
          <p:nvPr>
            <p:ph type="sldNum" sz="quarter" idx="10"/>
          </p:nvPr>
        </p:nvSpPr>
        <p:spPr/>
        <p:txBody>
          <a:bodyPr/>
          <a:lstStyle/>
          <a:p>
            <a:fld id="{D66F9727-A90A-A24C-807C-C4321BA27ED2}" type="slidenum">
              <a:rPr lang="en-US" smtClean="0"/>
              <a:t>29</a:t>
            </a:fld>
            <a:endParaRPr lang="en-US" dirty="0"/>
          </a:p>
        </p:txBody>
      </p:sp>
    </p:spTree>
    <p:extLst>
      <p:ext uri="{BB962C8B-B14F-4D97-AF65-F5344CB8AC3E}">
        <p14:creationId xmlns:p14="http://schemas.microsoft.com/office/powerpoint/2010/main" val="1857981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quickly go over some dos and don’ts as a NARFE-PAC leader. </a:t>
            </a:r>
            <a:endParaRPr lang="en-US" b="1" dirty="0"/>
          </a:p>
          <a:p>
            <a:pPr marL="174708" indent="-174708">
              <a:buFont typeface="Arial" panose="020B0604020202020204" pitchFamily="34" charset="0"/>
              <a:buChar char="•"/>
            </a:pPr>
            <a:r>
              <a:rPr lang="en-US" dirty="0"/>
              <a:t>Do</a:t>
            </a:r>
          </a:p>
          <a:p>
            <a:pPr marL="640594" lvl="1" indent="-174708">
              <a:buFont typeface="Arial" panose="020B0604020202020204" pitchFamily="34" charset="0"/>
              <a:buChar char="•"/>
            </a:pPr>
            <a:r>
              <a:rPr lang="en-US" dirty="0">
                <a:solidFill>
                  <a:schemeClr val="tx2"/>
                </a:solidFill>
              </a:rPr>
              <a:t>Raise NARFE-PAC funds at every chapter and federation meeting</a:t>
            </a:r>
          </a:p>
          <a:p>
            <a:pPr marL="640594" lvl="1" indent="-174708">
              <a:buFont typeface="Arial" panose="020B0604020202020204" pitchFamily="34" charset="0"/>
              <a:buChar char="•"/>
            </a:pPr>
            <a:endParaRPr lang="en-US" dirty="0">
              <a:solidFill>
                <a:schemeClr val="tx2"/>
              </a:solidFill>
            </a:endParaRPr>
          </a:p>
          <a:p>
            <a:pPr marL="640594" lvl="1" indent="-174708">
              <a:buFont typeface="Arial" panose="020B0604020202020204" pitchFamily="34" charset="0"/>
              <a:buChar char="•"/>
            </a:pPr>
            <a:r>
              <a:rPr lang="en-US" dirty="0">
                <a:solidFill>
                  <a:schemeClr val="tx2"/>
                </a:solidFill>
              </a:rPr>
              <a:t>Tell members why NARFE-PAC is important</a:t>
            </a:r>
          </a:p>
          <a:p>
            <a:pPr marL="570711" lvl="1" indent="-291179">
              <a:buFont typeface="Arial" panose="020B0604020202020204" pitchFamily="34" charset="0"/>
              <a:buChar char="•"/>
            </a:pPr>
            <a:endParaRPr lang="en-US" dirty="0">
              <a:solidFill>
                <a:schemeClr val="tx2"/>
              </a:solidFill>
            </a:endParaRPr>
          </a:p>
          <a:p>
            <a:pPr marL="931774" lvl="1" indent="-465887">
              <a:buFont typeface="Arial" panose="020B0604020202020204" pitchFamily="34" charset="0"/>
              <a:buChar char="•"/>
            </a:pPr>
            <a:r>
              <a:rPr lang="en-US" dirty="0">
                <a:solidFill>
                  <a:schemeClr val="tx2"/>
                </a:solidFill>
              </a:rPr>
              <a:t>Explain the giving levels, incentives</a:t>
            </a:r>
          </a:p>
          <a:p>
            <a:pPr marL="570711" lvl="1" indent="-291179">
              <a:buFont typeface="Arial" panose="020B0604020202020204" pitchFamily="34" charset="0"/>
              <a:buChar char="•"/>
            </a:pPr>
            <a:endParaRPr lang="en-US" dirty="0">
              <a:solidFill>
                <a:schemeClr val="tx2"/>
              </a:solidFill>
            </a:endParaRPr>
          </a:p>
          <a:p>
            <a:pPr marL="931774" lvl="1" indent="-465887">
              <a:buFont typeface="Arial" panose="020B0604020202020204" pitchFamily="34" charset="0"/>
              <a:buChar char="•"/>
            </a:pPr>
            <a:r>
              <a:rPr lang="en-US" dirty="0">
                <a:solidFill>
                  <a:schemeClr val="tx2"/>
                </a:solidFill>
              </a:rPr>
              <a:t>Ask us for incentives and promotional materials to have on hand</a:t>
            </a:r>
          </a:p>
          <a:p>
            <a:pPr marL="598859" lvl="1" indent="-291179">
              <a:buFont typeface="Arial" panose="020B0604020202020204" pitchFamily="34" charset="0"/>
              <a:buChar char="•"/>
            </a:pPr>
            <a:endParaRPr lang="en-US" dirty="0">
              <a:solidFill>
                <a:schemeClr val="tx2"/>
              </a:solidFill>
            </a:endParaRPr>
          </a:p>
          <a:p>
            <a:pPr marL="931774" lvl="1" indent="-465887">
              <a:buFont typeface="Arial" panose="020B0604020202020204" pitchFamily="34" charset="0"/>
              <a:buChar char="•"/>
            </a:pPr>
            <a:r>
              <a:rPr lang="en-US" dirty="0">
                <a:solidFill>
                  <a:schemeClr val="tx2"/>
                </a:solidFill>
              </a:rPr>
              <a:t>Remember that only NARFE members can contribute to NARFE-PAC</a:t>
            </a:r>
          </a:p>
          <a:p>
            <a:endParaRPr lang="en-US" dirty="0"/>
          </a:p>
        </p:txBody>
      </p:sp>
      <p:sp>
        <p:nvSpPr>
          <p:cNvPr id="4" name="Slide Number Placeholder 3"/>
          <p:cNvSpPr>
            <a:spLocks noGrp="1"/>
          </p:cNvSpPr>
          <p:nvPr>
            <p:ph type="sldNum" sz="quarter" idx="10"/>
          </p:nvPr>
        </p:nvSpPr>
        <p:spPr/>
        <p:txBody>
          <a:bodyPr/>
          <a:lstStyle/>
          <a:p>
            <a:fld id="{D66F9727-A90A-A24C-807C-C4321BA27ED2}" type="slidenum">
              <a:rPr lang="en-US" smtClean="0"/>
              <a:t>30</a:t>
            </a:fld>
            <a:endParaRPr lang="en-US" dirty="0"/>
          </a:p>
        </p:txBody>
      </p:sp>
    </p:spTree>
    <p:extLst>
      <p:ext uri="{BB962C8B-B14F-4D97-AF65-F5344CB8AC3E}">
        <p14:creationId xmlns:p14="http://schemas.microsoft.com/office/powerpoint/2010/main" val="3283768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a:t>
            </a:r>
          </a:p>
          <a:p>
            <a:pPr marL="931774" lvl="1" indent="-465887">
              <a:buFont typeface="Arial" panose="020B0604020202020204" pitchFamily="34" charset="0"/>
              <a:buChar char="•"/>
            </a:pPr>
            <a:r>
              <a:rPr lang="en-US" dirty="0">
                <a:solidFill>
                  <a:schemeClr val="tx2"/>
                </a:solidFill>
              </a:rPr>
              <a:t>Talk about NARFE-PAC in a congressional office</a:t>
            </a:r>
          </a:p>
          <a:p>
            <a:pPr marL="1281189" lvl="2" indent="-349415">
              <a:buFont typeface="Arial" panose="020B0604020202020204" pitchFamily="34" charset="0"/>
              <a:buChar char="•"/>
            </a:pPr>
            <a:r>
              <a:rPr lang="en-US" dirty="0">
                <a:solidFill>
                  <a:schemeClr val="tx2"/>
                </a:solidFill>
              </a:rPr>
              <a:t>OK at fundraising events</a:t>
            </a:r>
          </a:p>
          <a:p>
            <a:pPr marL="1281189" lvl="2" indent="-349415">
              <a:buFont typeface="Arial" panose="020B0604020202020204" pitchFamily="34" charset="0"/>
              <a:buChar char="•"/>
            </a:pPr>
            <a:endParaRPr lang="en-US" dirty="0">
              <a:solidFill>
                <a:schemeClr val="tx2"/>
              </a:solidFill>
            </a:endParaRPr>
          </a:p>
          <a:p>
            <a:pPr marL="815302" lvl="1" indent="-349415">
              <a:buFont typeface="Arial" panose="020B0604020202020204" pitchFamily="34" charset="0"/>
              <a:buChar char="•"/>
            </a:pPr>
            <a:r>
              <a:rPr lang="en-US" dirty="0">
                <a:solidFill>
                  <a:schemeClr val="tx2"/>
                </a:solidFill>
              </a:rPr>
              <a:t>In fact, don’t talk about anything related to the campaign or possibly volunteering to the campaign. Stick to NARFE issues. </a:t>
            </a:r>
          </a:p>
          <a:p>
            <a:pPr marL="896832" lvl="2" indent="-291179">
              <a:buFont typeface="Arial" panose="020B0604020202020204" pitchFamily="34" charset="0"/>
              <a:buChar char="•"/>
            </a:pPr>
            <a:endParaRPr lang="en-US" dirty="0">
              <a:solidFill>
                <a:schemeClr val="tx2"/>
              </a:solidFill>
            </a:endParaRPr>
          </a:p>
          <a:p>
            <a:pPr marL="931774" lvl="1" indent="-465887">
              <a:buFont typeface="Arial" panose="020B0604020202020204" pitchFamily="34" charset="0"/>
              <a:buChar char="•"/>
            </a:pPr>
            <a:r>
              <a:rPr lang="en-US" dirty="0">
                <a:solidFill>
                  <a:schemeClr val="tx2"/>
                </a:solidFill>
              </a:rPr>
              <a:t>Suggest a quid pro quo of PAC funds for official acts (votes, bill sponsorships etc.)</a:t>
            </a:r>
          </a:p>
          <a:p>
            <a:pPr marL="1397660" lvl="2" indent="-465887">
              <a:buFont typeface="Arial" panose="020B0604020202020204" pitchFamily="34" charset="0"/>
              <a:buChar char="•"/>
            </a:pPr>
            <a:r>
              <a:rPr lang="en-US" dirty="0">
                <a:solidFill>
                  <a:schemeClr val="tx2"/>
                </a:solidFill>
              </a:rPr>
              <a:t>This is illegal, could constitute a bribe </a:t>
            </a:r>
          </a:p>
          <a:p>
            <a:pPr marL="570711" lvl="1" indent="-291179">
              <a:buFont typeface="Arial" panose="020B0604020202020204" pitchFamily="34" charset="0"/>
              <a:buChar char="•"/>
            </a:pPr>
            <a:endParaRPr lang="en-US" dirty="0">
              <a:solidFill>
                <a:schemeClr val="tx2"/>
              </a:solidFill>
            </a:endParaRPr>
          </a:p>
          <a:p>
            <a:pPr marL="931774" lvl="1" indent="-465887">
              <a:buFont typeface="Arial" panose="020B0604020202020204" pitchFamily="34" charset="0"/>
              <a:buChar char="•"/>
            </a:pPr>
            <a:r>
              <a:rPr lang="en-US" dirty="0">
                <a:solidFill>
                  <a:schemeClr val="tx2"/>
                </a:solidFill>
              </a:rPr>
              <a:t>Use chapter funds to contribute to NARFE-PAC</a:t>
            </a:r>
          </a:p>
          <a:p>
            <a:pPr marL="757066" lvl="1" indent="-291179">
              <a:buFont typeface="Arial" panose="020B0604020202020204" pitchFamily="34" charset="0"/>
              <a:buChar char="•"/>
            </a:pPr>
            <a:endParaRPr lang="en-US" dirty="0">
              <a:solidFill>
                <a:schemeClr val="tx2"/>
              </a:solidFill>
            </a:endParaRPr>
          </a:p>
          <a:p>
            <a:pPr marL="931774" lvl="1" indent="-465887">
              <a:buFont typeface="Arial" panose="020B0604020202020204" pitchFamily="34" charset="0"/>
              <a:buChar char="•"/>
            </a:pPr>
            <a:r>
              <a:rPr lang="en-US" dirty="0">
                <a:solidFill>
                  <a:schemeClr val="tx2"/>
                </a:solidFill>
              </a:rPr>
              <a:t>Forget that contributions to NARFE-PAC are not tax deductible</a:t>
            </a:r>
          </a:p>
          <a:p>
            <a:endParaRPr lang="en-US" dirty="0"/>
          </a:p>
        </p:txBody>
      </p:sp>
      <p:sp>
        <p:nvSpPr>
          <p:cNvPr id="4" name="Slide Number Placeholder 3"/>
          <p:cNvSpPr>
            <a:spLocks noGrp="1"/>
          </p:cNvSpPr>
          <p:nvPr>
            <p:ph type="sldNum" sz="quarter" idx="10"/>
          </p:nvPr>
        </p:nvSpPr>
        <p:spPr/>
        <p:txBody>
          <a:bodyPr/>
          <a:lstStyle/>
          <a:p>
            <a:fld id="{D66F9727-A90A-A24C-807C-C4321BA27ED2}" type="slidenum">
              <a:rPr lang="en-US" smtClean="0"/>
              <a:t>31</a:t>
            </a:fld>
            <a:endParaRPr lang="en-US" dirty="0"/>
          </a:p>
        </p:txBody>
      </p:sp>
    </p:spTree>
    <p:extLst>
      <p:ext uri="{BB962C8B-B14F-4D97-AF65-F5344CB8AC3E}">
        <p14:creationId xmlns:p14="http://schemas.microsoft.com/office/powerpoint/2010/main" val="4271915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32</a:t>
            </a:fld>
            <a:endParaRPr lang="en-US" dirty="0"/>
          </a:p>
        </p:txBody>
      </p:sp>
    </p:spTree>
    <p:extLst>
      <p:ext uri="{BB962C8B-B14F-4D97-AF65-F5344CB8AC3E}">
        <p14:creationId xmlns:p14="http://schemas.microsoft.com/office/powerpoint/2010/main" val="1094198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33</a:t>
            </a:fld>
            <a:endParaRPr lang="en-US" dirty="0"/>
          </a:p>
        </p:txBody>
      </p:sp>
    </p:spTree>
    <p:extLst>
      <p:ext uri="{BB962C8B-B14F-4D97-AF65-F5344CB8AC3E}">
        <p14:creationId xmlns:p14="http://schemas.microsoft.com/office/powerpoint/2010/main" val="3036764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35</a:t>
            </a:fld>
            <a:endParaRPr lang="en-US" dirty="0"/>
          </a:p>
        </p:txBody>
      </p:sp>
    </p:spTree>
    <p:extLst>
      <p:ext uri="{BB962C8B-B14F-4D97-AF65-F5344CB8AC3E}">
        <p14:creationId xmlns:p14="http://schemas.microsoft.com/office/powerpoint/2010/main" val="1087639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36</a:t>
            </a:fld>
            <a:endParaRPr lang="en-US" dirty="0"/>
          </a:p>
        </p:txBody>
      </p:sp>
    </p:spTree>
    <p:extLst>
      <p:ext uri="{BB962C8B-B14F-4D97-AF65-F5344CB8AC3E}">
        <p14:creationId xmlns:p14="http://schemas.microsoft.com/office/powerpoint/2010/main" val="970200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37</a:t>
            </a:fld>
            <a:endParaRPr lang="en-US" dirty="0"/>
          </a:p>
        </p:txBody>
      </p:sp>
    </p:spTree>
    <p:extLst>
      <p:ext uri="{BB962C8B-B14F-4D97-AF65-F5344CB8AC3E}">
        <p14:creationId xmlns:p14="http://schemas.microsoft.com/office/powerpoint/2010/main" val="2013831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5D1D6134-14B5-BE4F-8909-9278DB4B27FD}" type="slidenum">
              <a:rPr lang="en-US" smtClean="0"/>
              <a:t>38</a:t>
            </a:fld>
            <a:endParaRPr lang="en-US" dirty="0"/>
          </a:p>
        </p:txBody>
      </p:sp>
    </p:spTree>
    <p:extLst>
      <p:ext uri="{BB962C8B-B14F-4D97-AF65-F5344CB8AC3E}">
        <p14:creationId xmlns:p14="http://schemas.microsoft.com/office/powerpoint/2010/main" val="337316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1D6134-14B5-BE4F-8909-9278DB4B27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925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7</a:t>
            </a:fld>
            <a:endParaRPr lang="en-US" dirty="0"/>
          </a:p>
        </p:txBody>
      </p:sp>
    </p:spTree>
    <p:extLst>
      <p:ext uri="{BB962C8B-B14F-4D97-AF65-F5344CB8AC3E}">
        <p14:creationId xmlns:p14="http://schemas.microsoft.com/office/powerpoint/2010/main" val="328631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9</a:t>
            </a:fld>
            <a:endParaRPr lang="en-US" dirty="0"/>
          </a:p>
        </p:txBody>
      </p:sp>
    </p:spTree>
    <p:extLst>
      <p:ext uri="{BB962C8B-B14F-4D97-AF65-F5344CB8AC3E}">
        <p14:creationId xmlns:p14="http://schemas.microsoft.com/office/powerpoint/2010/main" val="175020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1D6134-14B5-BE4F-8909-9278DB4B27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249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11</a:t>
            </a:fld>
            <a:endParaRPr lang="en-US" dirty="0"/>
          </a:p>
        </p:txBody>
      </p:sp>
    </p:spTree>
    <p:extLst>
      <p:ext uri="{BB962C8B-B14F-4D97-AF65-F5344CB8AC3E}">
        <p14:creationId xmlns:p14="http://schemas.microsoft.com/office/powerpoint/2010/main" val="376972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12</a:t>
            </a:fld>
            <a:endParaRPr lang="en-US" dirty="0"/>
          </a:p>
        </p:txBody>
      </p:sp>
    </p:spTree>
    <p:extLst>
      <p:ext uri="{BB962C8B-B14F-4D97-AF65-F5344CB8AC3E}">
        <p14:creationId xmlns:p14="http://schemas.microsoft.com/office/powerpoint/2010/main" val="3520660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13</a:t>
            </a:fld>
            <a:endParaRPr lang="en-US" dirty="0"/>
          </a:p>
        </p:txBody>
      </p:sp>
    </p:spTree>
    <p:extLst>
      <p:ext uri="{BB962C8B-B14F-4D97-AF65-F5344CB8AC3E}">
        <p14:creationId xmlns:p14="http://schemas.microsoft.com/office/powerpoint/2010/main" val="1322555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FD746-C83E-674B-879B-87F8B074A1D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2629175" y="2959100"/>
            <a:ext cx="4626389" cy="1162050"/>
          </a:xfrm>
        </p:spPr>
        <p:txBody>
          <a:bodyPr anchor="b">
            <a:normAutofit/>
          </a:bodyPr>
          <a:lstStyle>
            <a:lvl1pPr algn="l">
              <a:lnSpc>
                <a:spcPts val="3600"/>
              </a:lnSpc>
              <a:defRPr sz="3600" b="1">
                <a:solidFill>
                  <a:srgbClr val="EBECDF"/>
                </a:solidFill>
              </a:defRPr>
            </a:lvl1pPr>
          </a:lstStyle>
          <a:p>
            <a:r>
              <a:rPr lang="en-US"/>
              <a:t>Click to edit Master title style</a:t>
            </a:r>
          </a:p>
        </p:txBody>
      </p:sp>
      <p:sp>
        <p:nvSpPr>
          <p:cNvPr id="3" name="Subtitle 2"/>
          <p:cNvSpPr>
            <a:spLocks noGrp="1"/>
          </p:cNvSpPr>
          <p:nvPr>
            <p:ph type="subTitle" idx="1"/>
          </p:nvPr>
        </p:nvSpPr>
        <p:spPr>
          <a:xfrm>
            <a:off x="2629175" y="4241800"/>
            <a:ext cx="4626389" cy="1397000"/>
          </a:xfrm>
        </p:spPr>
        <p:txBody>
          <a:bodyPr>
            <a:normAutofit/>
          </a:bodyPr>
          <a:lstStyle>
            <a:lvl1pPr marL="0" indent="0" algn="l">
              <a:lnSpc>
                <a:spcPts val="20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71450" y="6356350"/>
            <a:ext cx="2133600" cy="365125"/>
          </a:xfrm>
        </p:spPr>
        <p:txBody>
          <a:bodyPr/>
          <a:lstStyle>
            <a:lvl1pPr>
              <a:defRPr>
                <a:solidFill>
                  <a:schemeClr val="bg1"/>
                </a:solidFill>
              </a:defRPr>
            </a:lvl1pPr>
          </a:lstStyle>
          <a:p>
            <a:fld id="{F0E523EC-FBE9-F944-A21C-1D24C6307F6F}" type="datetime1">
              <a:rPr lang="en-US" smtClean="0"/>
              <a:pPr/>
              <a:t>5/25/2023</a:t>
            </a:fld>
            <a:endParaRPr lang="en-US" dirty="0"/>
          </a:p>
        </p:txBody>
      </p:sp>
      <p:sp>
        <p:nvSpPr>
          <p:cNvPr id="6" name="Slide Number Placeholder 5"/>
          <p:cNvSpPr>
            <a:spLocks noGrp="1"/>
          </p:cNvSpPr>
          <p:nvPr>
            <p:ph type="sldNum" sz="quarter" idx="12"/>
          </p:nvPr>
        </p:nvSpPr>
        <p:spPr>
          <a:xfrm>
            <a:off x="6838950" y="6356350"/>
            <a:ext cx="2133600" cy="365125"/>
          </a:xfrm>
        </p:spPr>
        <p:txBody>
          <a:bodyPr/>
          <a:lstStyle>
            <a:lvl1pPr>
              <a:defRPr>
                <a:solidFill>
                  <a:schemeClr val="bg1"/>
                </a:solidFill>
              </a:defRPr>
            </a:lvl1pPr>
          </a:lstStyle>
          <a:p>
            <a:fld id="{32221A3B-3924-B04A-A496-7CB8DC41F6D4}" type="slidenum">
              <a:rPr lang="en-US" smtClean="0"/>
              <a:pPr/>
              <a:t>‹#›</a:t>
            </a:fld>
            <a:endParaRPr lang="en-US" dirty="0"/>
          </a:p>
        </p:txBody>
      </p:sp>
    </p:spTree>
    <p:extLst>
      <p:ext uri="{BB962C8B-B14F-4D97-AF65-F5344CB8AC3E}">
        <p14:creationId xmlns:p14="http://schemas.microsoft.com/office/powerpoint/2010/main" val="325451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D780A1-6BE7-4540-A521-AABAA8BFD413}" type="datetime1">
              <a:rPr lang="en-US" smtClean="0"/>
              <a:t>5/25/2023</a:t>
            </a:fld>
            <a:endParaRPr lang="en-US" dirty="0"/>
          </a:p>
        </p:txBody>
      </p:sp>
      <p:sp>
        <p:nvSpPr>
          <p:cNvPr id="6" name="Slide Number Placeholder 5"/>
          <p:cNvSpPr>
            <a:spLocks noGrp="1"/>
          </p:cNvSpPr>
          <p:nvPr>
            <p:ph type="sldNum" sz="quarter" idx="12"/>
          </p:nvPr>
        </p:nvSpPr>
        <p:spPr/>
        <p:txBody>
          <a:bodyPr/>
          <a:lstStyle/>
          <a:p>
            <a:fld id="{32221A3B-3924-B04A-A496-7CB8DC41F6D4}" type="slidenum">
              <a:rPr lang="en-US" smtClean="0"/>
              <a:t>‹#›</a:t>
            </a:fld>
            <a:endParaRPr lang="en-US" dirty="0"/>
          </a:p>
        </p:txBody>
      </p:sp>
      <p:sp>
        <p:nvSpPr>
          <p:cNvPr id="7" name="Footer Placeholder 4">
            <a:extLst>
              <a:ext uri="{FF2B5EF4-FFF2-40B4-BE49-F238E27FC236}">
                <a16:creationId xmlns:a16="http://schemas.microsoft.com/office/drawing/2014/main" id="{F0437101-3E68-7647-9E74-A0113595DA6A}"/>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220449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52550"/>
            <a:ext cx="2317750" cy="4773613"/>
          </a:xfrm>
        </p:spPr>
        <p:txBody>
          <a:bodyPr vert="eaVert"/>
          <a:lstStyle>
            <a:lvl1pPr>
              <a:lnSpc>
                <a:spcPts val="3200"/>
              </a:lnSpc>
              <a:defRPr>
                <a:solidFill>
                  <a:srgbClr val="006491"/>
                </a:solidFill>
              </a:defRPr>
            </a:lvl1pPr>
          </a:lstStyle>
          <a:p>
            <a:r>
              <a:rPr lang="en-US"/>
              <a:t>Click to edit Master title style</a:t>
            </a:r>
          </a:p>
        </p:txBody>
      </p:sp>
      <p:sp>
        <p:nvSpPr>
          <p:cNvPr id="3" name="Vertical Text Placeholder 2"/>
          <p:cNvSpPr>
            <a:spLocks noGrp="1"/>
          </p:cNvSpPr>
          <p:nvPr>
            <p:ph type="body" orient="vert" idx="1"/>
          </p:nvPr>
        </p:nvSpPr>
        <p:spPr>
          <a:xfrm>
            <a:off x="349250" y="1352550"/>
            <a:ext cx="6127750" cy="4773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900"/>
            </a:lvl1pPr>
          </a:lstStyle>
          <a:p>
            <a:fld id="{04E20834-5D09-9741-812C-24EE37489303}" type="datetime1">
              <a:rPr lang="en-US" smtClean="0"/>
              <a:pPr/>
              <a:t>5/25/2023</a:t>
            </a:fld>
            <a:endParaRPr lang="en-US" dirty="0"/>
          </a:p>
        </p:txBody>
      </p:sp>
      <p:sp>
        <p:nvSpPr>
          <p:cNvPr id="6" name="Slide Number Placeholder 5"/>
          <p:cNvSpPr>
            <a:spLocks noGrp="1"/>
          </p:cNvSpPr>
          <p:nvPr>
            <p:ph type="sldNum" sz="quarter" idx="12"/>
          </p:nvPr>
        </p:nvSpPr>
        <p:spPr/>
        <p:txBody>
          <a:bodyPr/>
          <a:lstStyle>
            <a:lvl1pPr>
              <a:defRPr sz="900"/>
            </a:lvl1pPr>
          </a:lstStyle>
          <a:p>
            <a:fld id="{32221A3B-3924-B04A-A496-7CB8DC41F6D4}" type="slidenum">
              <a:rPr lang="en-US" smtClean="0"/>
              <a:pPr/>
              <a:t>‹#›</a:t>
            </a:fld>
            <a:endParaRPr lang="en-US" dirty="0"/>
          </a:p>
        </p:txBody>
      </p:sp>
      <p:sp>
        <p:nvSpPr>
          <p:cNvPr id="7" name="Footer Placeholder 4">
            <a:extLst>
              <a:ext uri="{FF2B5EF4-FFF2-40B4-BE49-F238E27FC236}">
                <a16:creationId xmlns:a16="http://schemas.microsoft.com/office/drawing/2014/main" id="{7BBE3F9F-15D6-6C44-90D9-AA2FE1E1A684}"/>
              </a:ext>
            </a:extLst>
          </p:cNvPr>
          <p:cNvSpPr>
            <a:spLocks noGrp="1"/>
          </p:cNvSpPr>
          <p:nvPr>
            <p:ph type="ftr" sz="quarter" idx="11"/>
          </p:nvPr>
        </p:nvSpPr>
        <p:spPr>
          <a:xfrm>
            <a:off x="2679937" y="6356350"/>
            <a:ext cx="3873263" cy="365125"/>
          </a:xfrm>
          <a:prstGeom prst="rect">
            <a:avLst/>
          </a:prstGeom>
        </p:spPr>
        <p:txBody>
          <a:bodyPr/>
          <a:lstStyle>
            <a:lvl1pPr>
              <a:defRPr sz="900" spc="100" baseline="0"/>
            </a:lvl1pPr>
          </a:lstStyle>
          <a:p>
            <a:r>
              <a:rPr lang="en-US" dirty="0"/>
              <a:t>FEDERAL BENEFITS EXPERTS</a:t>
            </a:r>
          </a:p>
        </p:txBody>
      </p:sp>
    </p:spTree>
    <p:extLst>
      <p:ext uri="{BB962C8B-B14F-4D97-AF65-F5344CB8AC3E}">
        <p14:creationId xmlns:p14="http://schemas.microsoft.com/office/powerpoint/2010/main" val="217603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0"/>
            <a:ext cx="7423150" cy="1219200"/>
          </a:xfrm>
        </p:spPr>
        <p:txBody>
          <a:bodyPr>
            <a:normAutofit/>
          </a:bodyPr>
          <a:lstStyle>
            <a:lvl1pPr>
              <a:lnSpc>
                <a:spcPts val="3200"/>
              </a:lnSpc>
              <a:defRPr sz="3200" b="1"/>
            </a:lvl1pPr>
          </a:lstStyle>
          <a:p>
            <a:r>
              <a:rPr lang="en-US"/>
              <a:t>Click to edit Master title style</a:t>
            </a:r>
          </a:p>
        </p:txBody>
      </p:sp>
      <p:sp>
        <p:nvSpPr>
          <p:cNvPr id="3" name="Content Placeholder 2"/>
          <p:cNvSpPr>
            <a:spLocks noGrp="1"/>
          </p:cNvSpPr>
          <p:nvPr>
            <p:ph idx="1"/>
          </p:nvPr>
        </p:nvSpPr>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49250" y="6356350"/>
            <a:ext cx="2241550" cy="365125"/>
          </a:xfrm>
        </p:spPr>
        <p:txBody>
          <a:bodyPr/>
          <a:lstStyle>
            <a:lvl1pPr>
              <a:defRPr>
                <a:solidFill>
                  <a:srgbClr val="006491"/>
                </a:solidFill>
              </a:defRPr>
            </a:lvl1pPr>
          </a:lstStyle>
          <a:p>
            <a:fld id="{74EC077F-1822-9B4D-B466-2AEAFFB9F37D}" type="datetime1">
              <a:rPr lang="en-US" smtClean="0"/>
              <a:pPr/>
              <a:t>5/25/2023</a:t>
            </a:fld>
            <a:endParaRPr lang="en-US" dirty="0"/>
          </a:p>
        </p:txBody>
      </p:sp>
      <p:sp>
        <p:nvSpPr>
          <p:cNvPr id="6" name="Slide Number Placeholder 5"/>
          <p:cNvSpPr>
            <a:spLocks noGrp="1"/>
          </p:cNvSpPr>
          <p:nvPr>
            <p:ph type="sldNum" sz="quarter" idx="12"/>
          </p:nvPr>
        </p:nvSpPr>
        <p:spPr>
          <a:xfrm>
            <a:off x="6553200" y="6356350"/>
            <a:ext cx="2406650" cy="365125"/>
          </a:xfrm>
        </p:spPr>
        <p:txBody>
          <a:bodyPr/>
          <a:lstStyle>
            <a:lvl1pPr>
              <a:defRPr>
                <a:solidFill>
                  <a:srgbClr val="006491"/>
                </a:solidFill>
              </a:defRPr>
            </a:lvl1pPr>
          </a:lstStyle>
          <a:p>
            <a:fld id="{32221A3B-3924-B04A-A496-7CB8DC41F6D4}" type="slidenum">
              <a:rPr lang="en-US" smtClean="0"/>
              <a:pPr/>
              <a:t>‹#›</a:t>
            </a:fld>
            <a:endParaRPr lang="en-US" dirty="0"/>
          </a:p>
        </p:txBody>
      </p:sp>
      <p:sp>
        <p:nvSpPr>
          <p:cNvPr id="7" name="Footer Placeholder 4">
            <a:extLst>
              <a:ext uri="{FF2B5EF4-FFF2-40B4-BE49-F238E27FC236}">
                <a16:creationId xmlns:a16="http://schemas.microsoft.com/office/drawing/2014/main" id="{80AD3DE8-1951-F847-91D5-A293A573BD58}"/>
              </a:ext>
            </a:extLst>
          </p:cNvPr>
          <p:cNvSpPr>
            <a:spLocks noGrp="1"/>
          </p:cNvSpPr>
          <p:nvPr>
            <p:ph type="ftr" sz="quarter" idx="3"/>
          </p:nvPr>
        </p:nvSpPr>
        <p:spPr>
          <a:xfrm>
            <a:off x="2679937" y="6356350"/>
            <a:ext cx="3873263" cy="365125"/>
          </a:xfrm>
          <a:prstGeom prst="rect">
            <a:avLst/>
          </a:prstGeom>
        </p:spPr>
        <p:txBody>
          <a:bodyPr anchor="ctr"/>
          <a:lstStyle>
            <a:lvl1pPr algn="ctr">
              <a:defRPr sz="900" b="1" spc="100" baseline="0">
                <a:solidFill>
                  <a:srgbClr val="006491"/>
                </a:solidFill>
                <a:latin typeface="Calibri" panose="020F0502020204030204" pitchFamily="34" charset="0"/>
                <a:cs typeface="Calibri" panose="020F0502020204030204" pitchFamily="34" charset="0"/>
              </a:defRPr>
            </a:lvl1pPr>
          </a:lstStyle>
          <a:p>
            <a:r>
              <a:rPr lang="en-US" dirty="0"/>
              <a:t>FEDERAL BENEFITS EXPERTS</a:t>
            </a:r>
          </a:p>
        </p:txBody>
      </p:sp>
    </p:spTree>
    <p:extLst>
      <p:ext uri="{BB962C8B-B14F-4D97-AF65-F5344CB8AC3E}">
        <p14:creationId xmlns:p14="http://schemas.microsoft.com/office/powerpoint/2010/main" val="5925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DC68DE-499D-EA43-9601-F2FC89419E2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722313" y="3133726"/>
            <a:ext cx="7772400" cy="1571624"/>
          </a:xfrm>
        </p:spPr>
        <p:txBody>
          <a:bodyPr anchor="t"/>
          <a:lstStyle>
            <a:lvl1pPr algn="ctr">
              <a:defRPr sz="4000" b="1" cap="none">
                <a:solidFill>
                  <a:srgbClr val="EBECDF"/>
                </a:solidFill>
              </a:defRPr>
            </a:lvl1pPr>
          </a:lstStyle>
          <a:p>
            <a:r>
              <a:rPr lang="en-US"/>
              <a:t>Click To Edit Master Title Style</a:t>
            </a:r>
          </a:p>
        </p:txBody>
      </p:sp>
      <p:sp>
        <p:nvSpPr>
          <p:cNvPr id="3" name="Text Placeholder 2"/>
          <p:cNvSpPr>
            <a:spLocks noGrp="1"/>
          </p:cNvSpPr>
          <p:nvPr>
            <p:ph type="body" idx="1"/>
          </p:nvPr>
        </p:nvSpPr>
        <p:spPr>
          <a:xfrm>
            <a:off x="722313" y="2190750"/>
            <a:ext cx="7772400" cy="942975"/>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EBECDF"/>
                </a:solidFill>
              </a:defRPr>
            </a:lvl1pPr>
          </a:lstStyle>
          <a:p>
            <a:fld id="{0B5C6CAF-2E10-9443-B2EA-6B605012E3CF}" type="datetime1">
              <a:rPr lang="en-US" smtClean="0"/>
              <a:pPr/>
              <a:t>5/25/2023</a:t>
            </a:fld>
            <a:endParaRPr lang="en-US" dirty="0"/>
          </a:p>
        </p:txBody>
      </p:sp>
      <p:sp>
        <p:nvSpPr>
          <p:cNvPr id="6" name="Slide Number Placeholder 5"/>
          <p:cNvSpPr>
            <a:spLocks noGrp="1"/>
          </p:cNvSpPr>
          <p:nvPr>
            <p:ph type="sldNum" sz="quarter" idx="12"/>
          </p:nvPr>
        </p:nvSpPr>
        <p:spPr/>
        <p:txBody>
          <a:bodyPr/>
          <a:lstStyle>
            <a:lvl1pPr>
              <a:defRPr>
                <a:solidFill>
                  <a:srgbClr val="EBECDF"/>
                </a:solidFill>
              </a:defRPr>
            </a:lvl1pPr>
          </a:lstStyle>
          <a:p>
            <a:fld id="{32221A3B-3924-B04A-A496-7CB8DC41F6D4}" type="slidenum">
              <a:rPr lang="en-US" smtClean="0"/>
              <a:pPr/>
              <a:t>‹#›</a:t>
            </a:fld>
            <a:endParaRPr lang="en-US" dirty="0"/>
          </a:p>
        </p:txBody>
      </p:sp>
      <p:sp>
        <p:nvSpPr>
          <p:cNvPr id="10" name="Footer Placeholder 4">
            <a:extLst>
              <a:ext uri="{FF2B5EF4-FFF2-40B4-BE49-F238E27FC236}">
                <a16:creationId xmlns:a16="http://schemas.microsoft.com/office/drawing/2014/main" id="{4A0EDB8C-E2A5-AA45-A327-1A20BB4BCB96}"/>
              </a:ext>
            </a:extLst>
          </p:cNvPr>
          <p:cNvSpPr>
            <a:spLocks noGrp="1"/>
          </p:cNvSpPr>
          <p:nvPr>
            <p:ph type="ftr" sz="quarter" idx="3"/>
          </p:nvPr>
        </p:nvSpPr>
        <p:spPr>
          <a:xfrm>
            <a:off x="2679937" y="6356350"/>
            <a:ext cx="3873263" cy="365125"/>
          </a:xfrm>
          <a:prstGeom prst="rect">
            <a:avLst/>
          </a:prstGeom>
        </p:spPr>
        <p:txBody>
          <a:bodyPr anchor="ctr"/>
          <a:lstStyle>
            <a:lvl1pPr algn="ctr">
              <a:defRPr sz="900" b="1" spc="100" baseline="0">
                <a:solidFill>
                  <a:srgbClr val="EBECDF"/>
                </a:solidFill>
                <a:latin typeface="Calibri" panose="020F0502020204030204" pitchFamily="34" charset="0"/>
                <a:cs typeface="Calibri" panose="020F0502020204030204" pitchFamily="34" charset="0"/>
              </a:defRPr>
            </a:lvl1pPr>
          </a:lstStyle>
          <a:p>
            <a:r>
              <a:rPr lang="en-US" dirty="0"/>
              <a:t>FEDERAL BENEFITS EXPERTS</a:t>
            </a:r>
          </a:p>
        </p:txBody>
      </p:sp>
    </p:spTree>
    <p:extLst>
      <p:ext uri="{BB962C8B-B14F-4D97-AF65-F5344CB8AC3E}">
        <p14:creationId xmlns:p14="http://schemas.microsoft.com/office/powerpoint/2010/main" val="259200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1"/>
            <a:ext cx="7353300" cy="1212850"/>
          </a:xfrm>
        </p:spPr>
        <p:txBody>
          <a:bodyPr/>
          <a:lstStyle/>
          <a:p>
            <a:r>
              <a:rPr lang="en-US"/>
              <a:t>Click to edit Master title style</a:t>
            </a:r>
          </a:p>
        </p:txBody>
      </p:sp>
      <p:sp>
        <p:nvSpPr>
          <p:cNvPr id="3" name="Content Placeholder 2"/>
          <p:cNvSpPr>
            <a:spLocks noGrp="1"/>
          </p:cNvSpPr>
          <p:nvPr>
            <p:ph sz="half" idx="1"/>
          </p:nvPr>
        </p:nvSpPr>
        <p:spPr>
          <a:xfrm>
            <a:off x="349250" y="1574800"/>
            <a:ext cx="4146550" cy="4551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4038600" cy="4551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E46A54-87C1-3044-87B6-99540C6F5A49}" type="datetime1">
              <a:rPr lang="en-US" smtClean="0"/>
              <a:t>5/25/2023</a:t>
            </a:fld>
            <a:endParaRPr lang="en-US" dirty="0"/>
          </a:p>
        </p:txBody>
      </p:sp>
      <p:sp>
        <p:nvSpPr>
          <p:cNvPr id="7" name="Slide Number Placeholder 6"/>
          <p:cNvSpPr>
            <a:spLocks noGrp="1"/>
          </p:cNvSpPr>
          <p:nvPr>
            <p:ph type="sldNum" sz="quarter" idx="12"/>
          </p:nvPr>
        </p:nvSpPr>
        <p:spPr/>
        <p:txBody>
          <a:bodyPr/>
          <a:lstStyle/>
          <a:p>
            <a:fld id="{32221A3B-3924-B04A-A496-7CB8DC41F6D4}" type="slidenum">
              <a:rPr lang="en-US" smtClean="0"/>
              <a:t>‹#›</a:t>
            </a:fld>
            <a:endParaRPr lang="en-US" dirty="0"/>
          </a:p>
        </p:txBody>
      </p:sp>
      <p:sp>
        <p:nvSpPr>
          <p:cNvPr id="8" name="Footer Placeholder 4">
            <a:extLst>
              <a:ext uri="{FF2B5EF4-FFF2-40B4-BE49-F238E27FC236}">
                <a16:creationId xmlns:a16="http://schemas.microsoft.com/office/drawing/2014/main" id="{4869DE16-BF1C-AA46-A6EB-731D79615748}"/>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194756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9250" y="1"/>
            <a:ext cx="7410450" cy="121284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9250" y="1492174"/>
            <a:ext cx="41481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9250" y="2131936"/>
            <a:ext cx="4148138" cy="3994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9217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31936"/>
            <a:ext cx="4041775" cy="3994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E5E03A-F419-8746-AB7D-AF1A1AEE378A}" type="datetime1">
              <a:rPr lang="en-US" smtClean="0"/>
              <a:t>5/25/2023</a:t>
            </a:fld>
            <a:endParaRPr lang="en-US" dirty="0"/>
          </a:p>
        </p:txBody>
      </p:sp>
      <p:sp>
        <p:nvSpPr>
          <p:cNvPr id="9" name="Slide Number Placeholder 8"/>
          <p:cNvSpPr>
            <a:spLocks noGrp="1"/>
          </p:cNvSpPr>
          <p:nvPr>
            <p:ph type="sldNum" sz="quarter" idx="12"/>
          </p:nvPr>
        </p:nvSpPr>
        <p:spPr/>
        <p:txBody>
          <a:bodyPr/>
          <a:lstStyle/>
          <a:p>
            <a:fld id="{32221A3B-3924-B04A-A496-7CB8DC41F6D4}" type="slidenum">
              <a:rPr lang="en-US" smtClean="0"/>
              <a:t>‹#›</a:t>
            </a:fld>
            <a:endParaRPr lang="en-US" dirty="0"/>
          </a:p>
        </p:txBody>
      </p:sp>
      <p:sp>
        <p:nvSpPr>
          <p:cNvPr id="10" name="Footer Placeholder 4">
            <a:extLst>
              <a:ext uri="{FF2B5EF4-FFF2-40B4-BE49-F238E27FC236}">
                <a16:creationId xmlns:a16="http://schemas.microsoft.com/office/drawing/2014/main" id="{27778B78-2A02-7742-B1EB-D84991712D5A}"/>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115768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994B97-2EDC-A045-AE30-91F808D20E6D}" type="datetime1">
              <a:rPr lang="en-US" smtClean="0"/>
              <a:t>5/25/2023</a:t>
            </a:fld>
            <a:endParaRPr lang="en-US" dirty="0"/>
          </a:p>
        </p:txBody>
      </p:sp>
      <p:sp>
        <p:nvSpPr>
          <p:cNvPr id="5" name="Slide Number Placeholder 4"/>
          <p:cNvSpPr>
            <a:spLocks noGrp="1"/>
          </p:cNvSpPr>
          <p:nvPr>
            <p:ph type="sldNum" sz="quarter" idx="12"/>
          </p:nvPr>
        </p:nvSpPr>
        <p:spPr/>
        <p:txBody>
          <a:bodyPr/>
          <a:lstStyle/>
          <a:p>
            <a:fld id="{32221A3B-3924-B04A-A496-7CB8DC41F6D4}" type="slidenum">
              <a:rPr lang="en-US" smtClean="0"/>
              <a:t>‹#›</a:t>
            </a:fld>
            <a:endParaRPr lang="en-US" dirty="0"/>
          </a:p>
        </p:txBody>
      </p:sp>
      <p:sp>
        <p:nvSpPr>
          <p:cNvPr id="6" name="Footer Placeholder 4">
            <a:extLst>
              <a:ext uri="{FF2B5EF4-FFF2-40B4-BE49-F238E27FC236}">
                <a16:creationId xmlns:a16="http://schemas.microsoft.com/office/drawing/2014/main" id="{05D4C042-3A8D-874C-89FD-E9142B51CAED}"/>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402312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BE3BB-3CD5-5F49-B315-16A4FC60C567}" type="datetime1">
              <a:rPr lang="en-US" smtClean="0"/>
              <a:t>5/25/2023</a:t>
            </a:fld>
            <a:endParaRPr lang="en-US" dirty="0"/>
          </a:p>
        </p:txBody>
      </p:sp>
      <p:sp>
        <p:nvSpPr>
          <p:cNvPr id="4" name="Slide Number Placeholder 3"/>
          <p:cNvSpPr>
            <a:spLocks noGrp="1"/>
          </p:cNvSpPr>
          <p:nvPr>
            <p:ph type="sldNum" sz="quarter" idx="12"/>
          </p:nvPr>
        </p:nvSpPr>
        <p:spPr/>
        <p:txBody>
          <a:bodyPr/>
          <a:lstStyle/>
          <a:p>
            <a:fld id="{32221A3B-3924-B04A-A496-7CB8DC41F6D4}" type="slidenum">
              <a:rPr lang="en-US" smtClean="0"/>
              <a:t>‹#›</a:t>
            </a:fld>
            <a:endParaRPr lang="en-US" dirty="0"/>
          </a:p>
        </p:txBody>
      </p:sp>
      <p:sp>
        <p:nvSpPr>
          <p:cNvPr id="5" name="Footer Placeholder 4">
            <a:extLst>
              <a:ext uri="{FF2B5EF4-FFF2-40B4-BE49-F238E27FC236}">
                <a16:creationId xmlns:a16="http://schemas.microsoft.com/office/drawing/2014/main" id="{18E4A08C-E07D-D943-B9DA-83428D9264C3}"/>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325595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250" y="0"/>
            <a:ext cx="7385050" cy="1219200"/>
          </a:xfrm>
        </p:spPr>
        <p:txBody>
          <a:bodyPr anchor="ctr">
            <a:normAutofit/>
          </a:bodyPr>
          <a:lstStyle>
            <a:lvl1pPr algn="l">
              <a:defRPr sz="3200" b="0"/>
            </a:lvl1pPr>
          </a:lstStyle>
          <a:p>
            <a:r>
              <a:rPr lang="en-US"/>
              <a:t>Click To Edit Master Title Style</a:t>
            </a:r>
          </a:p>
        </p:txBody>
      </p:sp>
      <p:sp>
        <p:nvSpPr>
          <p:cNvPr id="3" name="Content Placeholder 2"/>
          <p:cNvSpPr>
            <a:spLocks noGrp="1"/>
          </p:cNvSpPr>
          <p:nvPr>
            <p:ph idx="1"/>
          </p:nvPr>
        </p:nvSpPr>
        <p:spPr>
          <a:xfrm>
            <a:off x="3575050" y="1473200"/>
            <a:ext cx="5111750" cy="47736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9250" y="1473200"/>
            <a:ext cx="3116263" cy="47736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3DE605-DDB5-FA4F-8254-9ADC92CA5E61}" type="datetime1">
              <a:rPr lang="en-US" smtClean="0"/>
              <a:t>5/25/2023</a:t>
            </a:fld>
            <a:endParaRPr lang="en-US" dirty="0"/>
          </a:p>
        </p:txBody>
      </p:sp>
      <p:sp>
        <p:nvSpPr>
          <p:cNvPr id="7" name="Slide Number Placeholder 6"/>
          <p:cNvSpPr>
            <a:spLocks noGrp="1"/>
          </p:cNvSpPr>
          <p:nvPr>
            <p:ph type="sldNum" sz="quarter" idx="12"/>
          </p:nvPr>
        </p:nvSpPr>
        <p:spPr/>
        <p:txBody>
          <a:bodyPr/>
          <a:lstStyle/>
          <a:p>
            <a:fld id="{32221A3B-3924-B04A-A496-7CB8DC41F6D4}" type="slidenum">
              <a:rPr lang="en-US" smtClean="0"/>
              <a:t>‹#›</a:t>
            </a:fld>
            <a:endParaRPr lang="en-US" dirty="0"/>
          </a:p>
        </p:txBody>
      </p:sp>
      <p:sp>
        <p:nvSpPr>
          <p:cNvPr id="8" name="Footer Placeholder 4">
            <a:extLst>
              <a:ext uri="{FF2B5EF4-FFF2-40B4-BE49-F238E27FC236}">
                <a16:creationId xmlns:a16="http://schemas.microsoft.com/office/drawing/2014/main" id="{5DF0C440-D4FC-054A-A499-B40DF0AE9BC9}"/>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283002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DC3E38"/>
                </a:solidFill>
              </a:defRPr>
            </a:lvl1pPr>
          </a:lstStyle>
          <a:p>
            <a:r>
              <a:rPr lang="en-US"/>
              <a:t>Click to edit Master title style</a:t>
            </a:r>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64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7CFD75-198B-BC42-BEDC-3470232CBD8E}" type="datetime1">
              <a:rPr lang="en-US" smtClean="0"/>
              <a:t>5/25/2023</a:t>
            </a:fld>
            <a:endParaRPr lang="en-US" dirty="0"/>
          </a:p>
        </p:txBody>
      </p:sp>
      <p:sp>
        <p:nvSpPr>
          <p:cNvPr id="7" name="Slide Number Placeholder 6"/>
          <p:cNvSpPr>
            <a:spLocks noGrp="1"/>
          </p:cNvSpPr>
          <p:nvPr>
            <p:ph type="sldNum" sz="quarter" idx="12"/>
          </p:nvPr>
        </p:nvSpPr>
        <p:spPr/>
        <p:txBody>
          <a:bodyPr/>
          <a:lstStyle/>
          <a:p>
            <a:fld id="{32221A3B-3924-B04A-A496-7CB8DC41F6D4}" type="slidenum">
              <a:rPr lang="en-US" smtClean="0"/>
              <a:t>‹#›</a:t>
            </a:fld>
            <a:endParaRPr lang="en-US" dirty="0"/>
          </a:p>
        </p:txBody>
      </p:sp>
      <p:sp>
        <p:nvSpPr>
          <p:cNvPr id="8" name="Footer Placeholder 4">
            <a:extLst>
              <a:ext uri="{FF2B5EF4-FFF2-40B4-BE49-F238E27FC236}">
                <a16:creationId xmlns:a16="http://schemas.microsoft.com/office/drawing/2014/main" id="{7421D97C-6E74-7D4B-8B17-A434C9A53A36}"/>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85177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var/folders/d7/99j38hqn55lgjpb2t7nty6yc0000gq/T/com.microsoft.Powerpoint/converted_emf.em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98DA6A-E7F8-0547-BA15-A0576EBA0C61}"/>
              </a:ext>
            </a:extLst>
          </p:cNvPr>
          <p:cNvPicPr>
            <a:picLocks noChangeAspect="1"/>
          </p:cNvPicPr>
          <p:nvPr userDrawn="1"/>
        </p:nvPicPr>
        <p:blipFill rotWithShape="1">
          <a:blip r:embed="rId13" r:link="rId14"/>
          <a:srcRect b="82222"/>
          <a:stretch>
            <a:fillRect/>
          </a:stretch>
        </p:blipFill>
        <p:spPr>
          <a:xfrm>
            <a:off x="0" y="0"/>
            <a:ext cx="9144000" cy="1219200"/>
          </a:xfrm>
          <a:prstGeom prst="rect">
            <a:avLst/>
          </a:prstGeom>
        </p:spPr>
      </p:pic>
      <p:sp>
        <p:nvSpPr>
          <p:cNvPr id="2" name="Title Placeholder 1"/>
          <p:cNvSpPr>
            <a:spLocks noGrp="1"/>
          </p:cNvSpPr>
          <p:nvPr>
            <p:ph type="title"/>
          </p:nvPr>
        </p:nvSpPr>
        <p:spPr>
          <a:xfrm>
            <a:off x="349250" y="0"/>
            <a:ext cx="7581900" cy="1219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9250" y="1511300"/>
            <a:ext cx="8337550" cy="4614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9250" y="6356350"/>
            <a:ext cx="2241550" cy="365125"/>
          </a:xfrm>
          <a:prstGeom prst="rect">
            <a:avLst/>
          </a:prstGeom>
        </p:spPr>
        <p:txBody>
          <a:bodyPr vert="horz" lIns="91440" tIns="45720" rIns="91440" bIns="45720" rtlCol="0" anchor="ctr"/>
          <a:lstStyle>
            <a:lvl1pPr algn="l">
              <a:defRPr sz="900">
                <a:solidFill>
                  <a:srgbClr val="006491"/>
                </a:solidFill>
              </a:defRPr>
            </a:lvl1pPr>
          </a:lstStyle>
          <a:p>
            <a:fld id="{63E6FB5B-CC64-314D-95FD-88B60606DB48}" type="datetime1">
              <a:rPr lang="en-US" smtClean="0"/>
              <a:pPr/>
              <a:t>5/25/2023</a:t>
            </a:fld>
            <a:endParaRPr lang="en-US" dirty="0"/>
          </a:p>
        </p:txBody>
      </p:sp>
      <p:sp>
        <p:nvSpPr>
          <p:cNvPr id="6" name="Slide Number Placeholder 5"/>
          <p:cNvSpPr>
            <a:spLocks noGrp="1"/>
          </p:cNvSpPr>
          <p:nvPr>
            <p:ph type="sldNum" sz="quarter" idx="4"/>
          </p:nvPr>
        </p:nvSpPr>
        <p:spPr>
          <a:xfrm>
            <a:off x="6553200" y="6356350"/>
            <a:ext cx="2393950" cy="365125"/>
          </a:xfrm>
          <a:prstGeom prst="rect">
            <a:avLst/>
          </a:prstGeom>
        </p:spPr>
        <p:txBody>
          <a:bodyPr vert="horz" lIns="91440" tIns="45720" rIns="91440" bIns="45720" rtlCol="0" anchor="ctr"/>
          <a:lstStyle>
            <a:lvl1pPr algn="r">
              <a:defRPr sz="900">
                <a:solidFill>
                  <a:srgbClr val="006491"/>
                </a:solidFill>
              </a:defRPr>
            </a:lvl1pPr>
          </a:lstStyle>
          <a:p>
            <a:fld id="{32221A3B-3924-B04A-A496-7CB8DC41F6D4}" type="slidenum">
              <a:rPr lang="en-US" smtClean="0"/>
              <a:pPr/>
              <a:t>‹#›</a:t>
            </a:fld>
            <a:endParaRPr lang="en-US" dirty="0"/>
          </a:p>
        </p:txBody>
      </p:sp>
      <p:sp>
        <p:nvSpPr>
          <p:cNvPr id="11" name="Footer Placeholder 4">
            <a:extLst>
              <a:ext uri="{FF2B5EF4-FFF2-40B4-BE49-F238E27FC236}">
                <a16:creationId xmlns:a16="http://schemas.microsoft.com/office/drawing/2014/main" id="{50D318DE-E513-5A41-8EC2-1A32AD5BE904}"/>
              </a:ext>
            </a:extLst>
          </p:cNvPr>
          <p:cNvSpPr>
            <a:spLocks noGrp="1"/>
          </p:cNvSpPr>
          <p:nvPr>
            <p:ph type="ftr" sz="quarter" idx="3"/>
          </p:nvPr>
        </p:nvSpPr>
        <p:spPr>
          <a:xfrm>
            <a:off x="2679937" y="6356350"/>
            <a:ext cx="3873263" cy="365125"/>
          </a:xfrm>
          <a:prstGeom prst="rect">
            <a:avLst/>
          </a:prstGeom>
        </p:spPr>
        <p:txBody>
          <a:bodyPr anchor="ctr"/>
          <a:lstStyle>
            <a:lvl1pPr algn="ctr">
              <a:defRPr sz="900" b="1" spc="100" baseline="0">
                <a:solidFill>
                  <a:srgbClr val="006491"/>
                </a:solidFill>
                <a:latin typeface="Calibri" panose="020F0502020204030204" pitchFamily="34" charset="0"/>
                <a:cs typeface="Calibri" panose="020F0502020204030204" pitchFamily="34" charset="0"/>
              </a:defRPr>
            </a:lvl1pPr>
          </a:lstStyle>
          <a:p>
            <a:r>
              <a:rPr lang="en-US" dirty="0"/>
              <a:t>FEDERAL BENEFITS EXPERTS</a:t>
            </a:r>
          </a:p>
        </p:txBody>
      </p:sp>
    </p:spTree>
    <p:extLst>
      <p:ext uri="{BB962C8B-B14F-4D97-AF65-F5344CB8AC3E}">
        <p14:creationId xmlns:p14="http://schemas.microsoft.com/office/powerpoint/2010/main" val="579924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3200" b="0" kern="1200">
          <a:solidFill>
            <a:schemeClr val="bg1"/>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arfe.org/wpcontent/upload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advocacy@narfe.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www.narfe.org/narfe-pa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E4556F-D479-FE43-BD03-91D649BA5436}"/>
              </a:ext>
            </a:extLst>
          </p:cNvPr>
          <p:cNvSpPr>
            <a:spLocks noGrp="1"/>
          </p:cNvSpPr>
          <p:nvPr>
            <p:ph type="ctrTitle"/>
          </p:nvPr>
        </p:nvSpPr>
        <p:spPr>
          <a:xfrm>
            <a:off x="1026351" y="2882464"/>
            <a:ext cx="7091297" cy="4466808"/>
          </a:xfrm>
        </p:spPr>
        <p:txBody>
          <a:bodyPr>
            <a:normAutofit/>
          </a:bodyPr>
          <a:lstStyle/>
          <a:p>
            <a:pPr algn="ctr"/>
            <a:r>
              <a:rPr lang="en-US" sz="4800" dirty="0"/>
              <a:t>VFN Legislative Program</a:t>
            </a:r>
            <a:br>
              <a:rPr lang="en-US" sz="4800" dirty="0"/>
            </a:br>
            <a:br>
              <a:rPr lang="en-US" sz="4800" dirty="0"/>
            </a:br>
            <a:r>
              <a:rPr lang="en-US" sz="4800" dirty="0"/>
              <a:t>2023 VFN Conference</a:t>
            </a:r>
            <a:br>
              <a:rPr lang="en-US" sz="4800" dirty="0"/>
            </a:br>
            <a:br>
              <a:rPr lang="en-US" sz="4800" dirty="0"/>
            </a:br>
            <a:r>
              <a:rPr lang="en-US" sz="4800" dirty="0"/>
              <a:t>April 2-5, 2023</a:t>
            </a:r>
            <a:br>
              <a:rPr lang="en-US" sz="4800" dirty="0"/>
            </a:br>
            <a:r>
              <a:rPr lang="en-US" sz="2000" dirty="0"/>
              <a:t>Gaston Gianni</a:t>
            </a:r>
            <a:br>
              <a:rPr lang="en-US" sz="2000" dirty="0"/>
            </a:br>
            <a:r>
              <a:rPr lang="en-US" sz="2000" dirty="0"/>
              <a:t>VFN National Legislative Chair</a:t>
            </a:r>
            <a:br>
              <a:rPr lang="en-US" sz="2000" dirty="0"/>
            </a:br>
            <a:endParaRPr lang="en-US" sz="2000" dirty="0"/>
          </a:p>
        </p:txBody>
      </p:sp>
      <p:sp>
        <p:nvSpPr>
          <p:cNvPr id="6" name="Slide Number Placeholder 5"/>
          <p:cNvSpPr>
            <a:spLocks noGrp="1"/>
          </p:cNvSpPr>
          <p:nvPr>
            <p:ph type="sldNum" sz="quarter" idx="12"/>
          </p:nvPr>
        </p:nvSpPr>
        <p:spPr/>
        <p:txBody>
          <a:bodyPr/>
          <a:lstStyle/>
          <a:p>
            <a:fld id="{32221A3B-3924-B04A-A496-7CB8DC41F6D4}" type="slidenum">
              <a:rPr lang="en-US" smtClean="0"/>
              <a:t>1</a:t>
            </a:fld>
            <a:endParaRPr lang="en-US" dirty="0"/>
          </a:p>
        </p:txBody>
      </p:sp>
    </p:spTree>
    <p:extLst>
      <p:ext uri="{BB962C8B-B14F-4D97-AF65-F5344CB8AC3E}">
        <p14:creationId xmlns:p14="http://schemas.microsoft.com/office/powerpoint/2010/main" val="3501059193"/>
      </p:ext>
    </p:extLst>
  </p:cSld>
  <p:clrMapOvr>
    <a:masterClrMapping/>
  </p:clrMapOvr>
  <mc:AlternateContent xmlns:mc="http://schemas.openxmlformats.org/markup-compatibility/2006" xmlns:p14="http://schemas.microsoft.com/office/powerpoint/2010/main">
    <mc:Choice Requires="p14">
      <p:transition spd="med" p14:dur="700" advTm="13361">
        <p:fade/>
      </p:transition>
    </mc:Choice>
    <mc:Fallback xmlns="">
      <p:transition spd="med" advTm="13361">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8898-C273-4018-8392-AA1C7CCF4A6D}"/>
              </a:ext>
            </a:extLst>
          </p:cNvPr>
          <p:cNvSpPr>
            <a:spLocks noGrp="1"/>
          </p:cNvSpPr>
          <p:nvPr>
            <p:ph type="title"/>
          </p:nvPr>
        </p:nvSpPr>
        <p:spPr/>
        <p:txBody>
          <a:bodyPr/>
          <a:lstStyle/>
          <a:p>
            <a:r>
              <a:rPr lang="en-US" dirty="0"/>
              <a:t>VA CONGRESSIONAL DELEGATION—118th</a:t>
            </a:r>
          </a:p>
        </p:txBody>
      </p:sp>
      <p:sp>
        <p:nvSpPr>
          <p:cNvPr id="4" name="Date Placeholder 3">
            <a:extLst>
              <a:ext uri="{FF2B5EF4-FFF2-40B4-BE49-F238E27FC236}">
                <a16:creationId xmlns:a16="http://schemas.microsoft.com/office/drawing/2014/main" id="{8B6A8EC6-B68D-4FF8-A3FC-C79BE0A37CE5}"/>
              </a:ext>
            </a:extLst>
          </p:cNvPr>
          <p:cNvSpPr>
            <a:spLocks noGrp="1"/>
          </p:cNvSpPr>
          <p:nvPr>
            <p:ph type="dt" sz="half" idx="10"/>
          </p:nvPr>
        </p:nvSpPr>
        <p:spPr/>
        <p:txBody>
          <a:bodyPr/>
          <a:lstStyle/>
          <a:p>
            <a:pPr lvl="0"/>
            <a:fld id="{74EC077F-1822-9B4D-B466-2AEAFFB9F37D}" type="datetime1">
              <a:rPr lang="en-US" noProof="0" smtClean="0"/>
              <a:pPr lvl="0"/>
              <a:t>5/25/2023</a:t>
            </a:fld>
            <a:endParaRPr lang="en-US" noProof="0" dirty="0"/>
          </a:p>
        </p:txBody>
      </p:sp>
      <p:sp>
        <p:nvSpPr>
          <p:cNvPr id="5" name="Slide Number Placeholder 4">
            <a:extLst>
              <a:ext uri="{FF2B5EF4-FFF2-40B4-BE49-F238E27FC236}">
                <a16:creationId xmlns:a16="http://schemas.microsoft.com/office/drawing/2014/main" id="{5CD40282-86EB-4826-8688-DF4DD539BA3A}"/>
              </a:ext>
            </a:extLst>
          </p:cNvPr>
          <p:cNvSpPr>
            <a:spLocks noGrp="1"/>
          </p:cNvSpPr>
          <p:nvPr>
            <p:ph type="sldNum" sz="quarter" idx="12"/>
          </p:nvPr>
        </p:nvSpPr>
        <p:spPr/>
        <p:txBody>
          <a:bodyPr/>
          <a:lstStyle/>
          <a:p>
            <a:pPr lvl="0"/>
            <a:fld id="{32221A3B-3924-B04A-A496-7CB8DC41F6D4}" type="slidenum">
              <a:rPr lang="en-US" noProof="0" smtClean="0"/>
              <a:pPr lvl="0"/>
              <a:t>10</a:t>
            </a:fld>
            <a:endParaRPr lang="en-US" noProof="0" dirty="0"/>
          </a:p>
        </p:txBody>
      </p:sp>
      <p:sp>
        <p:nvSpPr>
          <p:cNvPr id="6" name="Footer Placeholder 5">
            <a:extLst>
              <a:ext uri="{FF2B5EF4-FFF2-40B4-BE49-F238E27FC236}">
                <a16:creationId xmlns:a16="http://schemas.microsoft.com/office/drawing/2014/main" id="{695184CE-EF97-4C5A-BCC7-EE24D224852C}"/>
              </a:ext>
            </a:extLst>
          </p:cNvPr>
          <p:cNvSpPr>
            <a:spLocks noGrp="1"/>
          </p:cNvSpPr>
          <p:nvPr>
            <p:ph type="ftr" sz="quarter" idx="3"/>
          </p:nvPr>
        </p:nvSpPr>
        <p:spPr/>
        <p:txBody>
          <a:bodyPr/>
          <a:lstStyle/>
          <a:p>
            <a:pPr lvl="0"/>
            <a:r>
              <a:rPr lang="en-US" noProof="0" dirty="0"/>
              <a:t>FEDERAL BENEFITS EXPERTS</a:t>
            </a:r>
          </a:p>
        </p:txBody>
      </p:sp>
      <p:sp>
        <p:nvSpPr>
          <p:cNvPr id="13" name="Content Placeholder 12">
            <a:extLst>
              <a:ext uri="{FF2B5EF4-FFF2-40B4-BE49-F238E27FC236}">
                <a16:creationId xmlns:a16="http://schemas.microsoft.com/office/drawing/2014/main" id="{AC4E76C0-D0FE-44D6-54E2-7682A1ACB7CE}"/>
              </a:ext>
            </a:extLst>
          </p:cNvPr>
          <p:cNvSpPr>
            <a:spLocks noGrp="1"/>
          </p:cNvSpPr>
          <p:nvPr>
            <p:ph idx="1"/>
          </p:nvPr>
        </p:nvSpPr>
        <p:spPr/>
        <p:txBody>
          <a:bodyPr>
            <a:normAutofit fontScale="62500" lnSpcReduction="20000"/>
          </a:bodyPr>
          <a:lstStyle/>
          <a:p>
            <a:r>
              <a:rPr lang="en-US" dirty="0"/>
              <a:t>Sen Mark Warner(D)</a:t>
            </a:r>
          </a:p>
          <a:p>
            <a:r>
              <a:rPr lang="en-US" dirty="0"/>
              <a:t>Sen  Tim Kane (D)</a:t>
            </a:r>
          </a:p>
          <a:p>
            <a:r>
              <a:rPr lang="en-US" dirty="0"/>
              <a:t>1</a:t>
            </a:r>
            <a:r>
              <a:rPr lang="en-US" baseline="30000" dirty="0"/>
              <a:t>st</a:t>
            </a:r>
            <a:r>
              <a:rPr lang="en-US" dirty="0"/>
              <a:t> Rob Wittman (R)</a:t>
            </a:r>
          </a:p>
          <a:p>
            <a:r>
              <a:rPr lang="en-US" dirty="0"/>
              <a:t>2</a:t>
            </a:r>
            <a:r>
              <a:rPr lang="en-US" baseline="30000" dirty="0"/>
              <a:t>nd</a:t>
            </a:r>
            <a:r>
              <a:rPr lang="en-US" dirty="0"/>
              <a:t> Jen Kiggans (R)</a:t>
            </a:r>
          </a:p>
          <a:p>
            <a:r>
              <a:rPr lang="en-US" dirty="0"/>
              <a:t>3</a:t>
            </a:r>
            <a:r>
              <a:rPr lang="en-US" baseline="30000" dirty="0"/>
              <a:t>rd</a:t>
            </a:r>
            <a:r>
              <a:rPr lang="en-US" dirty="0"/>
              <a:t> Bobby Scott (D)</a:t>
            </a:r>
          </a:p>
          <a:p>
            <a:r>
              <a:rPr lang="en-US" dirty="0"/>
              <a:t>4</a:t>
            </a:r>
            <a:r>
              <a:rPr lang="en-US" baseline="30000" dirty="0"/>
              <a:t>th</a:t>
            </a:r>
            <a:r>
              <a:rPr lang="en-US" dirty="0"/>
              <a:t> Jennifer McClellan (D</a:t>
            </a:r>
            <a:r>
              <a:rPr lang="en-US" dirty="0">
                <a:solidFill>
                  <a:srgbClr val="FF0000"/>
                </a:solidFill>
              </a:rPr>
              <a:t>)</a:t>
            </a:r>
          </a:p>
          <a:p>
            <a:r>
              <a:rPr lang="en-US" dirty="0"/>
              <a:t>5</a:t>
            </a:r>
            <a:r>
              <a:rPr lang="en-US" baseline="30000" dirty="0"/>
              <a:t>th</a:t>
            </a:r>
            <a:r>
              <a:rPr lang="en-US" dirty="0"/>
              <a:t> Robert Good (R)</a:t>
            </a:r>
          </a:p>
          <a:p>
            <a:r>
              <a:rPr lang="en-US" dirty="0"/>
              <a:t>6</a:t>
            </a:r>
            <a:r>
              <a:rPr lang="en-US" baseline="30000" dirty="0"/>
              <a:t>th</a:t>
            </a:r>
            <a:r>
              <a:rPr lang="en-US" dirty="0"/>
              <a:t> Ben Cline (R)</a:t>
            </a:r>
          </a:p>
          <a:p>
            <a:r>
              <a:rPr lang="en-US" dirty="0"/>
              <a:t>7</a:t>
            </a:r>
            <a:r>
              <a:rPr lang="en-US" baseline="30000" dirty="0"/>
              <a:t>th</a:t>
            </a:r>
            <a:r>
              <a:rPr lang="en-US" dirty="0"/>
              <a:t> Abigail Spanberger (D)</a:t>
            </a:r>
          </a:p>
          <a:p>
            <a:r>
              <a:rPr lang="en-US" dirty="0"/>
              <a:t>8</a:t>
            </a:r>
            <a:r>
              <a:rPr lang="en-US" baseline="30000" dirty="0"/>
              <a:t>th</a:t>
            </a:r>
            <a:r>
              <a:rPr lang="en-US" dirty="0"/>
              <a:t> Don Beyer (D)</a:t>
            </a:r>
          </a:p>
          <a:p>
            <a:r>
              <a:rPr lang="en-US" dirty="0"/>
              <a:t>9</a:t>
            </a:r>
            <a:r>
              <a:rPr lang="en-US" baseline="30000" dirty="0"/>
              <a:t>th</a:t>
            </a:r>
            <a:r>
              <a:rPr lang="en-US" dirty="0"/>
              <a:t> Morgan Griffith (R)</a:t>
            </a:r>
          </a:p>
          <a:p>
            <a:r>
              <a:rPr lang="en-US" dirty="0"/>
              <a:t>10</a:t>
            </a:r>
            <a:r>
              <a:rPr lang="en-US" baseline="30000" dirty="0"/>
              <a:t>th</a:t>
            </a:r>
            <a:r>
              <a:rPr lang="en-US" dirty="0"/>
              <a:t> Jennifer Wexton (D)</a:t>
            </a:r>
          </a:p>
          <a:p>
            <a:r>
              <a:rPr lang="en-US" dirty="0"/>
              <a:t>11</a:t>
            </a:r>
            <a:r>
              <a:rPr lang="en-US" baseline="30000" dirty="0"/>
              <a:t>th</a:t>
            </a:r>
            <a:r>
              <a:rPr lang="en-US" dirty="0"/>
              <a:t> Gerry Connolly (D)</a:t>
            </a:r>
          </a:p>
          <a:p>
            <a:endParaRPr lang="en-US" dirty="0"/>
          </a:p>
          <a:p>
            <a:r>
              <a:rPr lang="en-US" dirty="0"/>
              <a:t>8 Democrats, 5 Republicans</a:t>
            </a:r>
          </a:p>
          <a:p>
            <a:endParaRPr lang="en-US" dirty="0"/>
          </a:p>
          <a:p>
            <a:endParaRPr lang="en-US" dirty="0"/>
          </a:p>
        </p:txBody>
      </p:sp>
    </p:spTree>
    <p:extLst>
      <p:ext uri="{BB962C8B-B14F-4D97-AF65-F5344CB8AC3E}">
        <p14:creationId xmlns:p14="http://schemas.microsoft.com/office/powerpoint/2010/main" val="282532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2781-9821-4E53-8D20-70C36B4BA001}"/>
              </a:ext>
            </a:extLst>
          </p:cNvPr>
          <p:cNvSpPr>
            <a:spLocks noGrp="1"/>
          </p:cNvSpPr>
          <p:nvPr>
            <p:ph type="title"/>
          </p:nvPr>
        </p:nvSpPr>
        <p:spPr/>
        <p:txBody>
          <a:bodyPr/>
          <a:lstStyle/>
          <a:p>
            <a:r>
              <a:rPr lang="en-US" dirty="0"/>
              <a:t>VFN ADVOCACY MISSION</a:t>
            </a:r>
          </a:p>
        </p:txBody>
      </p:sp>
      <p:sp>
        <p:nvSpPr>
          <p:cNvPr id="3" name="Content Placeholder 2">
            <a:extLst>
              <a:ext uri="{FF2B5EF4-FFF2-40B4-BE49-F238E27FC236}">
                <a16:creationId xmlns:a16="http://schemas.microsoft.com/office/drawing/2014/main" id="{A8CA5D53-99D8-4EA9-AE59-8C13D48B66B7}"/>
              </a:ext>
            </a:extLst>
          </p:cNvPr>
          <p:cNvSpPr>
            <a:spLocks noGrp="1"/>
          </p:cNvSpPr>
          <p:nvPr>
            <p:ph idx="1"/>
          </p:nvPr>
        </p:nvSpPr>
        <p:spPr/>
        <p:txBody>
          <a:bodyPr>
            <a:normAutofit lnSpcReduction="10000"/>
          </a:bodyPr>
          <a:lstStyle/>
          <a:p>
            <a:pPr marL="624078" indent="-514350">
              <a:buFont typeface="+mj-lt"/>
              <a:buAutoNum type="arabicPeriod"/>
            </a:pPr>
            <a:r>
              <a:rPr lang="en-US" dirty="0"/>
              <a:t>NARFE Advocacy in Virginia</a:t>
            </a:r>
          </a:p>
          <a:p>
            <a:pPr marL="624078" indent="-514350">
              <a:buFont typeface="+mj-lt"/>
              <a:buAutoNum type="arabicPeriod"/>
            </a:pPr>
            <a:r>
              <a:rPr lang="en-US" dirty="0"/>
              <a:t>Build Congressional Relationships</a:t>
            </a:r>
          </a:p>
          <a:p>
            <a:pPr marL="624078" indent="-514350">
              <a:buFont typeface="+mj-lt"/>
              <a:buAutoNum type="arabicPeriod"/>
            </a:pPr>
            <a:r>
              <a:rPr lang="en-US" dirty="0"/>
              <a:t>Build NARFE Area VP Relationships</a:t>
            </a:r>
          </a:p>
          <a:p>
            <a:pPr marL="624078" indent="-514350">
              <a:buFont typeface="+mj-lt"/>
              <a:buAutoNum type="arabicPeriod"/>
            </a:pPr>
            <a:r>
              <a:rPr lang="en-US" dirty="0"/>
              <a:t>Build Relationship with Chapters and Chapter National Legislative Chairs</a:t>
            </a:r>
          </a:p>
          <a:p>
            <a:pPr marL="624078" indent="-514350">
              <a:buFont typeface="+mj-lt"/>
              <a:buAutoNum type="arabicPeriod"/>
            </a:pPr>
            <a:r>
              <a:rPr lang="en-US" dirty="0"/>
              <a:t>Encourage NARFE Members to contact Congressional Representatives</a:t>
            </a:r>
          </a:p>
          <a:p>
            <a:pPr marL="624078" indent="-514350">
              <a:buFont typeface="+mj-lt"/>
              <a:buAutoNum type="arabicPeriod"/>
            </a:pPr>
            <a:r>
              <a:rPr lang="en-US" dirty="0"/>
              <a:t>Assist with NARFE Political Action Funds (PAC) contribution decisions</a:t>
            </a:r>
          </a:p>
          <a:p>
            <a:endParaRPr lang="en-US" dirty="0"/>
          </a:p>
        </p:txBody>
      </p:sp>
      <p:sp>
        <p:nvSpPr>
          <p:cNvPr id="4" name="Date Placeholder 3">
            <a:extLst>
              <a:ext uri="{FF2B5EF4-FFF2-40B4-BE49-F238E27FC236}">
                <a16:creationId xmlns:a16="http://schemas.microsoft.com/office/drawing/2014/main" id="{A8FE4862-3B8A-41DC-B845-E8A68CEC4F2E}"/>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B1D35293-2E24-4848-911F-E1FDA1E181CE}"/>
              </a:ext>
            </a:extLst>
          </p:cNvPr>
          <p:cNvSpPr>
            <a:spLocks noGrp="1"/>
          </p:cNvSpPr>
          <p:nvPr>
            <p:ph type="sldNum" sz="quarter" idx="12"/>
          </p:nvPr>
        </p:nvSpPr>
        <p:spPr/>
        <p:txBody>
          <a:bodyPr/>
          <a:lstStyle/>
          <a:p>
            <a:fld id="{32221A3B-3924-B04A-A496-7CB8DC41F6D4}" type="slidenum">
              <a:rPr lang="en-US" smtClean="0"/>
              <a:pPr/>
              <a:t>11</a:t>
            </a:fld>
            <a:endParaRPr lang="en-US" dirty="0"/>
          </a:p>
        </p:txBody>
      </p:sp>
      <p:sp>
        <p:nvSpPr>
          <p:cNvPr id="6" name="Footer Placeholder 5">
            <a:extLst>
              <a:ext uri="{FF2B5EF4-FFF2-40B4-BE49-F238E27FC236}">
                <a16:creationId xmlns:a16="http://schemas.microsoft.com/office/drawing/2014/main" id="{972A330F-AD49-448F-9A40-A9B198EA029D}"/>
              </a:ext>
            </a:extLst>
          </p:cNvPr>
          <p:cNvSpPr>
            <a:spLocks noGrp="1"/>
          </p:cNvSpPr>
          <p:nvPr>
            <p:ph type="ftr" sz="quarter" idx="3"/>
          </p:nvPr>
        </p:nvSpPr>
        <p:spPr/>
        <p:txBody>
          <a:bodyPr/>
          <a:lstStyle/>
          <a:p>
            <a:r>
              <a:rPr lang="en-US" dirty="0"/>
              <a:t>FEDERAL BENEFITS EXPERTS</a:t>
            </a:r>
          </a:p>
        </p:txBody>
      </p:sp>
    </p:spTree>
    <p:extLst>
      <p:ext uri="{BB962C8B-B14F-4D97-AF65-F5344CB8AC3E}">
        <p14:creationId xmlns:p14="http://schemas.microsoft.com/office/powerpoint/2010/main" val="44491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F63B-A2E5-4D3E-9817-D1DBEE322383}"/>
              </a:ext>
            </a:extLst>
          </p:cNvPr>
          <p:cNvSpPr>
            <a:spLocks noGrp="1"/>
          </p:cNvSpPr>
          <p:nvPr>
            <p:ph type="title"/>
          </p:nvPr>
        </p:nvSpPr>
        <p:spPr/>
        <p:txBody>
          <a:bodyPr/>
          <a:lstStyle/>
          <a:p>
            <a:r>
              <a:rPr lang="en-US" dirty="0"/>
              <a:t>SLLs-CDLs– Building Relationships</a:t>
            </a:r>
          </a:p>
        </p:txBody>
      </p:sp>
      <p:sp>
        <p:nvSpPr>
          <p:cNvPr id="3" name="Content Placeholder 2">
            <a:extLst>
              <a:ext uri="{FF2B5EF4-FFF2-40B4-BE49-F238E27FC236}">
                <a16:creationId xmlns:a16="http://schemas.microsoft.com/office/drawing/2014/main" id="{DA80FE76-D6BD-48FF-8C75-2C416E312E17}"/>
              </a:ext>
            </a:extLst>
          </p:cNvPr>
          <p:cNvSpPr>
            <a:spLocks noGrp="1"/>
          </p:cNvSpPr>
          <p:nvPr>
            <p:ph idx="1"/>
          </p:nvPr>
        </p:nvSpPr>
        <p:spPr/>
        <p:txBody>
          <a:bodyPr/>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i="0" u="sng" strike="noStrike" kern="1200" cap="none" spc="0" normalizeH="0" baseline="0" noProof="0" dirty="0">
                <a:ln>
                  <a:noFill/>
                </a:ln>
                <a:solidFill>
                  <a:prstClr val="black"/>
                </a:solidFill>
                <a:effectLst/>
                <a:uLnTx/>
                <a:uFillTx/>
                <a:latin typeface="Lucida Sans Unicode"/>
                <a:ea typeface="+mn-ea"/>
                <a:cs typeface="+mn-cs"/>
              </a:rPr>
              <a:t>Congressional</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US" sz="2300" b="0" i="0" u="none" strike="noStrike" kern="1200" cap="none" spc="0" normalizeH="0" baseline="0" noProof="0" dirty="0">
                <a:ln>
                  <a:noFill/>
                </a:ln>
                <a:solidFill>
                  <a:prstClr val="black"/>
                </a:solidFill>
                <a:effectLst/>
                <a:uLnTx/>
                <a:uFillTx/>
                <a:latin typeface="Lucida Sans Unicode"/>
                <a:ea typeface="+mn-ea"/>
                <a:cs typeface="+mn-cs"/>
              </a:rPr>
              <a:t>NARFE Focal Contact Person</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US" sz="2300" b="0" i="0" u="none" strike="noStrike" kern="1200" cap="none" spc="0" normalizeH="0" baseline="0" noProof="0" dirty="0">
                <a:ln>
                  <a:noFill/>
                </a:ln>
                <a:solidFill>
                  <a:prstClr val="black"/>
                </a:solidFill>
                <a:effectLst/>
                <a:uLnTx/>
                <a:uFillTx/>
                <a:latin typeface="Lucida Sans Unicode"/>
                <a:ea typeface="+mn-ea"/>
                <a:cs typeface="+mn-cs"/>
              </a:rPr>
              <a:t>Get to Know Staff</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US" sz="2300" b="0" i="0" u="none" strike="noStrike" kern="1200" cap="none" spc="0" normalizeH="0" baseline="0" noProof="0" dirty="0">
                <a:ln>
                  <a:noFill/>
                </a:ln>
                <a:solidFill>
                  <a:prstClr val="black"/>
                </a:solidFill>
                <a:effectLst/>
                <a:uLnTx/>
                <a:uFillTx/>
                <a:latin typeface="Lucida Sans Unicode"/>
                <a:ea typeface="+mn-ea"/>
                <a:cs typeface="+mn-cs"/>
              </a:rPr>
              <a:t>Meet the Congressional Representative</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US" sz="2300" b="0" i="0" u="none" strike="noStrike" kern="1200" cap="none" spc="0" normalizeH="0" baseline="0" noProof="0" dirty="0">
                <a:ln>
                  <a:noFill/>
                </a:ln>
                <a:solidFill>
                  <a:prstClr val="black"/>
                </a:solidFill>
                <a:effectLst/>
                <a:uLnTx/>
                <a:uFillTx/>
                <a:latin typeface="Lucida Sans Unicode"/>
                <a:ea typeface="+mn-ea"/>
                <a:cs typeface="+mn-cs"/>
              </a:rPr>
              <a:t>Inform of NARFE Top Issues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i="0" u="sng" strike="noStrike" kern="1200" cap="none" spc="0" normalizeH="0" baseline="0" noProof="0" dirty="0">
                <a:ln>
                  <a:noFill/>
                </a:ln>
                <a:solidFill>
                  <a:prstClr val="black"/>
                </a:solidFill>
                <a:effectLst/>
                <a:uLnTx/>
                <a:uFillTx/>
                <a:latin typeface="Lucida Sans Unicode"/>
                <a:ea typeface="+mn-ea"/>
                <a:cs typeface="+mn-cs"/>
              </a:rPr>
              <a:t>AVPs</a:t>
            </a:r>
            <a:r>
              <a:rPr kumimoji="0" lang="en-US" sz="2700" b="0" i="0" u="none" strike="noStrike" kern="1200" cap="none" spc="0" normalizeH="0" baseline="0" noProof="0" dirty="0">
                <a:ln>
                  <a:noFill/>
                </a:ln>
                <a:solidFill>
                  <a:prstClr val="black"/>
                </a:solidFill>
                <a:effectLst/>
                <a:uLnTx/>
                <a:uFillTx/>
                <a:latin typeface="Lucida Sans Unicode"/>
                <a:ea typeface="+mn-ea"/>
                <a:cs typeface="+mn-cs"/>
              </a:rPr>
              <a:t> </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US" sz="2300" b="0" i="0" u="none" strike="noStrike" kern="1200" cap="none" spc="0" normalizeH="0" baseline="0" noProof="0" dirty="0">
                <a:ln>
                  <a:noFill/>
                </a:ln>
                <a:solidFill>
                  <a:prstClr val="black"/>
                </a:solidFill>
                <a:effectLst/>
                <a:uLnTx/>
                <a:uFillTx/>
                <a:latin typeface="Lucida Sans Unicode"/>
                <a:ea typeface="+mn-ea"/>
                <a:cs typeface="+mn-cs"/>
              </a:rPr>
              <a:t>Keep in the Communication Loop</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US" sz="2300" b="0" i="0" u="none" strike="noStrike" kern="1200" cap="none" spc="0" normalizeH="0" baseline="0" noProof="0" dirty="0">
                <a:ln>
                  <a:noFill/>
                </a:ln>
                <a:solidFill>
                  <a:prstClr val="black"/>
                </a:solidFill>
                <a:effectLst/>
                <a:uLnTx/>
                <a:uFillTx/>
                <a:latin typeface="Lucida Sans Unicode"/>
                <a:ea typeface="+mn-ea"/>
                <a:cs typeface="+mn-cs"/>
              </a:rPr>
              <a:t>Identify chapters in Congressional District</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i="0" u="sng" strike="noStrike" kern="1200" cap="none" spc="0" normalizeH="0" baseline="0" noProof="0" dirty="0">
                <a:ln>
                  <a:noFill/>
                </a:ln>
                <a:solidFill>
                  <a:prstClr val="black"/>
                </a:solidFill>
                <a:effectLst/>
                <a:uLnTx/>
                <a:uFillTx/>
                <a:latin typeface="Lucida Sans Unicode"/>
                <a:ea typeface="+mn-ea"/>
                <a:cs typeface="+mn-cs"/>
              </a:rPr>
              <a:t>Chapters and Chapter Legislative Chairs</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US" sz="2300" b="0" i="0" u="none" strike="noStrike" kern="1200" cap="none" spc="0" normalizeH="0" baseline="0" noProof="0" dirty="0">
                <a:ln>
                  <a:noFill/>
                </a:ln>
                <a:solidFill>
                  <a:prstClr val="black"/>
                </a:solidFill>
                <a:effectLst/>
                <a:uLnTx/>
                <a:uFillTx/>
                <a:latin typeface="Lucida Sans Unicode"/>
                <a:ea typeface="+mn-ea"/>
                <a:cs typeface="+mn-cs"/>
              </a:rPr>
              <a:t>Establish contact with Chapters in District</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US" sz="2300" b="0" i="0" u="none" strike="noStrike" kern="1200" cap="none" spc="0" normalizeH="0" baseline="0" noProof="0" dirty="0">
                <a:ln>
                  <a:noFill/>
                </a:ln>
                <a:solidFill>
                  <a:prstClr val="black"/>
                </a:solidFill>
                <a:effectLst/>
                <a:uLnTx/>
                <a:uFillTx/>
                <a:latin typeface="Lucida Sans Unicode"/>
                <a:ea typeface="+mn-ea"/>
                <a:cs typeface="+mn-cs"/>
              </a:rPr>
              <a:t>Encourage members to contact Congressional Reps.</a:t>
            </a:r>
          </a:p>
          <a:p>
            <a:endParaRPr lang="en-US" dirty="0"/>
          </a:p>
        </p:txBody>
      </p:sp>
      <p:sp>
        <p:nvSpPr>
          <p:cNvPr id="4" name="Date Placeholder 3">
            <a:extLst>
              <a:ext uri="{FF2B5EF4-FFF2-40B4-BE49-F238E27FC236}">
                <a16:creationId xmlns:a16="http://schemas.microsoft.com/office/drawing/2014/main" id="{A83D9425-7CC7-4A86-A365-393F6351EB89}"/>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1C6C19AD-E862-44DD-8E98-3FF488548F6F}"/>
              </a:ext>
            </a:extLst>
          </p:cNvPr>
          <p:cNvSpPr>
            <a:spLocks noGrp="1"/>
          </p:cNvSpPr>
          <p:nvPr>
            <p:ph type="sldNum" sz="quarter" idx="12"/>
          </p:nvPr>
        </p:nvSpPr>
        <p:spPr/>
        <p:txBody>
          <a:bodyPr/>
          <a:lstStyle/>
          <a:p>
            <a:fld id="{32221A3B-3924-B04A-A496-7CB8DC41F6D4}" type="slidenum">
              <a:rPr lang="en-US" smtClean="0"/>
              <a:pPr/>
              <a:t>12</a:t>
            </a:fld>
            <a:endParaRPr lang="en-US" dirty="0"/>
          </a:p>
        </p:txBody>
      </p:sp>
      <p:sp>
        <p:nvSpPr>
          <p:cNvPr id="6" name="Footer Placeholder 5">
            <a:extLst>
              <a:ext uri="{FF2B5EF4-FFF2-40B4-BE49-F238E27FC236}">
                <a16:creationId xmlns:a16="http://schemas.microsoft.com/office/drawing/2014/main" id="{E180FBBF-CFFC-4E01-B295-0C5C8AE8BC18}"/>
              </a:ext>
            </a:extLst>
          </p:cNvPr>
          <p:cNvSpPr>
            <a:spLocks noGrp="1"/>
          </p:cNvSpPr>
          <p:nvPr>
            <p:ph type="ftr" sz="quarter" idx="3"/>
          </p:nvPr>
        </p:nvSpPr>
        <p:spPr/>
        <p:txBody>
          <a:bodyPr/>
          <a:lstStyle/>
          <a:p>
            <a:r>
              <a:rPr lang="en-US" dirty="0"/>
              <a:t>FEDERAL BENEFITS EXPERTS</a:t>
            </a:r>
          </a:p>
        </p:txBody>
      </p:sp>
    </p:spTree>
    <p:extLst>
      <p:ext uri="{BB962C8B-B14F-4D97-AF65-F5344CB8AC3E}">
        <p14:creationId xmlns:p14="http://schemas.microsoft.com/office/powerpoint/2010/main" val="1806857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A27F-C568-4EEF-AA2B-0A7232C26CF6}"/>
              </a:ext>
            </a:extLst>
          </p:cNvPr>
          <p:cNvSpPr>
            <a:spLocks noGrp="1"/>
          </p:cNvSpPr>
          <p:nvPr>
            <p:ph type="title"/>
          </p:nvPr>
        </p:nvSpPr>
        <p:spPr/>
        <p:txBody>
          <a:bodyPr/>
          <a:lstStyle/>
          <a:p>
            <a:r>
              <a:rPr lang="en-US" dirty="0"/>
              <a:t>VIRGINA FEDERATION NL TEAM</a:t>
            </a:r>
            <a:br>
              <a:rPr lang="en-US" dirty="0"/>
            </a:br>
            <a:endParaRPr lang="en-US" dirty="0"/>
          </a:p>
        </p:txBody>
      </p:sp>
      <p:sp>
        <p:nvSpPr>
          <p:cNvPr id="3" name="Content Placeholder 2">
            <a:extLst>
              <a:ext uri="{FF2B5EF4-FFF2-40B4-BE49-F238E27FC236}">
                <a16:creationId xmlns:a16="http://schemas.microsoft.com/office/drawing/2014/main" id="{8D51A083-B3D0-4748-88C1-5C5D948A7F0D}"/>
              </a:ext>
            </a:extLst>
          </p:cNvPr>
          <p:cNvSpPr>
            <a:spLocks noGrp="1"/>
          </p:cNvSpPr>
          <p:nvPr>
            <p:ph idx="1"/>
          </p:nvPr>
        </p:nvSpPr>
        <p:spPr/>
        <p:txBody>
          <a:bodyPr/>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2700" b="0" i="0" u="none" strike="noStrike" kern="1200" cap="none" spc="0" normalizeH="0" baseline="0" noProof="0" dirty="0">
              <a:ln>
                <a:noFill/>
              </a:ln>
              <a:solidFill>
                <a:prstClr val="black"/>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b="0" i="0" u="none" strike="noStrike" kern="1200" cap="none" spc="0" normalizeH="0" baseline="0" noProof="0" dirty="0">
                <a:ln>
                  <a:noFill/>
                </a:ln>
                <a:solidFill>
                  <a:prstClr val="black"/>
                </a:solidFill>
                <a:effectLst/>
                <a:uLnTx/>
                <a:uFillTx/>
                <a:latin typeface="Lucida Sans Unicode"/>
                <a:ea typeface="+mn-ea"/>
                <a:cs typeface="+mn-cs"/>
              </a:rPr>
              <a:t>Chair (Sits on the VFN Board)</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dirty="0">
              <a:ln>
                <a:noFill/>
              </a:ln>
              <a:solidFill>
                <a:prstClr val="black"/>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b="0" i="0" u="none" strike="noStrike" kern="1200" cap="none" spc="0" normalizeH="0" baseline="0" noProof="0" dirty="0">
                <a:ln>
                  <a:noFill/>
                </a:ln>
                <a:solidFill>
                  <a:prstClr val="black"/>
                </a:solidFill>
                <a:effectLst/>
                <a:uLnTx/>
                <a:uFillTx/>
                <a:latin typeface="Lucida Sans Unicode"/>
                <a:ea typeface="+mn-ea"/>
                <a:cs typeface="+mn-cs"/>
              </a:rPr>
              <a:t>2 Senatorial Legislative Leaders (SLLs)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dirty="0">
              <a:ln>
                <a:noFill/>
              </a:ln>
              <a:solidFill>
                <a:prstClr val="black"/>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b="0" i="0" u="none" strike="noStrike" kern="1200" cap="none" spc="0" normalizeH="0" baseline="0" noProof="0" dirty="0">
                <a:ln>
                  <a:noFill/>
                </a:ln>
                <a:solidFill>
                  <a:prstClr val="black"/>
                </a:solidFill>
                <a:effectLst/>
                <a:uLnTx/>
                <a:uFillTx/>
                <a:latin typeface="Lucida Sans Unicode"/>
                <a:ea typeface="+mn-ea"/>
                <a:cs typeface="+mn-cs"/>
              </a:rPr>
              <a:t>11 Congressional District Leaders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2700" b="0" i="0" u="none" strike="noStrike" kern="1200" cap="none" spc="0" normalizeH="0" baseline="0" noProof="0" dirty="0">
                <a:ln>
                  <a:noFill/>
                </a:ln>
                <a:solidFill>
                  <a:prstClr val="black"/>
                </a:solidFill>
                <a:effectLst/>
                <a:uLnTx/>
                <a:uFillTx/>
                <a:latin typeface="Lucida Sans Unicode"/>
                <a:ea typeface="+mn-ea"/>
                <a:cs typeface="+mn-cs"/>
              </a:rPr>
              <a:t>(One for each of Virginia’s 11 Congressional Districts) </a:t>
            </a:r>
          </a:p>
          <a:p>
            <a:endParaRPr lang="en-US" dirty="0"/>
          </a:p>
        </p:txBody>
      </p:sp>
      <p:sp>
        <p:nvSpPr>
          <p:cNvPr id="4" name="Date Placeholder 3">
            <a:extLst>
              <a:ext uri="{FF2B5EF4-FFF2-40B4-BE49-F238E27FC236}">
                <a16:creationId xmlns:a16="http://schemas.microsoft.com/office/drawing/2014/main" id="{5D0FC6F6-E2F4-4C8B-A8D3-452D7CA755A3}"/>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ABB1DF35-8F6C-4763-A68B-E20A512BF9C8}"/>
              </a:ext>
            </a:extLst>
          </p:cNvPr>
          <p:cNvSpPr>
            <a:spLocks noGrp="1"/>
          </p:cNvSpPr>
          <p:nvPr>
            <p:ph type="sldNum" sz="quarter" idx="12"/>
          </p:nvPr>
        </p:nvSpPr>
        <p:spPr/>
        <p:txBody>
          <a:bodyPr/>
          <a:lstStyle/>
          <a:p>
            <a:fld id="{32221A3B-3924-B04A-A496-7CB8DC41F6D4}" type="slidenum">
              <a:rPr lang="en-US" smtClean="0"/>
              <a:pPr/>
              <a:t>13</a:t>
            </a:fld>
            <a:endParaRPr lang="en-US" dirty="0"/>
          </a:p>
        </p:txBody>
      </p:sp>
      <p:sp>
        <p:nvSpPr>
          <p:cNvPr id="6" name="Footer Placeholder 5">
            <a:extLst>
              <a:ext uri="{FF2B5EF4-FFF2-40B4-BE49-F238E27FC236}">
                <a16:creationId xmlns:a16="http://schemas.microsoft.com/office/drawing/2014/main" id="{48B58A97-7C93-4C72-8E5B-C579714A1C2F}"/>
              </a:ext>
            </a:extLst>
          </p:cNvPr>
          <p:cNvSpPr>
            <a:spLocks noGrp="1"/>
          </p:cNvSpPr>
          <p:nvPr>
            <p:ph type="ftr" sz="quarter" idx="3"/>
          </p:nvPr>
        </p:nvSpPr>
        <p:spPr/>
        <p:txBody>
          <a:bodyPr/>
          <a:lstStyle/>
          <a:p>
            <a:r>
              <a:rPr lang="en-US" dirty="0"/>
              <a:t>FEDERAL BENEFITS EXPERTS</a:t>
            </a:r>
          </a:p>
        </p:txBody>
      </p:sp>
    </p:spTree>
    <p:extLst>
      <p:ext uri="{BB962C8B-B14F-4D97-AF65-F5344CB8AC3E}">
        <p14:creationId xmlns:p14="http://schemas.microsoft.com/office/powerpoint/2010/main" val="20043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00E0-A8DA-4FBC-9BF3-2655A43C59B0}"/>
              </a:ext>
            </a:extLst>
          </p:cNvPr>
          <p:cNvSpPr>
            <a:spLocks noGrp="1"/>
          </p:cNvSpPr>
          <p:nvPr>
            <p:ph type="title"/>
          </p:nvPr>
        </p:nvSpPr>
        <p:spPr/>
        <p:txBody>
          <a:bodyPr/>
          <a:lstStyle/>
          <a:p>
            <a:r>
              <a:rPr lang="en-US" dirty="0"/>
              <a:t>VFN National Legislative Team 118</a:t>
            </a:r>
            <a:r>
              <a:rPr lang="en-US" baseline="30000" dirty="0"/>
              <a:t>th</a:t>
            </a:r>
            <a:r>
              <a:rPr lang="en-US" dirty="0"/>
              <a:t> Congress</a:t>
            </a:r>
          </a:p>
        </p:txBody>
      </p:sp>
      <p:sp>
        <p:nvSpPr>
          <p:cNvPr id="4" name="Date Placeholder 3">
            <a:extLst>
              <a:ext uri="{FF2B5EF4-FFF2-40B4-BE49-F238E27FC236}">
                <a16:creationId xmlns:a16="http://schemas.microsoft.com/office/drawing/2014/main" id="{BEFE698C-49F9-482C-BD17-CB07E64973E6}"/>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9899ADB8-0112-4C0E-B1D9-02887E3D7D88}"/>
              </a:ext>
            </a:extLst>
          </p:cNvPr>
          <p:cNvSpPr>
            <a:spLocks noGrp="1"/>
          </p:cNvSpPr>
          <p:nvPr>
            <p:ph type="sldNum" sz="quarter" idx="12"/>
          </p:nvPr>
        </p:nvSpPr>
        <p:spPr/>
        <p:txBody>
          <a:bodyPr/>
          <a:lstStyle/>
          <a:p>
            <a:fld id="{32221A3B-3924-B04A-A496-7CB8DC41F6D4}" type="slidenum">
              <a:rPr lang="en-US" smtClean="0"/>
              <a:pPr/>
              <a:t>14</a:t>
            </a:fld>
            <a:endParaRPr lang="en-US" dirty="0"/>
          </a:p>
        </p:txBody>
      </p:sp>
      <p:sp>
        <p:nvSpPr>
          <p:cNvPr id="6" name="Footer Placeholder 5">
            <a:extLst>
              <a:ext uri="{FF2B5EF4-FFF2-40B4-BE49-F238E27FC236}">
                <a16:creationId xmlns:a16="http://schemas.microsoft.com/office/drawing/2014/main" id="{D37E0E29-507D-4662-8779-686527D999EB}"/>
              </a:ext>
            </a:extLst>
          </p:cNvPr>
          <p:cNvSpPr>
            <a:spLocks noGrp="1"/>
          </p:cNvSpPr>
          <p:nvPr>
            <p:ph type="ftr" sz="quarter" idx="3"/>
          </p:nvPr>
        </p:nvSpPr>
        <p:spPr/>
        <p:txBody>
          <a:bodyPr/>
          <a:lstStyle/>
          <a:p>
            <a:r>
              <a:rPr lang="en-US" dirty="0"/>
              <a:t>FEDERAL BENEFITS EXPERTS</a:t>
            </a:r>
          </a:p>
        </p:txBody>
      </p:sp>
      <p:sp>
        <p:nvSpPr>
          <p:cNvPr id="10" name="Content Placeholder 9">
            <a:extLst>
              <a:ext uri="{FF2B5EF4-FFF2-40B4-BE49-F238E27FC236}">
                <a16:creationId xmlns:a16="http://schemas.microsoft.com/office/drawing/2014/main" id="{A1CC5284-2291-4B8C-A274-6319F3CF2170}"/>
              </a:ext>
            </a:extLst>
          </p:cNvPr>
          <p:cNvSpPr>
            <a:spLocks noGrp="1"/>
          </p:cNvSpPr>
          <p:nvPr>
            <p:ph idx="1"/>
          </p:nvPr>
        </p:nvSpPr>
        <p:spPr/>
        <p:txBody>
          <a:bodyPr>
            <a:normAutofit lnSpcReduction="10000"/>
          </a:bodyPr>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b="1" i="0" u="none" strike="noStrike" kern="1200" cap="none" spc="0" normalizeH="0" baseline="0" noProof="0" dirty="0">
                <a:ln>
                  <a:noFill/>
                </a:ln>
                <a:solidFill>
                  <a:prstClr val="black"/>
                </a:solidFill>
                <a:effectLst/>
                <a:uLnTx/>
                <a:uFillTx/>
                <a:latin typeface="Lucida Sans Unicode"/>
                <a:ea typeface="+mn-ea"/>
                <a:cs typeface="+mn-cs"/>
              </a:rPr>
              <a:t>SL </a:t>
            </a:r>
            <a:r>
              <a:rPr lang="en-US" sz="1900" dirty="0">
                <a:solidFill>
                  <a:prstClr val="black"/>
                </a:solidFill>
                <a:latin typeface="Lucida Sans Unicode"/>
              </a:rPr>
              <a:t>Charles Kawecki, Shenandoah 2358</a:t>
            </a:r>
            <a:r>
              <a:rPr kumimoji="0" lang="en-US" sz="1900" b="1" i="0" u="none" strike="noStrike" kern="1200" cap="none" spc="0" normalizeH="0" baseline="0" noProof="0" dirty="0">
                <a:ln>
                  <a:noFill/>
                </a:ln>
                <a:solidFill>
                  <a:prstClr val="black"/>
                </a:solidFill>
                <a:effectLst/>
                <a:uLnTx/>
                <a:uFillTx/>
                <a:latin typeface="Lucida Sans Unicode"/>
                <a:ea typeface="+mn-ea"/>
                <a:cs typeface="+mn-cs"/>
              </a:rPr>
              <a:t>—Sen. Mark Warner</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b="1" i="0" u="none" strike="noStrike" kern="1200" cap="none" spc="0" normalizeH="0" baseline="0" noProof="0" dirty="0">
                <a:ln>
                  <a:noFill/>
                </a:ln>
                <a:solidFill>
                  <a:prstClr val="black"/>
                </a:solidFill>
                <a:effectLst/>
                <a:uLnTx/>
                <a:uFillTx/>
                <a:latin typeface="Lucida Sans Unicode"/>
                <a:ea typeface="+mn-ea"/>
                <a:cs typeface="+mn-cs"/>
              </a:rPr>
              <a:t>SL Eddie Eitches, McLean Great Falls 489—Sen. Tim Kaine</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900" b="1" i="0" u="none" strike="noStrike" kern="1200" cap="none" spc="0" normalizeH="0" baseline="0" noProof="0" dirty="0">
              <a:ln>
                <a:noFill/>
              </a:ln>
              <a:solidFill>
                <a:prstClr val="black"/>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1</a:t>
            </a:r>
            <a:r>
              <a:rPr kumimoji="0" lang="en-US" sz="1900" i="0" u="none" strike="noStrike" kern="1200" cap="none" spc="0" normalizeH="0" baseline="30000" noProof="0" dirty="0">
                <a:ln>
                  <a:noFill/>
                </a:ln>
                <a:effectLst/>
                <a:uLnTx/>
                <a:uFillTx/>
                <a:latin typeface="Lucida Sans Unicode"/>
                <a:ea typeface="+mn-ea"/>
                <a:cs typeface="+mn-cs"/>
              </a:rPr>
              <a:t>st</a:t>
            </a:r>
            <a:r>
              <a:rPr kumimoji="0" lang="en-US" sz="1900" i="0" u="none" strike="noStrike" kern="1200" cap="none" spc="0" normalizeH="0" baseline="0" noProof="0" dirty="0">
                <a:ln>
                  <a:noFill/>
                </a:ln>
                <a:effectLst/>
                <a:uLnTx/>
                <a:uFillTx/>
                <a:latin typeface="Lucida Sans Unicode"/>
                <a:ea typeface="+mn-ea"/>
                <a:cs typeface="+mn-cs"/>
              </a:rPr>
              <a:t> CDL—Marilyn Riddle, Williamsburg 685--Rep. Rob Wittman</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2</a:t>
            </a:r>
            <a:r>
              <a:rPr kumimoji="0" lang="en-US" sz="1900" i="0" u="none" strike="noStrike" kern="1200" cap="none" spc="0" normalizeH="0" baseline="30000" noProof="0" dirty="0">
                <a:ln>
                  <a:noFill/>
                </a:ln>
                <a:effectLst/>
                <a:uLnTx/>
                <a:uFillTx/>
                <a:latin typeface="Lucida Sans Unicode"/>
                <a:ea typeface="+mn-ea"/>
                <a:cs typeface="+mn-cs"/>
              </a:rPr>
              <a:t>nd</a:t>
            </a:r>
            <a:r>
              <a:rPr kumimoji="0" lang="en-US" sz="1900" i="0" u="none" strike="noStrike" kern="1200" cap="none" spc="0" normalizeH="0" baseline="0" noProof="0" dirty="0">
                <a:ln>
                  <a:noFill/>
                </a:ln>
                <a:effectLst/>
                <a:uLnTx/>
                <a:uFillTx/>
                <a:latin typeface="Lucida Sans Unicode"/>
                <a:ea typeface="+mn-ea"/>
                <a:cs typeface="+mn-cs"/>
              </a:rPr>
              <a:t> CDL—Ray Orland, Suffolk 1743-Rep Jen Kiggans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3</a:t>
            </a:r>
            <a:r>
              <a:rPr kumimoji="0" lang="en-US" sz="1900" i="0" u="none" strike="noStrike" kern="1200" cap="none" spc="0" normalizeH="0" baseline="30000" noProof="0" dirty="0">
                <a:ln>
                  <a:noFill/>
                </a:ln>
                <a:effectLst/>
                <a:uLnTx/>
                <a:uFillTx/>
                <a:latin typeface="Lucida Sans Unicode"/>
                <a:ea typeface="+mn-ea"/>
                <a:cs typeface="+mn-cs"/>
              </a:rPr>
              <a:t>rd</a:t>
            </a:r>
            <a:r>
              <a:rPr kumimoji="0" lang="en-US" sz="1900" i="0" u="none" strike="noStrike" kern="1200" cap="none" spc="0" normalizeH="0" baseline="0" noProof="0" dirty="0">
                <a:ln>
                  <a:noFill/>
                </a:ln>
                <a:effectLst/>
                <a:uLnTx/>
                <a:uFillTx/>
                <a:latin typeface="Lucida Sans Unicode"/>
                <a:ea typeface="+mn-ea"/>
                <a:cs typeface="+mn-cs"/>
              </a:rPr>
              <a:t> CDL –Maggie Keator</a:t>
            </a:r>
            <a:r>
              <a:rPr lang="en-US" sz="1900" dirty="0">
                <a:latin typeface="Lucida Sans Unicode"/>
              </a:rPr>
              <a:t>, Peninsula 682,</a:t>
            </a:r>
            <a:r>
              <a:rPr kumimoji="0" lang="en-US" sz="1900" i="0" u="none" strike="noStrike" kern="1200" cap="none" spc="0" normalizeH="0" baseline="0" noProof="0" dirty="0">
                <a:ln>
                  <a:noFill/>
                </a:ln>
                <a:effectLst/>
                <a:uLnTx/>
                <a:uFillTx/>
                <a:latin typeface="Lucida Sans Unicode"/>
                <a:ea typeface="+mn-ea"/>
                <a:cs typeface="+mn-cs"/>
              </a:rPr>
              <a:t> Rep. Bobby Scott</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4</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Debbie Fisk, Midlothian 2265, Rep. Donald McEachin</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5</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Joanne Hirsch, Charlottesville 0135—Rep. Bob Good</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6</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a:t>
            </a:r>
            <a:r>
              <a:rPr lang="en-US" sz="1900" dirty="0">
                <a:latin typeface="Lucida Sans Unicode"/>
              </a:rPr>
              <a:t>Dr. Leon Vinci Roanoke 111,</a:t>
            </a:r>
            <a:r>
              <a:rPr kumimoji="0" lang="en-US" sz="1900" i="0" u="none" strike="noStrike" kern="1200" cap="none" spc="0" normalizeH="0" baseline="0" noProof="0" dirty="0">
                <a:ln>
                  <a:noFill/>
                </a:ln>
                <a:effectLst/>
                <a:uLnTx/>
                <a:uFillTx/>
                <a:latin typeface="Lucida Sans Unicode"/>
                <a:ea typeface="+mn-ea"/>
                <a:cs typeface="+mn-cs"/>
              </a:rPr>
              <a:t>Rep. Ben Cline</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7</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Bob Martin ,Fredericksburg 90—Rep. Abigail Spanberger</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8</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a:t>
            </a:r>
            <a:r>
              <a:rPr lang="en-US" sz="1900" dirty="0">
                <a:latin typeface="Lucida Sans Unicode"/>
              </a:rPr>
              <a:t>  </a:t>
            </a:r>
            <a:r>
              <a:rPr kumimoji="0" lang="en-US" sz="1900" i="0" u="none" strike="noStrike" kern="1200" cap="none" spc="0" normalizeH="0" baseline="0" noProof="0" dirty="0">
                <a:ln>
                  <a:noFill/>
                </a:ln>
                <a:effectLst/>
                <a:uLnTx/>
                <a:uFillTx/>
                <a:latin typeface="Lucida Sans Unicode"/>
                <a:ea typeface="+mn-ea"/>
                <a:cs typeface="+mn-cs"/>
              </a:rPr>
              <a:t>Thomas Hart, Fairfax 737--Rep. Don Beyer</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9</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CDL—Frances Boatman, Roanoke 111--Rep. Morgan Griffith </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10</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Dennis Freeman  Fairfax 737—Rep. Jenifer Wexton</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11</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Judy Thorne, Dulles 1241—Rep. Gerald Connolly</a:t>
            </a:r>
          </a:p>
          <a:p>
            <a:endParaRPr lang="en-US" dirty="0"/>
          </a:p>
        </p:txBody>
      </p:sp>
    </p:spTree>
    <p:extLst>
      <p:ext uri="{BB962C8B-B14F-4D97-AF65-F5344CB8AC3E}">
        <p14:creationId xmlns:p14="http://schemas.microsoft.com/office/powerpoint/2010/main" val="84899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4957-A25E-EDE9-F4C4-2321E8D9B499}"/>
              </a:ext>
            </a:extLst>
          </p:cNvPr>
          <p:cNvSpPr>
            <a:spLocks noGrp="1"/>
          </p:cNvSpPr>
          <p:nvPr>
            <p:ph type="title"/>
          </p:nvPr>
        </p:nvSpPr>
        <p:spPr/>
        <p:txBody>
          <a:bodyPr/>
          <a:lstStyle/>
          <a:p>
            <a:r>
              <a:rPr lang="en-US" dirty="0"/>
              <a:t>Impact on of Elections on VFN</a:t>
            </a:r>
          </a:p>
        </p:txBody>
      </p:sp>
      <p:sp>
        <p:nvSpPr>
          <p:cNvPr id="3" name="Content Placeholder 2">
            <a:extLst>
              <a:ext uri="{FF2B5EF4-FFF2-40B4-BE49-F238E27FC236}">
                <a16:creationId xmlns:a16="http://schemas.microsoft.com/office/drawing/2014/main" id="{4040EF1A-2ACC-D318-E424-0C77C0B653F9}"/>
              </a:ext>
            </a:extLst>
          </p:cNvPr>
          <p:cNvSpPr>
            <a:spLocks noGrp="1"/>
          </p:cNvSpPr>
          <p:nvPr>
            <p:ph idx="1"/>
          </p:nvPr>
        </p:nvSpPr>
        <p:spPr/>
        <p:txBody>
          <a:bodyPr>
            <a:noAutofit/>
          </a:bodyPr>
          <a:lstStyle/>
          <a:p>
            <a:r>
              <a:rPr lang="en-US" sz="2400" dirty="0"/>
              <a:t>Redistricting of Congressional Districts </a:t>
            </a:r>
          </a:p>
          <a:p>
            <a:r>
              <a:rPr lang="en-US" sz="2400" dirty="0"/>
              <a:t>Some impact on VFN National Legislative Team</a:t>
            </a:r>
          </a:p>
          <a:p>
            <a:r>
              <a:rPr lang="en-US" sz="2400" dirty="0"/>
              <a:t>Congressional District Leaders MUST resided in the CD they represent.</a:t>
            </a:r>
          </a:p>
          <a:p>
            <a:r>
              <a:rPr lang="en-US" sz="2400" dirty="0"/>
              <a:t>2021-2022 NARFE Legislative Agenda Remains ended with 117</a:t>
            </a:r>
            <a:r>
              <a:rPr lang="en-US" sz="2400" baseline="30000" dirty="0"/>
              <a:t>th</a:t>
            </a:r>
            <a:r>
              <a:rPr lang="en-US" sz="2400" dirty="0"/>
              <a:t>  Congress</a:t>
            </a:r>
          </a:p>
          <a:p>
            <a:r>
              <a:rPr lang="en-US" sz="2400" dirty="0"/>
              <a:t>2023-2024 NARFE Legislative Agenda Starts in the New Congress</a:t>
            </a:r>
          </a:p>
          <a:p>
            <a:r>
              <a:rPr lang="en-US" sz="2400" dirty="0"/>
              <a:t>Needed to reassign VNF CDL Team according to their district</a:t>
            </a:r>
          </a:p>
          <a:p>
            <a:r>
              <a:rPr lang="en-US" sz="2400" dirty="0"/>
              <a:t>Congressional Distracts impacted—6 Districts</a:t>
            </a:r>
          </a:p>
          <a:p>
            <a:r>
              <a:rPr lang="en-US" sz="2400" dirty="0"/>
              <a:t>Senator Leader for Senator Warner</a:t>
            </a:r>
          </a:p>
        </p:txBody>
      </p:sp>
      <p:sp>
        <p:nvSpPr>
          <p:cNvPr id="4" name="Date Placeholder 3">
            <a:extLst>
              <a:ext uri="{FF2B5EF4-FFF2-40B4-BE49-F238E27FC236}">
                <a16:creationId xmlns:a16="http://schemas.microsoft.com/office/drawing/2014/main" id="{9770B5B9-9427-6935-BC91-8A53763793B0}"/>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9FD558AA-1210-B7C8-46BF-EED68AD3D844}"/>
              </a:ext>
            </a:extLst>
          </p:cNvPr>
          <p:cNvSpPr>
            <a:spLocks noGrp="1"/>
          </p:cNvSpPr>
          <p:nvPr>
            <p:ph type="sldNum" sz="quarter" idx="12"/>
          </p:nvPr>
        </p:nvSpPr>
        <p:spPr/>
        <p:txBody>
          <a:bodyPr/>
          <a:lstStyle/>
          <a:p>
            <a:fld id="{32221A3B-3924-B04A-A496-7CB8DC41F6D4}" type="slidenum">
              <a:rPr lang="en-US" smtClean="0"/>
              <a:pPr/>
              <a:t>15</a:t>
            </a:fld>
            <a:endParaRPr lang="en-US" dirty="0"/>
          </a:p>
        </p:txBody>
      </p:sp>
      <p:sp>
        <p:nvSpPr>
          <p:cNvPr id="6" name="Footer Placeholder 5">
            <a:extLst>
              <a:ext uri="{FF2B5EF4-FFF2-40B4-BE49-F238E27FC236}">
                <a16:creationId xmlns:a16="http://schemas.microsoft.com/office/drawing/2014/main" id="{58F2DE08-277C-244D-55D4-5C6884230AC1}"/>
              </a:ext>
            </a:extLst>
          </p:cNvPr>
          <p:cNvSpPr>
            <a:spLocks noGrp="1"/>
          </p:cNvSpPr>
          <p:nvPr>
            <p:ph type="ftr" sz="quarter" idx="3"/>
          </p:nvPr>
        </p:nvSpPr>
        <p:spPr/>
        <p:txBody>
          <a:bodyPr/>
          <a:lstStyle/>
          <a:p>
            <a:r>
              <a:rPr lang="en-US"/>
              <a:t>FEDERAL BENEFITS EXPERTS</a:t>
            </a:r>
            <a:endParaRPr lang="en-US" dirty="0"/>
          </a:p>
        </p:txBody>
      </p:sp>
    </p:spTree>
    <p:extLst>
      <p:ext uri="{BB962C8B-B14F-4D97-AF65-F5344CB8AC3E}">
        <p14:creationId xmlns:p14="http://schemas.microsoft.com/office/powerpoint/2010/main" val="1675622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286-C3D9-4D5D-99F0-522AA980A5CD}"/>
              </a:ext>
            </a:extLst>
          </p:cNvPr>
          <p:cNvSpPr>
            <a:spLocks noGrp="1"/>
          </p:cNvSpPr>
          <p:nvPr>
            <p:ph type="title"/>
          </p:nvPr>
        </p:nvSpPr>
        <p:spPr>
          <a:xfrm>
            <a:off x="349250" y="-50800"/>
            <a:ext cx="7423150" cy="1219200"/>
          </a:xfrm>
        </p:spPr>
        <p:txBody>
          <a:bodyPr/>
          <a:lstStyle/>
          <a:p>
            <a:r>
              <a:rPr lang="en-US" dirty="0"/>
              <a:t>NARFE Legislative Priorities  117</a:t>
            </a:r>
            <a:r>
              <a:rPr lang="en-US" baseline="30000" dirty="0"/>
              <a:t>th</a:t>
            </a:r>
            <a:r>
              <a:rPr lang="en-US" dirty="0"/>
              <a:t> Congress</a:t>
            </a:r>
          </a:p>
        </p:txBody>
      </p:sp>
      <p:sp>
        <p:nvSpPr>
          <p:cNvPr id="3" name="Content Placeholder 2">
            <a:extLst>
              <a:ext uri="{FF2B5EF4-FFF2-40B4-BE49-F238E27FC236}">
                <a16:creationId xmlns:a16="http://schemas.microsoft.com/office/drawing/2014/main" id="{87D79157-D596-4174-B1FE-511A1677F335}"/>
              </a:ext>
            </a:extLst>
          </p:cNvPr>
          <p:cNvSpPr>
            <a:spLocks noGrp="1"/>
          </p:cNvSpPr>
          <p:nvPr>
            <p:ph idx="1"/>
          </p:nvPr>
        </p:nvSpPr>
        <p:spPr/>
        <p:txBody>
          <a:bodyPr>
            <a:normAutofit lnSpcReduction="10000"/>
          </a:bodyPr>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b="0" i="0" u="none" strike="noStrike" kern="1200" cap="none" spc="0" normalizeH="0" baseline="0" noProof="0" dirty="0">
                <a:ln>
                  <a:noFill/>
                </a:ln>
                <a:solidFill>
                  <a:prstClr val="black"/>
                </a:solidFill>
                <a:effectLst/>
                <a:uLnTx/>
                <a:uFillTx/>
                <a:latin typeface="Lucida Sans Unicode"/>
                <a:ea typeface="+mn-ea"/>
                <a:cs typeface="+mn-cs"/>
              </a:rPr>
              <a:t>Support Market Rate Increases to Pay</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b="0" i="0" u="none" strike="noStrike" kern="1200" cap="none" spc="0" normalizeH="0" baseline="0" noProof="0" dirty="0">
                <a:ln>
                  <a:noFill/>
                </a:ln>
                <a:solidFill>
                  <a:prstClr val="black"/>
                </a:solidFill>
                <a:effectLst/>
                <a:uLnTx/>
                <a:uFillTx/>
                <a:latin typeface="Lucida Sans Unicode"/>
                <a:ea typeface="+mn-ea"/>
                <a:cs typeface="+mn-cs"/>
              </a:rPr>
              <a:t>Oppose Compensation Cuts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b="0" i="0" u="none" strike="noStrike" kern="1200" cap="none" spc="0" normalizeH="0" baseline="0" noProof="0" dirty="0">
                <a:ln>
                  <a:noFill/>
                </a:ln>
                <a:solidFill>
                  <a:prstClr val="black"/>
                </a:solidFill>
                <a:effectLst/>
                <a:uLnTx/>
                <a:uFillTx/>
                <a:latin typeface="Lucida Sans Unicode"/>
                <a:ea typeface="+mn-ea"/>
                <a:cs typeface="+mn-cs"/>
              </a:rPr>
              <a:t>Support Reform or Repeal WEP &amp; GPO</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b="0" i="0" u="none" strike="noStrike" kern="1200" cap="none" spc="0" normalizeH="0" baseline="0" noProof="0" dirty="0">
                <a:ln>
                  <a:noFill/>
                </a:ln>
                <a:solidFill>
                  <a:prstClr val="black"/>
                </a:solidFill>
                <a:effectLst/>
                <a:uLnTx/>
                <a:uFillTx/>
                <a:latin typeface="Lucida Sans Unicode"/>
                <a:ea typeface="+mn-ea"/>
                <a:cs typeface="+mn-cs"/>
              </a:rPr>
              <a:t>Support Efforts to Revitalize Workforce</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b="0" i="0" u="none" strike="noStrike" kern="1200" cap="none" spc="0" normalizeH="0" baseline="0" noProof="0" dirty="0">
                <a:ln>
                  <a:noFill/>
                </a:ln>
                <a:solidFill>
                  <a:prstClr val="black"/>
                </a:solidFill>
                <a:effectLst/>
                <a:uLnTx/>
                <a:uFillTx/>
                <a:latin typeface="Lucida Sans Unicode"/>
                <a:ea typeface="+mn-ea"/>
                <a:cs typeface="+mn-cs"/>
              </a:rPr>
              <a:t>Support More Accurate COLAs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b="0" i="0" u="none" strike="noStrike" kern="1200" cap="none" spc="0" normalizeH="0" baseline="0" noProof="0" dirty="0">
                <a:ln>
                  <a:noFill/>
                </a:ln>
                <a:solidFill>
                  <a:prstClr val="black"/>
                </a:solidFill>
                <a:effectLst/>
                <a:uLnTx/>
                <a:uFillTx/>
                <a:latin typeface="Lucida Sans Unicode"/>
                <a:ea typeface="+mn-ea"/>
                <a:cs typeface="+mn-cs"/>
              </a:rPr>
              <a:t>Ensure Postal Reforms Protects Retiree Health Benefits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b="0" i="0" u="none" strike="noStrike" kern="1200" cap="none" spc="0" normalizeH="0" baseline="0" noProof="0" dirty="0">
                <a:ln>
                  <a:noFill/>
                </a:ln>
                <a:solidFill>
                  <a:prstClr val="black"/>
                </a:solidFill>
                <a:effectLst/>
                <a:uLnTx/>
                <a:uFillTx/>
                <a:latin typeface="Lucida Sans Unicode"/>
                <a:ea typeface="+mn-ea"/>
                <a:cs typeface="+mn-cs"/>
              </a:rPr>
              <a:t>Oppose any cuts to earned Federal Retirement and Health Benefits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b="0" i="0" u="none" strike="noStrike" kern="1200" cap="none" spc="0" normalizeH="0" baseline="0" noProof="0" dirty="0">
                <a:ln>
                  <a:noFill/>
                </a:ln>
                <a:solidFill>
                  <a:prstClr val="black"/>
                </a:solidFill>
                <a:effectLst/>
                <a:uLnTx/>
                <a:uFillTx/>
                <a:latin typeface="Lucida Sans Unicode"/>
                <a:ea typeface="+mn-ea"/>
                <a:cs typeface="+mn-cs"/>
              </a:rPr>
              <a:t>Support COVID-19 Relief Provisions for Federal Community</a:t>
            </a:r>
          </a:p>
          <a:p>
            <a:endParaRPr lang="en-US" dirty="0"/>
          </a:p>
        </p:txBody>
      </p:sp>
      <p:sp>
        <p:nvSpPr>
          <p:cNvPr id="4" name="Date Placeholder 3">
            <a:extLst>
              <a:ext uri="{FF2B5EF4-FFF2-40B4-BE49-F238E27FC236}">
                <a16:creationId xmlns:a16="http://schemas.microsoft.com/office/drawing/2014/main" id="{4694041B-747E-4C7D-A9C2-343B54757DC8}"/>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8C5A8436-2796-4D31-A912-CF317A7B99F0}"/>
              </a:ext>
            </a:extLst>
          </p:cNvPr>
          <p:cNvSpPr>
            <a:spLocks noGrp="1"/>
          </p:cNvSpPr>
          <p:nvPr>
            <p:ph type="sldNum" sz="quarter" idx="12"/>
          </p:nvPr>
        </p:nvSpPr>
        <p:spPr/>
        <p:txBody>
          <a:bodyPr/>
          <a:lstStyle/>
          <a:p>
            <a:fld id="{32221A3B-3924-B04A-A496-7CB8DC41F6D4}" type="slidenum">
              <a:rPr lang="en-US" smtClean="0"/>
              <a:pPr/>
              <a:t>16</a:t>
            </a:fld>
            <a:endParaRPr lang="en-US" dirty="0"/>
          </a:p>
        </p:txBody>
      </p:sp>
      <p:sp>
        <p:nvSpPr>
          <p:cNvPr id="6" name="Footer Placeholder 5">
            <a:extLst>
              <a:ext uri="{FF2B5EF4-FFF2-40B4-BE49-F238E27FC236}">
                <a16:creationId xmlns:a16="http://schemas.microsoft.com/office/drawing/2014/main" id="{3047CD62-C6A6-44D8-848C-61F86B08E86A}"/>
              </a:ext>
            </a:extLst>
          </p:cNvPr>
          <p:cNvSpPr>
            <a:spLocks noGrp="1"/>
          </p:cNvSpPr>
          <p:nvPr>
            <p:ph type="ftr" sz="quarter" idx="3"/>
          </p:nvPr>
        </p:nvSpPr>
        <p:spPr/>
        <p:txBody>
          <a:bodyPr/>
          <a:lstStyle/>
          <a:p>
            <a:r>
              <a:rPr lang="en-US" dirty="0"/>
              <a:t>FEDERAL BENEFITS EXPERTS</a:t>
            </a:r>
          </a:p>
        </p:txBody>
      </p:sp>
    </p:spTree>
    <p:extLst>
      <p:ext uri="{BB962C8B-B14F-4D97-AF65-F5344CB8AC3E}">
        <p14:creationId xmlns:p14="http://schemas.microsoft.com/office/powerpoint/2010/main" val="237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5F83-9816-D4A1-ABB3-FF1DCDDF74F0}"/>
              </a:ext>
            </a:extLst>
          </p:cNvPr>
          <p:cNvSpPr>
            <a:spLocks noGrp="1"/>
          </p:cNvSpPr>
          <p:nvPr>
            <p:ph type="title"/>
          </p:nvPr>
        </p:nvSpPr>
        <p:spPr/>
        <p:txBody>
          <a:bodyPr/>
          <a:lstStyle/>
          <a:p>
            <a:r>
              <a:rPr lang="en-US" dirty="0"/>
              <a:t>NARFE’s Advocacy Positions 118th</a:t>
            </a:r>
          </a:p>
        </p:txBody>
      </p:sp>
      <p:sp>
        <p:nvSpPr>
          <p:cNvPr id="3" name="Content Placeholder 2">
            <a:extLst>
              <a:ext uri="{FF2B5EF4-FFF2-40B4-BE49-F238E27FC236}">
                <a16:creationId xmlns:a16="http://schemas.microsoft.com/office/drawing/2014/main" id="{2350857C-E0B7-F4B3-31C5-1548CE142C59}"/>
              </a:ext>
            </a:extLst>
          </p:cNvPr>
          <p:cNvSpPr>
            <a:spLocks noGrp="1"/>
          </p:cNvSpPr>
          <p:nvPr>
            <p:ph idx="1"/>
          </p:nvPr>
        </p:nvSpPr>
        <p:spPr/>
        <p:txBody>
          <a:bodyPr>
            <a:normAutofit fontScale="92500" lnSpcReduction="10000"/>
          </a:bodyPr>
          <a:lstStyle/>
          <a:p>
            <a:r>
              <a:rPr lang="en-US" dirty="0"/>
              <a:t>Retirement issues</a:t>
            </a:r>
          </a:p>
          <a:p>
            <a:r>
              <a:rPr lang="en-US" dirty="0"/>
              <a:t>Social Security</a:t>
            </a:r>
          </a:p>
          <a:p>
            <a:r>
              <a:rPr lang="en-US" dirty="0"/>
              <a:t>Pay and Workforce Policies</a:t>
            </a:r>
          </a:p>
          <a:p>
            <a:r>
              <a:rPr lang="en-US" dirty="0"/>
              <a:t>Health Care—FHEB and Medicare, </a:t>
            </a:r>
          </a:p>
          <a:p>
            <a:pPr marL="0" indent="0">
              <a:buNone/>
            </a:pPr>
            <a:r>
              <a:rPr lang="en-US" dirty="0"/>
              <a:t>    and Long-Term Care</a:t>
            </a:r>
          </a:p>
          <a:p>
            <a:r>
              <a:rPr lang="en-US" dirty="0">
                <a:solidFill>
                  <a:srgbClr val="FF0000"/>
                </a:solidFill>
                <a:hlinkClick r:id="rId2"/>
              </a:rPr>
              <a:t>https://www.narfe.org/wpcontent/uploads/</a:t>
            </a:r>
            <a:endParaRPr lang="en-US" dirty="0">
              <a:solidFill>
                <a:srgbClr val="FF0000"/>
              </a:solidFill>
            </a:endParaRPr>
          </a:p>
          <a:p>
            <a:r>
              <a:rPr lang="en-US" dirty="0">
                <a:solidFill>
                  <a:srgbClr val="FF0000"/>
                </a:solidFill>
              </a:rPr>
              <a:t>LEG CON 23 Legislative Training Conference—June 20-22, 2023</a:t>
            </a:r>
          </a:p>
          <a:p>
            <a:r>
              <a:rPr lang="en-US" dirty="0">
                <a:solidFill>
                  <a:srgbClr val="FF0000"/>
                </a:solidFill>
              </a:rPr>
              <a:t>June 20-June 22 (Lobby Day June 22)</a:t>
            </a:r>
          </a:p>
          <a:p>
            <a:endParaRPr lang="en-US" dirty="0"/>
          </a:p>
        </p:txBody>
      </p:sp>
      <p:sp>
        <p:nvSpPr>
          <p:cNvPr id="4" name="Date Placeholder 3">
            <a:extLst>
              <a:ext uri="{FF2B5EF4-FFF2-40B4-BE49-F238E27FC236}">
                <a16:creationId xmlns:a16="http://schemas.microsoft.com/office/drawing/2014/main" id="{9E3D80BC-3154-10EB-C9A4-F8E8F7A4F308}"/>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C8FD71E9-450D-3ADD-CD4A-3FCE88B54595}"/>
              </a:ext>
            </a:extLst>
          </p:cNvPr>
          <p:cNvSpPr>
            <a:spLocks noGrp="1"/>
          </p:cNvSpPr>
          <p:nvPr>
            <p:ph type="sldNum" sz="quarter" idx="12"/>
          </p:nvPr>
        </p:nvSpPr>
        <p:spPr/>
        <p:txBody>
          <a:bodyPr/>
          <a:lstStyle/>
          <a:p>
            <a:fld id="{32221A3B-3924-B04A-A496-7CB8DC41F6D4}" type="slidenum">
              <a:rPr lang="en-US" smtClean="0"/>
              <a:pPr/>
              <a:t>17</a:t>
            </a:fld>
            <a:endParaRPr lang="en-US" dirty="0"/>
          </a:p>
        </p:txBody>
      </p:sp>
      <p:sp>
        <p:nvSpPr>
          <p:cNvPr id="6" name="Footer Placeholder 5">
            <a:extLst>
              <a:ext uri="{FF2B5EF4-FFF2-40B4-BE49-F238E27FC236}">
                <a16:creationId xmlns:a16="http://schemas.microsoft.com/office/drawing/2014/main" id="{5CDC6368-3D89-A566-B9C1-F1EC47803A1F}"/>
              </a:ext>
            </a:extLst>
          </p:cNvPr>
          <p:cNvSpPr>
            <a:spLocks noGrp="1"/>
          </p:cNvSpPr>
          <p:nvPr>
            <p:ph type="ftr" sz="quarter" idx="3"/>
          </p:nvPr>
        </p:nvSpPr>
        <p:spPr/>
        <p:txBody>
          <a:bodyPr/>
          <a:lstStyle/>
          <a:p>
            <a:r>
              <a:rPr lang="en-US"/>
              <a:t>FEDERAL BENEFITS EXPERTS</a:t>
            </a:r>
            <a:endParaRPr lang="en-US" dirty="0"/>
          </a:p>
        </p:txBody>
      </p:sp>
    </p:spTree>
    <p:extLst>
      <p:ext uri="{BB962C8B-B14F-4D97-AF65-F5344CB8AC3E}">
        <p14:creationId xmlns:p14="http://schemas.microsoft.com/office/powerpoint/2010/main" val="1248830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E05F-0A8C-F03E-E27B-78409D1E8C43}"/>
              </a:ext>
            </a:extLst>
          </p:cNvPr>
          <p:cNvSpPr>
            <a:spLocks noGrp="1"/>
          </p:cNvSpPr>
          <p:nvPr>
            <p:ph type="title"/>
          </p:nvPr>
        </p:nvSpPr>
        <p:spPr/>
        <p:txBody>
          <a:bodyPr/>
          <a:lstStyle/>
          <a:p>
            <a:r>
              <a:rPr lang="en-US" dirty="0"/>
              <a:t>NARFE Legislative Priorities 118</a:t>
            </a:r>
            <a:r>
              <a:rPr lang="en-US" baseline="30000" dirty="0"/>
              <a:t>th</a:t>
            </a:r>
            <a:r>
              <a:rPr lang="en-US" dirty="0"/>
              <a:t> Congress</a:t>
            </a:r>
          </a:p>
        </p:txBody>
      </p:sp>
      <p:sp>
        <p:nvSpPr>
          <p:cNvPr id="4" name="Date Placeholder 3">
            <a:extLst>
              <a:ext uri="{FF2B5EF4-FFF2-40B4-BE49-F238E27FC236}">
                <a16:creationId xmlns:a16="http://schemas.microsoft.com/office/drawing/2014/main" id="{41BE5E69-B992-684E-841A-86D95CB6C64F}"/>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5F6988C0-F75A-28CB-2AAF-C4F9287FC105}"/>
              </a:ext>
            </a:extLst>
          </p:cNvPr>
          <p:cNvSpPr>
            <a:spLocks noGrp="1"/>
          </p:cNvSpPr>
          <p:nvPr>
            <p:ph type="sldNum" sz="quarter" idx="12"/>
          </p:nvPr>
        </p:nvSpPr>
        <p:spPr/>
        <p:txBody>
          <a:bodyPr/>
          <a:lstStyle/>
          <a:p>
            <a:fld id="{32221A3B-3924-B04A-A496-7CB8DC41F6D4}" type="slidenum">
              <a:rPr lang="en-US" smtClean="0"/>
              <a:pPr/>
              <a:t>18</a:t>
            </a:fld>
            <a:endParaRPr lang="en-US" dirty="0"/>
          </a:p>
        </p:txBody>
      </p:sp>
      <p:sp>
        <p:nvSpPr>
          <p:cNvPr id="6" name="Footer Placeholder 5">
            <a:extLst>
              <a:ext uri="{FF2B5EF4-FFF2-40B4-BE49-F238E27FC236}">
                <a16:creationId xmlns:a16="http://schemas.microsoft.com/office/drawing/2014/main" id="{E45D5F8F-2B61-58AA-2452-CE68FDA478EA}"/>
              </a:ext>
            </a:extLst>
          </p:cNvPr>
          <p:cNvSpPr>
            <a:spLocks noGrp="1"/>
          </p:cNvSpPr>
          <p:nvPr>
            <p:ph type="ftr" sz="quarter" idx="3"/>
          </p:nvPr>
        </p:nvSpPr>
        <p:spPr/>
        <p:txBody>
          <a:bodyPr/>
          <a:lstStyle/>
          <a:p>
            <a:r>
              <a:rPr lang="en-US"/>
              <a:t>FEDERAL BENEFITS EXPERTS</a:t>
            </a:r>
            <a:endParaRPr lang="en-US" dirty="0"/>
          </a:p>
        </p:txBody>
      </p:sp>
      <p:sp>
        <p:nvSpPr>
          <p:cNvPr id="12" name="Content Placeholder 11">
            <a:extLst>
              <a:ext uri="{FF2B5EF4-FFF2-40B4-BE49-F238E27FC236}">
                <a16:creationId xmlns:a16="http://schemas.microsoft.com/office/drawing/2014/main" id="{931288EF-F0DE-F870-EC1C-DFE2F1EBD496}"/>
              </a:ext>
            </a:extLst>
          </p:cNvPr>
          <p:cNvSpPr>
            <a:spLocks noGrp="1"/>
          </p:cNvSpPr>
          <p:nvPr>
            <p:ph idx="1"/>
          </p:nvPr>
        </p:nvSpPr>
        <p:spPr/>
        <p:txBody>
          <a:bodyPr>
            <a:normAutofit lnSpcReduction="10000"/>
          </a:bodyPr>
          <a:lstStyle/>
          <a:p>
            <a:r>
              <a:rPr lang="en-US" dirty="0"/>
              <a:t>WEP/GPO House 82 (same as last time)</a:t>
            </a:r>
          </a:p>
          <a:p>
            <a:r>
              <a:rPr lang="en-US" dirty="0"/>
              <a:t>Rep. Graves, Garret [R-LA) </a:t>
            </a:r>
          </a:p>
          <a:p>
            <a:r>
              <a:rPr lang="en-US" dirty="0"/>
              <a:t>Senate 597 Senator Sherrod Brown (D-OH)</a:t>
            </a:r>
          </a:p>
          <a:p>
            <a:r>
              <a:rPr lang="en-US" dirty="0"/>
              <a:t>As of March 29, H.R. 82 has 207 cosponsors and S. 597 has 37. </a:t>
            </a:r>
            <a:r>
              <a:rPr lang="en-US" u="sng" dirty="0"/>
              <a:t>None form Virginia!!!</a:t>
            </a:r>
          </a:p>
          <a:p>
            <a:r>
              <a:rPr lang="en-US" dirty="0"/>
              <a:t>Virginia has 6 cosponsors so far—Spanberger, Wexton, Connolly, Wittman, Scott, &amp; Beyer</a:t>
            </a:r>
          </a:p>
          <a:p>
            <a:r>
              <a:rPr lang="en-US" dirty="0"/>
              <a:t>Last year we had 8 of 11 VA representatives as cosponsors</a:t>
            </a:r>
          </a:p>
          <a:p>
            <a:endParaRPr lang="en-US" dirty="0"/>
          </a:p>
        </p:txBody>
      </p:sp>
    </p:spTree>
    <p:extLst>
      <p:ext uri="{BB962C8B-B14F-4D97-AF65-F5344CB8AC3E}">
        <p14:creationId xmlns:p14="http://schemas.microsoft.com/office/powerpoint/2010/main" val="423136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5819-D3DE-50EC-F4CF-37F97A27FBB5}"/>
              </a:ext>
            </a:extLst>
          </p:cNvPr>
          <p:cNvSpPr>
            <a:spLocks noGrp="1"/>
          </p:cNvSpPr>
          <p:nvPr>
            <p:ph type="title"/>
          </p:nvPr>
        </p:nvSpPr>
        <p:spPr/>
        <p:txBody>
          <a:bodyPr/>
          <a:lstStyle/>
          <a:p>
            <a:r>
              <a:rPr lang="en-US" dirty="0"/>
              <a:t>NARFE 118</a:t>
            </a:r>
            <a:r>
              <a:rPr lang="en-US" baseline="30000" dirty="0"/>
              <a:t>th</a:t>
            </a:r>
            <a:r>
              <a:rPr lang="en-US" dirty="0"/>
              <a:t> Continued (page 2)</a:t>
            </a:r>
          </a:p>
        </p:txBody>
      </p:sp>
      <p:sp>
        <p:nvSpPr>
          <p:cNvPr id="3" name="Content Placeholder 2">
            <a:extLst>
              <a:ext uri="{FF2B5EF4-FFF2-40B4-BE49-F238E27FC236}">
                <a16:creationId xmlns:a16="http://schemas.microsoft.com/office/drawing/2014/main" id="{22044572-9F4A-F4A5-077B-78C7B49EE14C}"/>
              </a:ext>
            </a:extLst>
          </p:cNvPr>
          <p:cNvSpPr>
            <a:spLocks noGrp="1"/>
          </p:cNvSpPr>
          <p:nvPr>
            <p:ph idx="1"/>
          </p:nvPr>
        </p:nvSpPr>
        <p:spPr/>
        <p:txBody>
          <a:bodyPr>
            <a:normAutofit fontScale="92500"/>
          </a:bodyPr>
          <a:lstStyle/>
          <a:p>
            <a:r>
              <a:rPr lang="en-US" dirty="0"/>
              <a:t>Saving the Civil Service Act, H.R. 1002/S. 399  (prevent Schedule F type employees)</a:t>
            </a:r>
          </a:p>
          <a:p>
            <a:r>
              <a:rPr lang="en-US" dirty="0"/>
              <a:t>Gerry Connolly, D-VA, and Senator Tim Kaine, D-VA, introduced the Saving the Civil Service Act (H.R. 1002/S. 399) in the House and Senate</a:t>
            </a:r>
          </a:p>
          <a:p>
            <a:r>
              <a:rPr lang="en-US" dirty="0"/>
              <a:t>Comprehensive Paid Leave for Federal Employees Act, H.R. 856/S. 274</a:t>
            </a:r>
          </a:p>
          <a:p>
            <a:r>
              <a:rPr lang="en-US" dirty="0"/>
              <a:t>introduced in the House by Rep. Don Beyer Jr. (D-VA) in the Senate by Sen. Brian Schatz (D-HI) </a:t>
            </a:r>
          </a:p>
        </p:txBody>
      </p:sp>
      <p:sp>
        <p:nvSpPr>
          <p:cNvPr id="4" name="Date Placeholder 3">
            <a:extLst>
              <a:ext uri="{FF2B5EF4-FFF2-40B4-BE49-F238E27FC236}">
                <a16:creationId xmlns:a16="http://schemas.microsoft.com/office/drawing/2014/main" id="{E1F1863F-CFA4-B19A-A644-A4A9C6911861}"/>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302AC5DC-957A-6962-2E6C-B36EDC8F4CB8}"/>
              </a:ext>
            </a:extLst>
          </p:cNvPr>
          <p:cNvSpPr>
            <a:spLocks noGrp="1"/>
          </p:cNvSpPr>
          <p:nvPr>
            <p:ph type="sldNum" sz="quarter" idx="12"/>
          </p:nvPr>
        </p:nvSpPr>
        <p:spPr/>
        <p:txBody>
          <a:bodyPr/>
          <a:lstStyle/>
          <a:p>
            <a:fld id="{32221A3B-3924-B04A-A496-7CB8DC41F6D4}" type="slidenum">
              <a:rPr lang="en-US" smtClean="0"/>
              <a:pPr/>
              <a:t>19</a:t>
            </a:fld>
            <a:endParaRPr lang="en-US" dirty="0"/>
          </a:p>
        </p:txBody>
      </p:sp>
      <p:sp>
        <p:nvSpPr>
          <p:cNvPr id="6" name="Footer Placeholder 5">
            <a:extLst>
              <a:ext uri="{FF2B5EF4-FFF2-40B4-BE49-F238E27FC236}">
                <a16:creationId xmlns:a16="http://schemas.microsoft.com/office/drawing/2014/main" id="{7159E0F9-D04B-BB12-B27A-8964822DCD8E}"/>
              </a:ext>
            </a:extLst>
          </p:cNvPr>
          <p:cNvSpPr>
            <a:spLocks noGrp="1"/>
          </p:cNvSpPr>
          <p:nvPr>
            <p:ph type="ftr" sz="quarter" idx="3"/>
          </p:nvPr>
        </p:nvSpPr>
        <p:spPr/>
        <p:txBody>
          <a:bodyPr/>
          <a:lstStyle/>
          <a:p>
            <a:r>
              <a:rPr lang="en-US"/>
              <a:t>FEDERAL BENEFITS EXPERTS</a:t>
            </a:r>
            <a:endParaRPr lang="en-US" dirty="0"/>
          </a:p>
        </p:txBody>
      </p:sp>
    </p:spTree>
    <p:extLst>
      <p:ext uri="{BB962C8B-B14F-4D97-AF65-F5344CB8AC3E}">
        <p14:creationId xmlns:p14="http://schemas.microsoft.com/office/powerpoint/2010/main" val="20243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D8C9-5AF4-A412-BA9F-FFE905FAE48C}"/>
              </a:ext>
            </a:extLst>
          </p:cNvPr>
          <p:cNvSpPr>
            <a:spLocks noGrp="1"/>
          </p:cNvSpPr>
          <p:nvPr>
            <p:ph type="title"/>
          </p:nvPr>
        </p:nvSpPr>
        <p:spPr/>
        <p:txBody>
          <a:bodyPr/>
          <a:lstStyle/>
          <a:p>
            <a:r>
              <a:rPr lang="en-US" dirty="0"/>
              <a:t>VFN National Legislative Report</a:t>
            </a:r>
          </a:p>
        </p:txBody>
      </p:sp>
      <p:sp>
        <p:nvSpPr>
          <p:cNvPr id="3" name="Content Placeholder 2">
            <a:extLst>
              <a:ext uri="{FF2B5EF4-FFF2-40B4-BE49-F238E27FC236}">
                <a16:creationId xmlns:a16="http://schemas.microsoft.com/office/drawing/2014/main" id="{9D815E61-E365-DF47-3B27-47C4B0CDCDD9}"/>
              </a:ext>
            </a:extLst>
          </p:cNvPr>
          <p:cNvSpPr>
            <a:spLocks noGrp="1"/>
          </p:cNvSpPr>
          <p:nvPr>
            <p:ph idx="1"/>
          </p:nvPr>
        </p:nvSpPr>
        <p:spPr/>
        <p:txBody>
          <a:bodyPr/>
          <a:lstStyle/>
          <a:p>
            <a:r>
              <a:rPr lang="en-US" dirty="0"/>
              <a:t>Overview</a:t>
            </a:r>
          </a:p>
          <a:p>
            <a:r>
              <a:rPr lang="en-US" dirty="0"/>
              <a:t>Mission of the Committee</a:t>
            </a:r>
          </a:p>
          <a:p>
            <a:r>
              <a:rPr lang="en-US" dirty="0"/>
              <a:t>VFN National Team</a:t>
            </a:r>
          </a:p>
          <a:p>
            <a:r>
              <a:rPr lang="en-US" u="sng" dirty="0"/>
              <a:t>SUPPORT The NARFE PAC to Table out front!!!</a:t>
            </a:r>
          </a:p>
        </p:txBody>
      </p:sp>
      <p:sp>
        <p:nvSpPr>
          <p:cNvPr id="4" name="Date Placeholder 3">
            <a:extLst>
              <a:ext uri="{FF2B5EF4-FFF2-40B4-BE49-F238E27FC236}">
                <a16:creationId xmlns:a16="http://schemas.microsoft.com/office/drawing/2014/main" id="{375D6297-B7AB-5E6F-9A7F-A5FD4D564931}"/>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C8B53E04-00F9-AD78-2693-2E62870C0087}"/>
              </a:ext>
            </a:extLst>
          </p:cNvPr>
          <p:cNvSpPr>
            <a:spLocks noGrp="1"/>
          </p:cNvSpPr>
          <p:nvPr>
            <p:ph type="sldNum" sz="quarter" idx="12"/>
          </p:nvPr>
        </p:nvSpPr>
        <p:spPr/>
        <p:txBody>
          <a:bodyPr/>
          <a:lstStyle/>
          <a:p>
            <a:fld id="{32221A3B-3924-B04A-A496-7CB8DC41F6D4}" type="slidenum">
              <a:rPr lang="en-US" smtClean="0"/>
              <a:pPr/>
              <a:t>2</a:t>
            </a:fld>
            <a:endParaRPr lang="en-US" dirty="0"/>
          </a:p>
        </p:txBody>
      </p:sp>
      <p:sp>
        <p:nvSpPr>
          <p:cNvPr id="6" name="Footer Placeholder 5">
            <a:extLst>
              <a:ext uri="{FF2B5EF4-FFF2-40B4-BE49-F238E27FC236}">
                <a16:creationId xmlns:a16="http://schemas.microsoft.com/office/drawing/2014/main" id="{98F1E1EC-007A-4C66-1E63-BAD19B3750A4}"/>
              </a:ext>
            </a:extLst>
          </p:cNvPr>
          <p:cNvSpPr>
            <a:spLocks noGrp="1"/>
          </p:cNvSpPr>
          <p:nvPr>
            <p:ph type="ftr" sz="quarter" idx="3"/>
          </p:nvPr>
        </p:nvSpPr>
        <p:spPr/>
        <p:txBody>
          <a:bodyPr/>
          <a:lstStyle/>
          <a:p>
            <a:r>
              <a:rPr lang="en-US"/>
              <a:t>FEDERAL BENEFITS EXPERTS</a:t>
            </a:r>
            <a:endParaRPr lang="en-US" dirty="0"/>
          </a:p>
        </p:txBody>
      </p:sp>
    </p:spTree>
    <p:extLst>
      <p:ext uri="{BB962C8B-B14F-4D97-AF65-F5344CB8AC3E}">
        <p14:creationId xmlns:p14="http://schemas.microsoft.com/office/powerpoint/2010/main" val="244137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CFD2-8876-8933-655E-8581C81B8A75}"/>
              </a:ext>
            </a:extLst>
          </p:cNvPr>
          <p:cNvSpPr>
            <a:spLocks noGrp="1"/>
          </p:cNvSpPr>
          <p:nvPr>
            <p:ph type="title"/>
          </p:nvPr>
        </p:nvSpPr>
        <p:spPr/>
        <p:txBody>
          <a:bodyPr/>
          <a:lstStyle/>
          <a:p>
            <a:r>
              <a:rPr lang="en-US" dirty="0"/>
              <a:t>NARFE 118</a:t>
            </a:r>
            <a:r>
              <a:rPr lang="en-US" baseline="30000" dirty="0"/>
              <a:t>th</a:t>
            </a:r>
            <a:r>
              <a:rPr lang="en-US" dirty="0"/>
              <a:t> Continued (page 3)</a:t>
            </a:r>
          </a:p>
        </p:txBody>
      </p:sp>
      <p:sp>
        <p:nvSpPr>
          <p:cNvPr id="3" name="Content Placeholder 2">
            <a:extLst>
              <a:ext uri="{FF2B5EF4-FFF2-40B4-BE49-F238E27FC236}">
                <a16:creationId xmlns:a16="http://schemas.microsoft.com/office/drawing/2014/main" id="{D585DA1B-81CE-FAF7-8284-FA217CD2CD3A}"/>
              </a:ext>
            </a:extLst>
          </p:cNvPr>
          <p:cNvSpPr>
            <a:spLocks noGrp="1"/>
          </p:cNvSpPr>
          <p:nvPr>
            <p:ph idx="1"/>
          </p:nvPr>
        </p:nvSpPr>
        <p:spPr/>
        <p:txBody>
          <a:bodyPr/>
          <a:lstStyle/>
          <a:p>
            <a:r>
              <a:rPr lang="en-US" dirty="0"/>
              <a:t>Chance to Compete Act of 2023, H.R. 159, The bill which was sponsored by Rep. Virginia Foxx, R-NC, had strong bipartisan support. </a:t>
            </a:r>
          </a:p>
          <a:p>
            <a:r>
              <a:rPr lang="en-US" dirty="0"/>
              <a:t>House unanimously voted for an passed the Chance to Compete Act of 2023, H.R. 159/S. 59 422-2. </a:t>
            </a:r>
          </a:p>
        </p:txBody>
      </p:sp>
      <p:sp>
        <p:nvSpPr>
          <p:cNvPr id="4" name="Date Placeholder 3">
            <a:extLst>
              <a:ext uri="{FF2B5EF4-FFF2-40B4-BE49-F238E27FC236}">
                <a16:creationId xmlns:a16="http://schemas.microsoft.com/office/drawing/2014/main" id="{E9A9799A-84EC-2CE9-71D9-880CFD4C297F}"/>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12F8D805-DF8C-E147-502C-F51F73DE47B7}"/>
              </a:ext>
            </a:extLst>
          </p:cNvPr>
          <p:cNvSpPr>
            <a:spLocks noGrp="1"/>
          </p:cNvSpPr>
          <p:nvPr>
            <p:ph type="sldNum" sz="quarter" idx="12"/>
          </p:nvPr>
        </p:nvSpPr>
        <p:spPr/>
        <p:txBody>
          <a:bodyPr/>
          <a:lstStyle/>
          <a:p>
            <a:fld id="{32221A3B-3924-B04A-A496-7CB8DC41F6D4}" type="slidenum">
              <a:rPr lang="en-US" smtClean="0"/>
              <a:pPr/>
              <a:t>20</a:t>
            </a:fld>
            <a:endParaRPr lang="en-US" dirty="0"/>
          </a:p>
        </p:txBody>
      </p:sp>
      <p:sp>
        <p:nvSpPr>
          <p:cNvPr id="6" name="Footer Placeholder 5">
            <a:extLst>
              <a:ext uri="{FF2B5EF4-FFF2-40B4-BE49-F238E27FC236}">
                <a16:creationId xmlns:a16="http://schemas.microsoft.com/office/drawing/2014/main" id="{A39FCB2C-9EBA-2557-E543-555060A70CE9}"/>
              </a:ext>
            </a:extLst>
          </p:cNvPr>
          <p:cNvSpPr>
            <a:spLocks noGrp="1"/>
          </p:cNvSpPr>
          <p:nvPr>
            <p:ph type="ftr" sz="quarter" idx="3"/>
          </p:nvPr>
        </p:nvSpPr>
        <p:spPr/>
        <p:txBody>
          <a:bodyPr/>
          <a:lstStyle/>
          <a:p>
            <a:r>
              <a:rPr lang="en-US"/>
              <a:t>FEDERAL BENEFITS EXPERTS</a:t>
            </a:r>
            <a:endParaRPr lang="en-US" dirty="0"/>
          </a:p>
        </p:txBody>
      </p:sp>
    </p:spTree>
    <p:extLst>
      <p:ext uri="{BB962C8B-B14F-4D97-AF65-F5344CB8AC3E}">
        <p14:creationId xmlns:p14="http://schemas.microsoft.com/office/powerpoint/2010/main" val="223813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NARFE -PAC</a:t>
            </a:r>
          </a:p>
        </p:txBody>
      </p:sp>
      <p:sp>
        <p:nvSpPr>
          <p:cNvPr id="3" name="Content Placeholder 2"/>
          <p:cNvSpPr>
            <a:spLocks noGrp="1"/>
          </p:cNvSpPr>
          <p:nvPr>
            <p:ph idx="1"/>
          </p:nvPr>
        </p:nvSpPr>
        <p:spPr>
          <a:xfrm>
            <a:off x="347392" y="1554920"/>
            <a:ext cx="8229600" cy="4286587"/>
          </a:xfrm>
        </p:spPr>
        <p:txBody>
          <a:bodyPr/>
          <a:lstStyle/>
          <a:p>
            <a:pPr lvl="1">
              <a:buFont typeface="Arial" panose="020B0604020202020204" pitchFamily="34" charset="0"/>
              <a:buChar char="•"/>
            </a:pPr>
            <a:r>
              <a:rPr lang="en-US" sz="4000" b="1" dirty="0"/>
              <a:t>What is NARFE-PAC?</a:t>
            </a:r>
          </a:p>
          <a:p>
            <a:pPr lvl="1">
              <a:buFont typeface="Arial" panose="020B0604020202020204" pitchFamily="34" charset="0"/>
              <a:buChar char="•"/>
            </a:pPr>
            <a:r>
              <a:rPr lang="en-US" sz="4000" b="1" dirty="0"/>
              <a:t>Why is it important?</a:t>
            </a:r>
          </a:p>
          <a:p>
            <a:pPr lvl="1">
              <a:buFont typeface="Arial" panose="020B0604020202020204" pitchFamily="34" charset="0"/>
              <a:buChar char="•"/>
            </a:pPr>
            <a:r>
              <a:rPr lang="en-US" sz="4000" b="1" dirty="0"/>
              <a:t>How does it work?</a:t>
            </a:r>
          </a:p>
          <a:p>
            <a:pPr lvl="1">
              <a:buFont typeface="Arial" panose="020B0604020202020204" pitchFamily="34" charset="0"/>
              <a:buChar char="•"/>
            </a:pPr>
            <a:r>
              <a:rPr lang="en-US" sz="4000" b="1" dirty="0"/>
              <a:t>How does it affect me?</a:t>
            </a:r>
          </a:p>
          <a:p>
            <a:pPr marL="1828800" lvl="4" indent="0">
              <a:buNone/>
            </a:pPr>
            <a:endParaRPr lang="en-US" dirty="0"/>
          </a:p>
          <a:p>
            <a:pPr marL="1714500" lvl="2" indent="-45720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CF1F6824-B0B7-594A-8374-AE878BA01095}" type="slidenum">
              <a:rPr lang="en-US" smtClean="0"/>
              <a:t>21</a:t>
            </a:fld>
            <a:endParaRPr lang="en-US" dirty="0"/>
          </a:p>
        </p:txBody>
      </p:sp>
      <p:sp>
        <p:nvSpPr>
          <p:cNvPr id="9" name="Footer Placeholder 5">
            <a:extLst>
              <a:ext uri="{FF2B5EF4-FFF2-40B4-BE49-F238E27FC236}">
                <a16:creationId xmlns:a16="http://schemas.microsoft.com/office/drawing/2014/main" id="{5ECC6183-18BC-4EED-A9F1-61AC2E75A9F5}"/>
              </a:ext>
            </a:extLst>
          </p:cNvPr>
          <p:cNvSpPr>
            <a:spLocks noGrp="1"/>
          </p:cNvSpPr>
          <p:nvPr>
            <p:ph type="ftr" sz="quarter" idx="3"/>
          </p:nvPr>
        </p:nvSpPr>
        <p:spPr>
          <a:xfrm>
            <a:off x="2679937" y="6356350"/>
            <a:ext cx="3873263" cy="365125"/>
          </a:xfrm>
        </p:spPr>
        <p:txBody>
          <a:bodyPr/>
          <a:lstStyle/>
          <a:p>
            <a:r>
              <a:rPr lang="en-US" dirty="0"/>
              <a:t>FEDERAL BENEFITS EXPERTS</a:t>
            </a:r>
          </a:p>
        </p:txBody>
      </p:sp>
    </p:spTree>
    <p:extLst>
      <p:ext uri="{BB962C8B-B14F-4D97-AF65-F5344CB8AC3E}">
        <p14:creationId xmlns:p14="http://schemas.microsoft.com/office/powerpoint/2010/main" val="1536727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828800" lvl="4" indent="0">
              <a:buNone/>
            </a:pPr>
            <a:endParaRPr lang="en-US" dirty="0"/>
          </a:p>
          <a:p>
            <a:pPr marL="1714500" lvl="2" indent="-45720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CF1F6824-B0B7-594A-8374-AE878BA01095}" type="slidenum">
              <a:rPr lang="en-US" smtClean="0"/>
              <a:t>22</a:t>
            </a:fld>
            <a:endParaRPr lang="en-US" dirty="0"/>
          </a:p>
        </p:txBody>
      </p:sp>
      <p:graphicFrame>
        <p:nvGraphicFramePr>
          <p:cNvPr id="9" name="Diagram 8"/>
          <p:cNvGraphicFramePr/>
          <p:nvPr/>
        </p:nvGraphicFramePr>
        <p:xfrm>
          <a:off x="1" y="1505408"/>
          <a:ext cx="9143999" cy="49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CDFFA788-798F-4A7C-BACF-763C6E1CCA58}"/>
              </a:ext>
            </a:extLst>
          </p:cNvPr>
          <p:cNvSpPr>
            <a:spLocks noGrp="1"/>
          </p:cNvSpPr>
          <p:nvPr>
            <p:ph type="title"/>
          </p:nvPr>
        </p:nvSpPr>
        <p:spPr/>
        <p:txBody>
          <a:bodyPr/>
          <a:lstStyle/>
          <a:p>
            <a:r>
              <a:rPr lang="en-US" dirty="0"/>
              <a:t>NARFE PAC Process</a:t>
            </a:r>
          </a:p>
        </p:txBody>
      </p:sp>
      <p:sp>
        <p:nvSpPr>
          <p:cNvPr id="20" name="Footer Placeholder 5">
            <a:extLst>
              <a:ext uri="{FF2B5EF4-FFF2-40B4-BE49-F238E27FC236}">
                <a16:creationId xmlns:a16="http://schemas.microsoft.com/office/drawing/2014/main" id="{45DD4637-FCBD-4A67-A103-B905C8A6B76B}"/>
              </a:ext>
            </a:extLst>
          </p:cNvPr>
          <p:cNvSpPr>
            <a:spLocks noGrp="1"/>
          </p:cNvSpPr>
          <p:nvPr>
            <p:ph type="ftr" sz="quarter" idx="3"/>
          </p:nvPr>
        </p:nvSpPr>
        <p:spPr>
          <a:xfrm>
            <a:off x="2679937" y="6466158"/>
            <a:ext cx="3873263" cy="365125"/>
          </a:xfrm>
        </p:spPr>
        <p:txBody>
          <a:bodyPr/>
          <a:lstStyle/>
          <a:p>
            <a:r>
              <a:rPr lang="en-US" dirty="0"/>
              <a:t>FEDERAL BENEFITS EXPERTS</a:t>
            </a:r>
          </a:p>
        </p:txBody>
      </p:sp>
    </p:spTree>
    <p:extLst>
      <p:ext uri="{BB962C8B-B14F-4D97-AF65-F5344CB8AC3E}">
        <p14:creationId xmlns:p14="http://schemas.microsoft.com/office/powerpoint/2010/main" val="153786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F1F6824-B0B7-594A-8374-AE878BA01095}" type="slidenum">
              <a:rPr lang="en-US" smtClean="0"/>
              <a:t>23</a:t>
            </a:fld>
            <a:endParaRPr lang="en-US" dirty="0"/>
          </a:p>
        </p:txBody>
      </p:sp>
      <p:pic>
        <p:nvPicPr>
          <p:cNvPr id="3" name="Picture 2">
            <a:extLst>
              <a:ext uri="{FF2B5EF4-FFF2-40B4-BE49-F238E27FC236}">
                <a16:creationId xmlns:a16="http://schemas.microsoft.com/office/drawing/2014/main" id="{3C7A9216-7B09-4C5C-A0E4-073506D1B357}"/>
              </a:ext>
            </a:extLst>
          </p:cNvPr>
          <p:cNvPicPr>
            <a:picLocks noChangeAspect="1"/>
          </p:cNvPicPr>
          <p:nvPr/>
        </p:nvPicPr>
        <p:blipFill>
          <a:blip r:embed="rId3"/>
          <a:stretch>
            <a:fillRect/>
          </a:stretch>
        </p:blipFill>
        <p:spPr>
          <a:xfrm>
            <a:off x="2478486" y="1287476"/>
            <a:ext cx="4074714" cy="5251436"/>
          </a:xfrm>
          <a:prstGeom prst="rect">
            <a:avLst/>
          </a:prstGeom>
        </p:spPr>
      </p:pic>
      <p:sp>
        <p:nvSpPr>
          <p:cNvPr id="7" name="Title 1">
            <a:extLst>
              <a:ext uri="{FF2B5EF4-FFF2-40B4-BE49-F238E27FC236}">
                <a16:creationId xmlns:a16="http://schemas.microsoft.com/office/drawing/2014/main" id="{BE69C090-5737-477B-9EED-182841CEFFF5}"/>
              </a:ext>
            </a:extLst>
          </p:cNvPr>
          <p:cNvSpPr>
            <a:spLocks noGrp="1"/>
          </p:cNvSpPr>
          <p:nvPr>
            <p:ph type="title"/>
          </p:nvPr>
        </p:nvSpPr>
        <p:spPr>
          <a:xfrm>
            <a:off x="349250" y="0"/>
            <a:ext cx="7423150" cy="1219200"/>
          </a:xfrm>
        </p:spPr>
        <p:txBody>
          <a:bodyPr/>
          <a:lstStyle/>
          <a:p>
            <a:r>
              <a:rPr lang="en-US" dirty="0"/>
              <a:t>Top 5 Reasons to Give to NARFE-PAC</a:t>
            </a:r>
          </a:p>
        </p:txBody>
      </p:sp>
      <p:sp>
        <p:nvSpPr>
          <p:cNvPr id="2" name="Footer Placeholder 5">
            <a:extLst>
              <a:ext uri="{FF2B5EF4-FFF2-40B4-BE49-F238E27FC236}">
                <a16:creationId xmlns:a16="http://schemas.microsoft.com/office/drawing/2014/main" id="{C3428662-B356-47DA-8D92-233413B876BE}"/>
              </a:ext>
            </a:extLst>
          </p:cNvPr>
          <p:cNvSpPr>
            <a:spLocks noGrp="1"/>
          </p:cNvSpPr>
          <p:nvPr>
            <p:ph type="ftr" sz="quarter" idx="3"/>
          </p:nvPr>
        </p:nvSpPr>
        <p:spPr>
          <a:xfrm>
            <a:off x="2679937" y="6356350"/>
            <a:ext cx="3873263" cy="365125"/>
          </a:xfrm>
        </p:spPr>
        <p:txBody>
          <a:bodyPr/>
          <a:lstStyle/>
          <a:p>
            <a:r>
              <a:rPr lang="en-US" dirty="0"/>
              <a:t>FEDERAL BENEFITS EXPERTS</a:t>
            </a:r>
          </a:p>
        </p:txBody>
      </p:sp>
    </p:spTree>
    <p:extLst>
      <p:ext uri="{BB962C8B-B14F-4D97-AF65-F5344CB8AC3E}">
        <p14:creationId xmlns:p14="http://schemas.microsoft.com/office/powerpoint/2010/main" val="663505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 Recommendations</a:t>
            </a:r>
          </a:p>
        </p:txBody>
      </p:sp>
      <p:sp>
        <p:nvSpPr>
          <p:cNvPr id="3" name="Content Placeholder 2"/>
          <p:cNvSpPr>
            <a:spLocks noGrp="1"/>
          </p:cNvSpPr>
          <p:nvPr>
            <p:ph idx="1"/>
          </p:nvPr>
        </p:nvSpPr>
        <p:spPr>
          <a:xfrm>
            <a:off x="457200" y="1482531"/>
            <a:ext cx="8229600" cy="4286587"/>
          </a:xfrm>
        </p:spPr>
        <p:txBody>
          <a:bodyPr>
            <a:normAutofit/>
          </a:bodyPr>
          <a:lstStyle/>
          <a:p>
            <a:pPr marL="1828800" lvl="4" indent="0">
              <a:buNone/>
            </a:pPr>
            <a:endParaRPr lang="en-US" dirty="0"/>
          </a:p>
          <a:p>
            <a:pPr marL="1714500" lvl="2" indent="-45720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CF1F6824-B0B7-594A-8374-AE878BA01095}" type="slidenum">
              <a:rPr lang="en-US" smtClean="0"/>
              <a:t>24</a:t>
            </a:fld>
            <a:endParaRPr lang="en-US" dirty="0"/>
          </a:p>
        </p:txBody>
      </p:sp>
      <p:sp>
        <p:nvSpPr>
          <p:cNvPr id="6" name="Right Arrow 5"/>
          <p:cNvSpPr/>
          <p:nvPr/>
        </p:nvSpPr>
        <p:spPr>
          <a:xfrm>
            <a:off x="753728" y="1598428"/>
            <a:ext cx="8038579" cy="4245429"/>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240312" y="2891541"/>
            <a:ext cx="2723596" cy="1641792"/>
            <a:chOff x="-2803556" y="938403"/>
            <a:chExt cx="2723596" cy="1641792"/>
          </a:xfrm>
        </p:grpSpPr>
        <p:sp>
          <p:nvSpPr>
            <p:cNvPr id="9" name="Rounded Rectangle 8"/>
            <p:cNvSpPr/>
            <p:nvPr/>
          </p:nvSpPr>
          <p:spPr>
            <a:xfrm>
              <a:off x="-2803556" y="938403"/>
              <a:ext cx="2723596" cy="1641792"/>
            </a:xfrm>
            <a:prstGeom prst="roundRect">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2723410" y="1018549"/>
              <a:ext cx="2563304" cy="1481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a:solidFill>
                    <a:schemeClr val="tx1"/>
                  </a:solidFill>
                  <a:latin typeface="Arial" panose="020B0604020202020204" pitchFamily="34" charset="0"/>
                  <a:cs typeface="Arial" panose="020B0604020202020204" pitchFamily="34" charset="0"/>
                </a:rPr>
                <a:t>Receive candidate request</a:t>
              </a:r>
            </a:p>
          </p:txBody>
        </p:sp>
      </p:grpSp>
      <p:grpSp>
        <p:nvGrpSpPr>
          <p:cNvPr id="11" name="Group 10"/>
          <p:cNvGrpSpPr/>
          <p:nvPr/>
        </p:nvGrpSpPr>
        <p:grpSpPr>
          <a:xfrm>
            <a:off x="3044054" y="2797866"/>
            <a:ext cx="3022521" cy="1789777"/>
            <a:chOff x="3227581" y="1288368"/>
            <a:chExt cx="2942375" cy="1668691"/>
          </a:xfrm>
          <a:solidFill>
            <a:schemeClr val="tx2">
              <a:lumMod val="40000"/>
              <a:lumOff val="60000"/>
            </a:schemeClr>
          </a:solidFill>
        </p:grpSpPr>
        <p:sp>
          <p:nvSpPr>
            <p:cNvPr id="12" name="Rounded Rectangle 11"/>
            <p:cNvSpPr/>
            <p:nvPr/>
          </p:nvSpPr>
          <p:spPr>
            <a:xfrm>
              <a:off x="3227581" y="1288368"/>
              <a:ext cx="2942375" cy="1668691"/>
            </a:xfrm>
            <a:prstGeom prst="roundRect">
              <a:avLst/>
            </a:prstGeom>
            <a:grpFill/>
            <a:ln w="76200">
              <a:solidFill>
                <a:srgbClr val="FF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3343725" y="1450428"/>
              <a:ext cx="2683692" cy="13464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dirty="0">
                  <a:solidFill>
                    <a:schemeClr val="tx1"/>
                  </a:solidFill>
                  <a:latin typeface="Arial" panose="020B0604020202020204" pitchFamily="34" charset="0"/>
                  <a:cs typeface="Arial" panose="020B0604020202020204" pitchFamily="34" charset="0"/>
                </a:rPr>
                <a:t>F</a:t>
              </a:r>
              <a:r>
                <a:rPr lang="en-US" sz="2500" b="1" kern="1200" dirty="0">
                  <a:solidFill>
                    <a:schemeClr val="tx1"/>
                  </a:solidFill>
                  <a:latin typeface="Arial" panose="020B0604020202020204" pitchFamily="34" charset="0"/>
                  <a:cs typeface="Arial" panose="020B0604020202020204" pitchFamily="34" charset="0"/>
                </a:rPr>
                <a:t>ederation recommendation</a:t>
              </a:r>
            </a:p>
          </p:txBody>
        </p:sp>
      </p:grpSp>
      <p:grpSp>
        <p:nvGrpSpPr>
          <p:cNvPr id="14" name="Group 13"/>
          <p:cNvGrpSpPr/>
          <p:nvPr/>
        </p:nvGrpSpPr>
        <p:grpSpPr>
          <a:xfrm>
            <a:off x="6142701" y="2872058"/>
            <a:ext cx="2649605" cy="1698171"/>
            <a:chOff x="6347316" y="1282334"/>
            <a:chExt cx="2649605" cy="1698171"/>
          </a:xfrm>
          <a:solidFill>
            <a:schemeClr val="tx2">
              <a:lumMod val="40000"/>
              <a:lumOff val="60000"/>
            </a:schemeClr>
          </a:solidFill>
        </p:grpSpPr>
        <p:sp>
          <p:nvSpPr>
            <p:cNvPr id="15" name="Rounded Rectangle 14"/>
            <p:cNvSpPr/>
            <p:nvPr/>
          </p:nvSpPr>
          <p:spPr>
            <a:xfrm>
              <a:off x="6347316" y="1282334"/>
              <a:ext cx="2649605" cy="169817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6513112" y="1356526"/>
              <a:ext cx="2378302" cy="15323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a:solidFill>
                    <a:schemeClr val="tx1"/>
                  </a:solidFill>
                  <a:latin typeface="Arial" panose="020B0604020202020204" pitchFamily="34" charset="0"/>
                  <a:cs typeface="Arial" panose="020B0604020202020204" pitchFamily="34" charset="0"/>
                </a:rPr>
                <a:t>NARFE-PAC Board makes final decision</a:t>
              </a:r>
            </a:p>
          </p:txBody>
        </p:sp>
      </p:grpSp>
      <p:sp>
        <p:nvSpPr>
          <p:cNvPr id="4" name="Footer Placeholder 5">
            <a:extLst>
              <a:ext uri="{FF2B5EF4-FFF2-40B4-BE49-F238E27FC236}">
                <a16:creationId xmlns:a16="http://schemas.microsoft.com/office/drawing/2014/main" id="{D76290B3-B446-4B51-A00A-10A31027FAB4}"/>
              </a:ext>
            </a:extLst>
          </p:cNvPr>
          <p:cNvSpPr>
            <a:spLocks noGrp="1"/>
          </p:cNvSpPr>
          <p:nvPr>
            <p:ph type="ftr" sz="quarter" idx="3"/>
          </p:nvPr>
        </p:nvSpPr>
        <p:spPr>
          <a:xfrm>
            <a:off x="2679937" y="6356350"/>
            <a:ext cx="3873263" cy="365125"/>
          </a:xfrm>
        </p:spPr>
        <p:txBody>
          <a:bodyPr/>
          <a:lstStyle/>
          <a:p>
            <a:r>
              <a:rPr lang="en-US" dirty="0"/>
              <a:t>FEDERAL BENEFITS EXPERTS</a:t>
            </a:r>
          </a:p>
        </p:txBody>
      </p:sp>
    </p:spTree>
    <p:extLst>
      <p:ext uri="{BB962C8B-B14F-4D97-AF65-F5344CB8AC3E}">
        <p14:creationId xmlns:p14="http://schemas.microsoft.com/office/powerpoint/2010/main" val="4260304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Considered </a:t>
            </a:r>
          </a:p>
        </p:txBody>
      </p:sp>
      <p:sp>
        <p:nvSpPr>
          <p:cNvPr id="5" name="Slide Number Placeholder 4"/>
          <p:cNvSpPr>
            <a:spLocks noGrp="1"/>
          </p:cNvSpPr>
          <p:nvPr>
            <p:ph type="sldNum" sz="quarter" idx="12"/>
          </p:nvPr>
        </p:nvSpPr>
        <p:spPr/>
        <p:txBody>
          <a:bodyPr/>
          <a:lstStyle/>
          <a:p>
            <a:fld id="{CF1F6824-B0B7-594A-8374-AE878BA01095}" type="slidenum">
              <a:rPr lang="en-US" smtClean="0"/>
              <a:t>25</a:t>
            </a:fld>
            <a:endParaRPr lang="en-US" dirty="0"/>
          </a:p>
        </p:txBody>
      </p:sp>
      <p:graphicFrame>
        <p:nvGraphicFramePr>
          <p:cNvPr id="6" name="Content Placeholder 3"/>
          <p:cNvGraphicFramePr>
            <a:graphicFrameLocks noGrp="1"/>
          </p:cNvGraphicFramePr>
          <p:nvPr>
            <p:ph idx="1"/>
          </p:nvPr>
        </p:nvGraphicFramePr>
        <p:xfrm>
          <a:off x="1207476" y="1723396"/>
          <a:ext cx="6629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Footer Placeholder 5">
            <a:extLst>
              <a:ext uri="{FF2B5EF4-FFF2-40B4-BE49-F238E27FC236}">
                <a16:creationId xmlns:a16="http://schemas.microsoft.com/office/drawing/2014/main" id="{CF46877B-6A83-4A5E-AAA6-D486880D1040}"/>
              </a:ext>
            </a:extLst>
          </p:cNvPr>
          <p:cNvSpPr>
            <a:spLocks noGrp="1"/>
          </p:cNvSpPr>
          <p:nvPr>
            <p:ph type="ftr" sz="quarter" idx="3"/>
          </p:nvPr>
        </p:nvSpPr>
        <p:spPr>
          <a:xfrm>
            <a:off x="2679937" y="6356350"/>
            <a:ext cx="3873263" cy="365125"/>
          </a:xfrm>
        </p:spPr>
        <p:txBody>
          <a:bodyPr/>
          <a:lstStyle/>
          <a:p>
            <a:r>
              <a:rPr lang="en-US" dirty="0"/>
              <a:t>FEDERAL BENEFITS EXPERTS</a:t>
            </a:r>
          </a:p>
        </p:txBody>
      </p:sp>
    </p:spTree>
    <p:extLst>
      <p:ext uri="{BB962C8B-B14F-4D97-AF65-F5344CB8AC3E}">
        <p14:creationId xmlns:p14="http://schemas.microsoft.com/office/powerpoint/2010/main" val="1391279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NARFE-PAC Goals  2023-2024</a:t>
            </a:r>
          </a:p>
        </p:txBody>
      </p:sp>
      <p:sp>
        <p:nvSpPr>
          <p:cNvPr id="5" name="Slide Number Placeholder 4"/>
          <p:cNvSpPr>
            <a:spLocks noGrp="1"/>
          </p:cNvSpPr>
          <p:nvPr>
            <p:ph type="sldNum" sz="quarter" idx="12"/>
          </p:nvPr>
        </p:nvSpPr>
        <p:spPr/>
        <p:txBody>
          <a:bodyPr/>
          <a:lstStyle/>
          <a:p>
            <a:fld id="{32221A3B-3924-B04A-A496-7CB8DC41F6D4}" type="slidenum">
              <a:rPr lang="en-US" smtClean="0"/>
              <a:pPr/>
              <a:t>26</a:t>
            </a:fld>
            <a:endParaRPr lang="en-US" dirty="0"/>
          </a:p>
        </p:txBody>
      </p:sp>
      <p:sp>
        <p:nvSpPr>
          <p:cNvPr id="6" name="Footer Placeholder 5"/>
          <p:cNvSpPr>
            <a:spLocks noGrp="1"/>
          </p:cNvSpPr>
          <p:nvPr>
            <p:ph type="ftr" sz="quarter" idx="3"/>
          </p:nvPr>
        </p:nvSpPr>
        <p:spPr/>
        <p:txBody>
          <a:bodyPr/>
          <a:lstStyle/>
          <a:p>
            <a:r>
              <a:rPr lang="en-US" dirty="0"/>
              <a:t>FEDERAL BENEFITS EXPERTS</a:t>
            </a:r>
          </a:p>
        </p:txBody>
      </p:sp>
      <p:sp>
        <p:nvSpPr>
          <p:cNvPr id="10" name="Rectangle 9"/>
          <p:cNvSpPr/>
          <p:nvPr/>
        </p:nvSpPr>
        <p:spPr>
          <a:xfrm>
            <a:off x="1110617" y="2992459"/>
            <a:ext cx="7056581" cy="1077218"/>
          </a:xfrm>
          <a:prstGeom prst="rect">
            <a:avLst/>
          </a:prstGeom>
          <a:solidFill>
            <a:srgbClr val="95B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96730" y="3102721"/>
            <a:ext cx="850392" cy="850392"/>
          </a:xfrm>
          <a:prstGeom prst="ellipse">
            <a:avLst/>
          </a:prstGeom>
          <a:solidFill>
            <a:schemeClr val="bg1"/>
          </a:solidFill>
          <a:ln w="28575">
            <a:solidFill>
              <a:srgbClr val="0B6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94795" y="4569997"/>
            <a:ext cx="7056581" cy="1063869"/>
          </a:xfrm>
          <a:prstGeom prst="rect">
            <a:avLst/>
          </a:prstGeom>
          <a:solidFill>
            <a:srgbClr val="95B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85171" y="4676735"/>
            <a:ext cx="850891" cy="850392"/>
          </a:xfrm>
          <a:prstGeom prst="ellipse">
            <a:avLst/>
          </a:prstGeom>
          <a:solidFill>
            <a:schemeClr val="bg1"/>
          </a:solidFill>
          <a:ln w="28575">
            <a:solidFill>
              <a:srgbClr val="0B6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653860" y="4802868"/>
            <a:ext cx="6639511" cy="584775"/>
          </a:xfrm>
          <a:prstGeom prst="rect">
            <a:avLst/>
          </a:prstGeom>
          <a:noFill/>
        </p:spPr>
        <p:txBody>
          <a:bodyPr wrap="square" rtlCol="0">
            <a:spAutoFit/>
          </a:bodyPr>
          <a:lstStyle/>
          <a:p>
            <a:r>
              <a:rPr lang="en-US" sz="3200" b="1" dirty="0"/>
              <a:t>Attend: 125 in-district fundraisers</a:t>
            </a:r>
          </a:p>
        </p:txBody>
      </p:sp>
      <p:sp>
        <p:nvSpPr>
          <p:cNvPr id="15" name="TextBox 14"/>
          <p:cNvSpPr txBox="1"/>
          <p:nvPr/>
        </p:nvSpPr>
        <p:spPr>
          <a:xfrm>
            <a:off x="1653860" y="3243653"/>
            <a:ext cx="4404733" cy="584775"/>
          </a:xfrm>
          <a:prstGeom prst="rect">
            <a:avLst/>
          </a:prstGeom>
          <a:noFill/>
        </p:spPr>
        <p:txBody>
          <a:bodyPr wrap="square" rtlCol="0">
            <a:spAutoFit/>
          </a:bodyPr>
          <a:lstStyle/>
          <a:p>
            <a:r>
              <a:rPr lang="en-US" sz="3200" b="1" dirty="0"/>
              <a:t>Disburse: $1.2 million</a:t>
            </a:r>
          </a:p>
        </p:txBody>
      </p:sp>
      <p:sp>
        <p:nvSpPr>
          <p:cNvPr id="17" name="Rectangle 16"/>
          <p:cNvSpPr/>
          <p:nvPr/>
        </p:nvSpPr>
        <p:spPr>
          <a:xfrm>
            <a:off x="1110617" y="1474754"/>
            <a:ext cx="7056581" cy="1036869"/>
          </a:xfrm>
          <a:prstGeom prst="rect">
            <a:avLst/>
          </a:prstGeom>
          <a:solidFill>
            <a:srgbClr val="95B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03007" y="1567992"/>
            <a:ext cx="850392" cy="850392"/>
          </a:xfrm>
          <a:prstGeom prst="ellipse">
            <a:avLst/>
          </a:prstGeom>
          <a:solidFill>
            <a:schemeClr val="bg1"/>
          </a:solidFill>
          <a:ln w="28575">
            <a:solidFill>
              <a:srgbClr val="0B6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606101" y="1693285"/>
            <a:ext cx="6588076" cy="584775"/>
          </a:xfrm>
          <a:prstGeom prst="rect">
            <a:avLst/>
          </a:prstGeom>
          <a:noFill/>
        </p:spPr>
        <p:txBody>
          <a:bodyPr wrap="square" rtlCol="0">
            <a:spAutoFit/>
          </a:bodyPr>
          <a:lstStyle/>
          <a:p>
            <a:r>
              <a:rPr lang="en-US" sz="3200" b="1" dirty="0"/>
              <a:t>Raise: $1.6 million</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305" y="1486192"/>
            <a:ext cx="955796" cy="955796"/>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991" y="3008257"/>
            <a:ext cx="1063869" cy="1063869"/>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730" y="4683093"/>
            <a:ext cx="824327" cy="824327"/>
          </a:xfrm>
          <a:prstGeom prst="rect">
            <a:avLst/>
          </a:prstGeom>
        </p:spPr>
      </p:pic>
    </p:spTree>
    <p:extLst>
      <p:ext uri="{BB962C8B-B14F-4D97-AF65-F5344CB8AC3E}">
        <p14:creationId xmlns:p14="http://schemas.microsoft.com/office/powerpoint/2010/main" val="531511952"/>
      </p:ext>
    </p:extLst>
  </p:cSld>
  <p:clrMapOvr>
    <a:masterClrMapping/>
  </p:clrMapOvr>
  <mc:AlternateContent xmlns:mc="http://schemas.openxmlformats.org/markup-compatibility/2006" xmlns:p14="http://schemas.microsoft.com/office/powerpoint/2010/main">
    <mc:Choice Requires="p14">
      <p:transition spd="med" p14:dur="700" advTm="46352">
        <p:fade/>
      </p:transition>
    </mc:Choice>
    <mc:Fallback xmlns="">
      <p:transition spd="med" advTm="46352">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NARFE-PAC Giving Levels</a:t>
            </a:r>
            <a:endParaRPr lang="en-US" dirty="0"/>
          </a:p>
        </p:txBody>
      </p:sp>
      <p:sp>
        <p:nvSpPr>
          <p:cNvPr id="5" name="Slide Number Placeholder 4"/>
          <p:cNvSpPr>
            <a:spLocks noGrp="1"/>
          </p:cNvSpPr>
          <p:nvPr>
            <p:ph type="sldNum" sz="quarter" idx="12"/>
          </p:nvPr>
        </p:nvSpPr>
        <p:spPr/>
        <p:txBody>
          <a:bodyPr/>
          <a:lstStyle/>
          <a:p>
            <a:fld id="{CF1F6824-B0B7-594A-8374-AE878BA01095}" type="slidenum">
              <a:rPr lang="en-US" smtClean="0"/>
              <a:t>27</a:t>
            </a:fld>
            <a:endParaRPr lang="en-US" dirty="0"/>
          </a:p>
        </p:txBody>
      </p:sp>
      <p:pic>
        <p:nvPicPr>
          <p:cNvPr id="3" name="Picture 6" descr="A picture containing text, athletic game&#10;&#10;Description automatically generated">
            <a:extLst>
              <a:ext uri="{FF2B5EF4-FFF2-40B4-BE49-F238E27FC236}">
                <a16:creationId xmlns:a16="http://schemas.microsoft.com/office/drawing/2014/main" id="{0977042E-FC53-4A40-A3A1-271CA7E3037A}"/>
              </a:ext>
            </a:extLst>
          </p:cNvPr>
          <p:cNvPicPr>
            <a:picLocks noChangeAspect="1"/>
          </p:cNvPicPr>
          <p:nvPr/>
        </p:nvPicPr>
        <p:blipFill>
          <a:blip r:embed="rId3"/>
          <a:stretch>
            <a:fillRect/>
          </a:stretch>
        </p:blipFill>
        <p:spPr>
          <a:xfrm>
            <a:off x="349250" y="1562426"/>
            <a:ext cx="3873263" cy="4450698"/>
          </a:xfrm>
          <a:prstGeom prst="rect">
            <a:avLst/>
          </a:prstGeom>
        </p:spPr>
      </p:pic>
      <p:pic>
        <p:nvPicPr>
          <p:cNvPr id="7" name="Picture 8" descr="Text&#10;&#10;Description automatically generated">
            <a:extLst>
              <a:ext uri="{FF2B5EF4-FFF2-40B4-BE49-F238E27FC236}">
                <a16:creationId xmlns:a16="http://schemas.microsoft.com/office/drawing/2014/main" id="{D74645C1-E91B-4E9C-91B0-12B25C0FED97}"/>
              </a:ext>
            </a:extLst>
          </p:cNvPr>
          <p:cNvPicPr>
            <a:picLocks noChangeAspect="1"/>
          </p:cNvPicPr>
          <p:nvPr/>
        </p:nvPicPr>
        <p:blipFill>
          <a:blip r:embed="rId4"/>
          <a:stretch>
            <a:fillRect/>
          </a:stretch>
        </p:blipFill>
        <p:spPr>
          <a:xfrm>
            <a:off x="4572000" y="2545883"/>
            <a:ext cx="3862965" cy="1766234"/>
          </a:xfrm>
          <a:prstGeom prst="rect">
            <a:avLst/>
          </a:prstGeom>
        </p:spPr>
      </p:pic>
      <p:sp>
        <p:nvSpPr>
          <p:cNvPr id="10" name="Footer Placeholder 5">
            <a:extLst>
              <a:ext uri="{FF2B5EF4-FFF2-40B4-BE49-F238E27FC236}">
                <a16:creationId xmlns:a16="http://schemas.microsoft.com/office/drawing/2014/main" id="{85513E95-0872-4BBB-B73C-382200D97150}"/>
              </a:ext>
            </a:extLst>
          </p:cNvPr>
          <p:cNvSpPr>
            <a:spLocks noGrp="1"/>
          </p:cNvSpPr>
          <p:nvPr>
            <p:ph type="ftr" sz="quarter" idx="3"/>
          </p:nvPr>
        </p:nvSpPr>
        <p:spPr>
          <a:xfrm>
            <a:off x="2679937" y="6356350"/>
            <a:ext cx="3873263" cy="365125"/>
          </a:xfrm>
        </p:spPr>
        <p:txBody>
          <a:bodyPr/>
          <a:lstStyle/>
          <a:p>
            <a:r>
              <a:rPr lang="en-US" dirty="0"/>
              <a:t>FEDERAL BENEFITS EXPERTS</a:t>
            </a:r>
          </a:p>
        </p:txBody>
      </p:sp>
    </p:spTree>
    <p:extLst>
      <p:ext uri="{BB962C8B-B14F-4D97-AF65-F5344CB8AC3E}">
        <p14:creationId xmlns:p14="http://schemas.microsoft.com/office/powerpoint/2010/main" val="382446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8700"/>
            <a:ext cx="9144000" cy="687724"/>
          </a:xfrm>
        </p:spPr>
        <p:txBody>
          <a:bodyPr/>
          <a:lstStyle/>
          <a:p>
            <a:r>
              <a:rPr lang="en-US" dirty="0"/>
              <a:t>Become a NARFE-PAC Sustainer!</a:t>
            </a:r>
          </a:p>
        </p:txBody>
      </p:sp>
      <p:sp>
        <p:nvSpPr>
          <p:cNvPr id="5" name="Slide Number Placeholder 4"/>
          <p:cNvSpPr>
            <a:spLocks noGrp="1"/>
          </p:cNvSpPr>
          <p:nvPr>
            <p:ph type="sldNum" sz="quarter" idx="12"/>
          </p:nvPr>
        </p:nvSpPr>
        <p:spPr/>
        <p:txBody>
          <a:bodyPr/>
          <a:lstStyle/>
          <a:p>
            <a:fld id="{CF1F6824-B0B7-594A-8374-AE878BA01095}" type="slidenum">
              <a:rPr lang="en-US" smtClean="0"/>
              <a:t>28</a:t>
            </a:fld>
            <a:endParaRPr lang="en-US" dirty="0"/>
          </a:p>
        </p:txBody>
      </p:sp>
      <p:pic>
        <p:nvPicPr>
          <p:cNvPr id="7" name="Picture 3" descr="L:\NARFE\NARFEPAC\2015-2016\PAC Images\sustain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89" r="8460" b="5489"/>
          <a:stretch/>
        </p:blipFill>
        <p:spPr bwMode="auto">
          <a:xfrm>
            <a:off x="349250" y="1376302"/>
            <a:ext cx="1143000" cy="120167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p:cNvSpPr txBox="1">
            <a:spLocks/>
          </p:cNvSpPr>
          <p:nvPr/>
        </p:nvSpPr>
        <p:spPr>
          <a:xfrm>
            <a:off x="1841500" y="1542928"/>
            <a:ext cx="5410200" cy="1752600"/>
          </a:xfrm>
          <a:prstGeom prst="rect">
            <a:avLst/>
          </a:prstGeom>
        </p:spPr>
        <p:txBody>
          <a:bodyPr vert="horz" lIns="91440" tIns="45720" rIns="91440" bIns="45720" rtlCol="0">
            <a:normAutofit fontScale="2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14400" b="1" dirty="0">
                <a:solidFill>
                  <a:schemeClr val="tx1"/>
                </a:solidFill>
              </a:rPr>
              <a:t>Sustainer: $10+ per month via annuity withholding or credit card</a:t>
            </a:r>
          </a:p>
          <a:p>
            <a:pPr marL="0" indent="0">
              <a:buFont typeface="Symbol" pitchFamily="18" charset="2"/>
              <a:buNone/>
            </a:pPr>
            <a:endParaRPr lang="en-US" sz="300" b="1" dirty="0">
              <a:solidFill>
                <a:schemeClr val="tx1"/>
              </a:solidFill>
            </a:endParaRPr>
          </a:p>
          <a:p>
            <a:pPr marL="0" indent="0">
              <a:buFont typeface="Symbol" pitchFamily="18" charset="2"/>
              <a:buNone/>
            </a:pPr>
            <a:endParaRPr lang="en-US" sz="300" b="1" dirty="0">
              <a:solidFill>
                <a:schemeClr val="tx1"/>
              </a:solidFill>
            </a:endParaRPr>
          </a:p>
          <a:p>
            <a:pPr marL="0" indent="0">
              <a:buFont typeface="Symbol" pitchFamily="18" charset="2"/>
              <a:buNone/>
            </a:pPr>
            <a:endParaRPr lang="en-US" sz="300" b="1" dirty="0">
              <a:solidFill>
                <a:schemeClr val="tx1"/>
              </a:solidFill>
            </a:endParaRPr>
          </a:p>
          <a:p>
            <a:pPr marL="0" indent="0">
              <a:buFont typeface="Symbol" pitchFamily="18" charset="2"/>
              <a:buNone/>
            </a:pPr>
            <a:endParaRPr lang="en-US" sz="300" b="1" dirty="0">
              <a:solidFill>
                <a:schemeClr val="tx1"/>
              </a:solidFill>
            </a:endParaRPr>
          </a:p>
          <a:p>
            <a:pPr marL="0" indent="0">
              <a:buFont typeface="Symbol" pitchFamily="18" charset="2"/>
              <a:buNone/>
            </a:pPr>
            <a:endParaRPr lang="en-US" sz="1200" b="1" dirty="0">
              <a:solidFill>
                <a:schemeClr val="tx1"/>
              </a:solidFill>
            </a:endParaRPr>
          </a:p>
          <a:p>
            <a:endParaRPr lang="en-US" dirty="0">
              <a:solidFill>
                <a:schemeClr val="tx1"/>
              </a:solidFill>
            </a:endParaRPr>
          </a:p>
        </p:txBody>
      </p:sp>
      <p:sp>
        <p:nvSpPr>
          <p:cNvPr id="10" name="Content Placeholder 1"/>
          <p:cNvSpPr txBox="1">
            <a:spLocks/>
          </p:cNvSpPr>
          <p:nvPr/>
        </p:nvSpPr>
        <p:spPr>
          <a:xfrm>
            <a:off x="554612" y="3619256"/>
            <a:ext cx="8034776" cy="302450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200" b="1" dirty="0"/>
              <a:t>Maximize your support of           NARFE-PAC by making automatic, monthly contributions!</a:t>
            </a:r>
            <a:endParaRPr lang="en-US" dirty="0">
              <a:cs typeface="Calibri"/>
            </a:endParaRPr>
          </a:p>
        </p:txBody>
      </p:sp>
      <p:sp>
        <p:nvSpPr>
          <p:cNvPr id="12" name="Title 1">
            <a:extLst>
              <a:ext uri="{FF2B5EF4-FFF2-40B4-BE49-F238E27FC236}">
                <a16:creationId xmlns:a16="http://schemas.microsoft.com/office/drawing/2014/main" id="{7CD474BC-C04F-4220-A2D6-11F0E67D21BC}"/>
              </a:ext>
            </a:extLst>
          </p:cNvPr>
          <p:cNvSpPr txBox="1">
            <a:spLocks/>
          </p:cNvSpPr>
          <p:nvPr/>
        </p:nvSpPr>
        <p:spPr>
          <a:xfrm>
            <a:off x="349250" y="0"/>
            <a:ext cx="7423150" cy="1219200"/>
          </a:xfrm>
          <a:prstGeom prst="rect">
            <a:avLst/>
          </a:prstGeom>
        </p:spPr>
        <p:txBody>
          <a:bodyPr vert="horz" lIns="91440" tIns="45720" rIns="91440" bIns="45720" rtlCol="0" anchor="ctr">
            <a:normAutofit/>
          </a:bodyPr>
          <a:lstStyle>
            <a:lvl1pPr algn="l" defTabSz="457200" rtl="0" eaLnBrk="1" latinLnBrk="0" hangingPunct="1">
              <a:lnSpc>
                <a:spcPts val="3200"/>
              </a:lnSpc>
              <a:spcBef>
                <a:spcPct val="0"/>
              </a:spcBef>
              <a:buNone/>
              <a:defRPr sz="3200" b="1" kern="1200">
                <a:solidFill>
                  <a:schemeClr val="bg1"/>
                </a:solidFill>
                <a:latin typeface="Calibri" panose="020F0502020204030204" pitchFamily="34" charset="0"/>
                <a:ea typeface="+mj-ea"/>
                <a:cs typeface="Calibri" panose="020F0502020204030204" pitchFamily="34" charset="0"/>
              </a:defRPr>
            </a:lvl1pPr>
          </a:lstStyle>
          <a:p>
            <a:r>
              <a:rPr lang="en-US" dirty="0">
                <a:latin typeface="Calibri"/>
                <a:cs typeface="Calibri"/>
              </a:rPr>
              <a:t>Become a NARFE-PAC Sustainer!</a:t>
            </a:r>
            <a:endParaRPr lang="en-US" dirty="0"/>
          </a:p>
        </p:txBody>
      </p:sp>
      <p:sp>
        <p:nvSpPr>
          <p:cNvPr id="3" name="Footer Placeholder 5">
            <a:extLst>
              <a:ext uri="{FF2B5EF4-FFF2-40B4-BE49-F238E27FC236}">
                <a16:creationId xmlns:a16="http://schemas.microsoft.com/office/drawing/2014/main" id="{D0B0EE2D-C73B-4214-B5C5-4675D4E8BFC6}"/>
              </a:ext>
            </a:extLst>
          </p:cNvPr>
          <p:cNvSpPr>
            <a:spLocks noGrp="1"/>
          </p:cNvSpPr>
          <p:nvPr>
            <p:ph type="ftr" sz="quarter" idx="3"/>
          </p:nvPr>
        </p:nvSpPr>
        <p:spPr>
          <a:xfrm>
            <a:off x="2679937" y="6356350"/>
            <a:ext cx="3873263" cy="365125"/>
          </a:xfrm>
        </p:spPr>
        <p:txBody>
          <a:bodyPr/>
          <a:lstStyle/>
          <a:p>
            <a:r>
              <a:rPr lang="en-US" dirty="0"/>
              <a:t>FEDERAL BENEFITS EXPERTS</a:t>
            </a:r>
          </a:p>
        </p:txBody>
      </p:sp>
    </p:spTree>
    <p:extLst>
      <p:ext uri="{BB962C8B-B14F-4D97-AF65-F5344CB8AC3E}">
        <p14:creationId xmlns:p14="http://schemas.microsoft.com/office/powerpoint/2010/main" val="543091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 About NARFE-PAC</a:t>
            </a:r>
          </a:p>
        </p:txBody>
      </p:sp>
      <p:sp>
        <p:nvSpPr>
          <p:cNvPr id="5" name="Slide Number Placeholder 4"/>
          <p:cNvSpPr>
            <a:spLocks noGrp="1"/>
          </p:cNvSpPr>
          <p:nvPr>
            <p:ph type="sldNum" sz="quarter" idx="12"/>
          </p:nvPr>
        </p:nvSpPr>
        <p:spPr/>
        <p:txBody>
          <a:bodyPr/>
          <a:lstStyle/>
          <a:p>
            <a:fld id="{CF1F6824-B0B7-594A-8374-AE878BA01095}" type="slidenum">
              <a:rPr lang="en-US" smtClean="0"/>
              <a:t>29</a:t>
            </a:fld>
            <a:endParaRPr lang="en-US" dirty="0"/>
          </a:p>
        </p:txBody>
      </p:sp>
      <p:sp>
        <p:nvSpPr>
          <p:cNvPr id="6" name="Content Placeholder 2"/>
          <p:cNvSpPr>
            <a:spLocks noGrp="1"/>
          </p:cNvSpPr>
          <p:nvPr>
            <p:ph idx="1"/>
          </p:nvPr>
        </p:nvSpPr>
        <p:spPr>
          <a:xfrm>
            <a:off x="-270109" y="1536973"/>
            <a:ext cx="3880338" cy="4619076"/>
          </a:xfrm>
        </p:spPr>
        <p:txBody>
          <a:bodyPr vert="horz" lIns="91440" tIns="45720" rIns="91440" bIns="45720" rtlCol="0" anchor="t">
            <a:normAutofit lnSpcReduction="10000"/>
          </a:bodyPr>
          <a:lstStyle/>
          <a:p>
            <a:pPr lvl="1">
              <a:buFont typeface="Arial" panose="020B0604020202020204" pitchFamily="34" charset="0"/>
              <a:buChar char="•"/>
            </a:pPr>
            <a:r>
              <a:rPr lang="en-US" sz="3000" b="1" dirty="0"/>
              <a:t>NARFE-PAC Website</a:t>
            </a:r>
          </a:p>
          <a:p>
            <a:pPr lvl="2"/>
            <a:r>
              <a:rPr lang="en-US" dirty="0"/>
              <a:t>All PAC materials</a:t>
            </a:r>
          </a:p>
          <a:p>
            <a:pPr lvl="2"/>
            <a:r>
              <a:rPr lang="en-US" dirty="0"/>
              <a:t>PAC Toolkit </a:t>
            </a:r>
          </a:p>
          <a:p>
            <a:pPr lvl="2"/>
            <a:r>
              <a:rPr lang="en-US" dirty="0"/>
              <a:t>Quarterly contribution and disbursement data</a:t>
            </a:r>
          </a:p>
          <a:p>
            <a:pPr lvl="1">
              <a:buFont typeface="Arial" panose="020B0604020202020204" pitchFamily="34" charset="0"/>
              <a:buChar char="•"/>
            </a:pPr>
            <a:r>
              <a:rPr lang="en-US" b="1" dirty="0"/>
              <a:t>Monthly NARFE-PAC newsletter</a:t>
            </a:r>
          </a:p>
          <a:p>
            <a:pPr lvl="1">
              <a:buFont typeface="Arial" panose="020B0604020202020204" pitchFamily="34" charset="0"/>
              <a:buChar char="•"/>
            </a:pPr>
            <a:r>
              <a:rPr lang="en-US" b="1" dirty="0"/>
              <a:t>NARFE-PAC Month Presentation</a:t>
            </a:r>
          </a:p>
          <a:p>
            <a:pPr marL="457200" lvl="1" indent="0">
              <a:buNone/>
            </a:pPr>
            <a:endParaRPr lang="en-US" b="1" dirty="0">
              <a:cs typeface="Calibri"/>
            </a:endParaRPr>
          </a:p>
          <a:p>
            <a:pPr marL="1828800" lvl="4" indent="0">
              <a:buNone/>
            </a:pPr>
            <a:endParaRPr lang="en-US" dirty="0"/>
          </a:p>
          <a:p>
            <a:pPr lvl="2" indent="0">
              <a:buNone/>
            </a:pPr>
            <a:endParaRPr lang="en-US" dirty="0"/>
          </a:p>
          <a:p>
            <a:pPr marL="2057400" lvl="3" indent="-457200">
              <a:buFont typeface="Arial" panose="020B0604020202020204" pitchFamily="34" charset="0"/>
              <a:buChar char="•"/>
            </a:pPr>
            <a:endParaRPr lang="en-US" dirty="0"/>
          </a:p>
          <a:p>
            <a:pPr marL="1714500" lvl="2" indent="-457200">
              <a:buFont typeface="Arial" panose="020B0604020202020204" pitchFamily="34" charset="0"/>
              <a:buChar char="•"/>
            </a:pPr>
            <a:endParaRPr lang="en-US" dirty="0"/>
          </a:p>
          <a:p>
            <a:pPr lvl="1" indent="0">
              <a:buNone/>
            </a:pPr>
            <a:endParaRPr lang="en-US" dirty="0"/>
          </a:p>
        </p:txBody>
      </p:sp>
      <p:pic>
        <p:nvPicPr>
          <p:cNvPr id="4" name="Picture 3">
            <a:extLst>
              <a:ext uri="{FF2B5EF4-FFF2-40B4-BE49-F238E27FC236}">
                <a16:creationId xmlns:a16="http://schemas.microsoft.com/office/drawing/2014/main" id="{D0306872-AC60-4239-949A-C7018275F431}"/>
              </a:ext>
            </a:extLst>
          </p:cNvPr>
          <p:cNvPicPr>
            <a:picLocks noChangeAspect="1"/>
          </p:cNvPicPr>
          <p:nvPr/>
        </p:nvPicPr>
        <p:blipFill>
          <a:blip r:embed="rId3"/>
          <a:stretch>
            <a:fillRect/>
          </a:stretch>
        </p:blipFill>
        <p:spPr>
          <a:xfrm>
            <a:off x="3903597" y="1556025"/>
            <a:ext cx="4680573" cy="4619076"/>
          </a:xfrm>
          <a:prstGeom prst="rect">
            <a:avLst/>
          </a:prstGeom>
        </p:spPr>
      </p:pic>
      <p:sp>
        <p:nvSpPr>
          <p:cNvPr id="10" name="Footer Placeholder 5">
            <a:extLst>
              <a:ext uri="{FF2B5EF4-FFF2-40B4-BE49-F238E27FC236}">
                <a16:creationId xmlns:a16="http://schemas.microsoft.com/office/drawing/2014/main" id="{55C84079-C48F-4A31-8FB9-AD1EB572A2BD}"/>
              </a:ext>
            </a:extLst>
          </p:cNvPr>
          <p:cNvSpPr>
            <a:spLocks noGrp="1"/>
          </p:cNvSpPr>
          <p:nvPr>
            <p:ph type="ftr" sz="quarter" idx="3"/>
          </p:nvPr>
        </p:nvSpPr>
        <p:spPr>
          <a:xfrm>
            <a:off x="2679937" y="6356350"/>
            <a:ext cx="3873263" cy="365125"/>
          </a:xfrm>
        </p:spPr>
        <p:txBody>
          <a:bodyPr/>
          <a:lstStyle/>
          <a:p>
            <a:r>
              <a:rPr lang="en-US" dirty="0"/>
              <a:t>FEDERAL BENEFITS EXPERTS</a:t>
            </a:r>
          </a:p>
        </p:txBody>
      </p:sp>
    </p:spTree>
    <p:extLst>
      <p:ext uri="{BB962C8B-B14F-4D97-AF65-F5344CB8AC3E}">
        <p14:creationId xmlns:p14="http://schemas.microsoft.com/office/powerpoint/2010/main" val="213104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8151-B76E-E30A-E764-16D29053C319}"/>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F49E0D81-5DFC-73FA-6830-3060B8F50604}"/>
              </a:ext>
            </a:extLst>
          </p:cNvPr>
          <p:cNvSpPr>
            <a:spLocks noGrp="1"/>
          </p:cNvSpPr>
          <p:nvPr>
            <p:ph idx="1"/>
          </p:nvPr>
        </p:nvSpPr>
        <p:spPr/>
        <p:txBody>
          <a:bodyPr>
            <a:normAutofit fontScale="85000" lnSpcReduction="20000"/>
          </a:bodyPr>
          <a:lstStyle/>
          <a:p>
            <a:r>
              <a:rPr lang="en-US" dirty="0"/>
              <a:t>2022 VA Election Results</a:t>
            </a:r>
          </a:p>
          <a:p>
            <a:r>
              <a:rPr lang="en-US" dirty="0"/>
              <a:t>VA Congressional Delegation—118th</a:t>
            </a:r>
          </a:p>
          <a:p>
            <a:r>
              <a:rPr lang="en-US" dirty="0"/>
              <a:t>VFN Advocacy Mission</a:t>
            </a:r>
          </a:p>
          <a:p>
            <a:r>
              <a:rPr lang="en-US" dirty="0"/>
              <a:t>SLLs-CDLs—Building Relationships</a:t>
            </a:r>
          </a:p>
          <a:p>
            <a:r>
              <a:rPr lang="en-US" dirty="0"/>
              <a:t>VFN National Legislation Team</a:t>
            </a:r>
          </a:p>
          <a:p>
            <a:r>
              <a:rPr lang="en-US" dirty="0"/>
              <a:t>VFN Team Members</a:t>
            </a:r>
          </a:p>
          <a:p>
            <a:r>
              <a:rPr lang="en-US" dirty="0"/>
              <a:t>VA Election Impacts on VFN</a:t>
            </a:r>
          </a:p>
          <a:p>
            <a:r>
              <a:rPr lang="en-US" dirty="0"/>
              <a:t>NARFE Legislative Priorities—118th</a:t>
            </a:r>
          </a:p>
          <a:p>
            <a:r>
              <a:rPr lang="en-US" dirty="0"/>
              <a:t>NARFE’s Advocacy Positions—118</a:t>
            </a:r>
            <a:r>
              <a:rPr lang="en-US" baseline="30000" dirty="0"/>
              <a:t>th</a:t>
            </a:r>
          </a:p>
          <a:p>
            <a:r>
              <a:rPr lang="en-US" dirty="0"/>
              <a:t>2021-2022 PAC Funds </a:t>
            </a:r>
          </a:p>
          <a:p>
            <a:r>
              <a:rPr lang="en-US" dirty="0"/>
              <a:t>Questions</a:t>
            </a:r>
          </a:p>
        </p:txBody>
      </p:sp>
      <p:sp>
        <p:nvSpPr>
          <p:cNvPr id="4" name="Date Placeholder 3">
            <a:extLst>
              <a:ext uri="{FF2B5EF4-FFF2-40B4-BE49-F238E27FC236}">
                <a16:creationId xmlns:a16="http://schemas.microsoft.com/office/drawing/2014/main" id="{A473E242-CC0F-AE93-E528-2BF6C5BCE02D}"/>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4EC077F-1822-9B4D-B466-2AEAFFB9F37D}" type="datetime1">
              <a:rPr kumimoji="0" lang="en-US" sz="900" b="0" i="0" u="none" strike="noStrike" kern="1200" cap="none" spc="0" normalizeH="0" baseline="0" noProof="0" smtClean="0">
                <a:ln>
                  <a:noFill/>
                </a:ln>
                <a:solidFill>
                  <a:srgbClr val="006491"/>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5/25/2023</a:t>
            </a:fld>
            <a:endParaRPr kumimoji="0" lang="en-US" sz="900" b="0" i="0" u="none" strike="noStrike" kern="1200" cap="none" spc="0" normalizeH="0" baseline="0" noProof="0" dirty="0">
              <a:ln>
                <a:noFill/>
              </a:ln>
              <a:solidFill>
                <a:srgbClr val="006491"/>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B5361C57-D5F8-3E3C-ECC6-44F2272763C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21A3B-3924-B04A-A496-7CB8DC41F6D4}" type="slidenum">
              <a:rPr kumimoji="0" lang="en-US" sz="900" b="0" i="0" u="none" strike="noStrike" kern="1200" cap="none" spc="0" normalizeH="0" baseline="0" noProof="0" smtClean="0">
                <a:ln>
                  <a:noFill/>
                </a:ln>
                <a:solidFill>
                  <a:srgbClr val="00649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6491"/>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D1A5DEE8-1920-6B54-A2B9-16F3731911AE}"/>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100" normalizeH="0" baseline="0" noProof="0">
                <a:ln>
                  <a:noFill/>
                </a:ln>
                <a:solidFill>
                  <a:srgbClr val="006491"/>
                </a:solidFill>
                <a:effectLst/>
                <a:uLnTx/>
                <a:uFillTx/>
                <a:latin typeface="Calibri" panose="020F0502020204030204" pitchFamily="34" charset="0"/>
                <a:ea typeface="+mn-ea"/>
                <a:cs typeface="Calibri" panose="020F0502020204030204" pitchFamily="34" charset="0"/>
              </a:rPr>
              <a:t>FEDERAL BENEFITS EXPERTS</a:t>
            </a:r>
            <a:endParaRPr kumimoji="0" lang="en-US" sz="900" b="1" i="0" u="none" strike="noStrike" kern="1200" cap="none" spc="100" normalizeH="0" baseline="0" noProof="0" dirty="0">
              <a:ln>
                <a:noFill/>
              </a:ln>
              <a:solidFill>
                <a:srgbClr val="00649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60195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 and Don’ts</a:t>
            </a:r>
          </a:p>
        </p:txBody>
      </p:sp>
      <p:sp>
        <p:nvSpPr>
          <p:cNvPr id="3" name="Content Placeholder 2"/>
          <p:cNvSpPr>
            <a:spLocks noGrp="1"/>
          </p:cNvSpPr>
          <p:nvPr>
            <p:ph idx="1"/>
          </p:nvPr>
        </p:nvSpPr>
        <p:spPr>
          <a:xfrm>
            <a:off x="349250" y="1529388"/>
            <a:ext cx="8557846" cy="4516774"/>
          </a:xfrm>
        </p:spPr>
        <p:txBody>
          <a:bodyPr>
            <a:normAutofit fontScale="47500" lnSpcReduction="20000"/>
          </a:bodyPr>
          <a:lstStyle/>
          <a:p>
            <a:r>
              <a:rPr lang="en-US" sz="6700" b="1" dirty="0"/>
              <a:t>Do:</a:t>
            </a:r>
          </a:p>
          <a:p>
            <a:pPr lvl="1">
              <a:buFont typeface="Arial" panose="020B0604020202020204" pitchFamily="34" charset="0"/>
              <a:buChar char="•"/>
            </a:pPr>
            <a:r>
              <a:rPr lang="en-US" sz="5900" b="1" dirty="0"/>
              <a:t>Raise NARFE-PAC funds at every chapter and federation meeting</a:t>
            </a:r>
          </a:p>
          <a:p>
            <a:pPr marL="301943" lvl="1" indent="0">
              <a:buNone/>
            </a:pPr>
            <a:endParaRPr lang="en-US" sz="3400" b="1" dirty="0"/>
          </a:p>
          <a:p>
            <a:pPr lvl="1">
              <a:buFont typeface="Arial" panose="020B0604020202020204" pitchFamily="34" charset="0"/>
              <a:buChar char="•"/>
            </a:pPr>
            <a:r>
              <a:rPr lang="en-US" sz="5900" b="1" dirty="0"/>
              <a:t>Tell members why NARFE-PAC is important</a:t>
            </a:r>
          </a:p>
          <a:p>
            <a:pPr marL="274320" lvl="1" indent="0">
              <a:buNone/>
            </a:pPr>
            <a:endParaRPr lang="en-US" sz="3400" b="1" dirty="0"/>
          </a:p>
          <a:p>
            <a:pPr lvl="1">
              <a:buFont typeface="Arial" panose="020B0604020202020204" pitchFamily="34" charset="0"/>
              <a:buChar char="•"/>
            </a:pPr>
            <a:r>
              <a:rPr lang="en-US" sz="5900" b="1" dirty="0"/>
              <a:t>Explain the giving levels and incentives</a:t>
            </a:r>
          </a:p>
          <a:p>
            <a:pPr marL="274320" lvl="1" indent="0">
              <a:buNone/>
            </a:pPr>
            <a:endParaRPr lang="en-US" sz="3400" b="1" dirty="0"/>
          </a:p>
          <a:p>
            <a:pPr lvl="1">
              <a:buFont typeface="Arial" panose="020B0604020202020204" pitchFamily="34" charset="0"/>
              <a:buChar char="•"/>
            </a:pPr>
            <a:r>
              <a:rPr lang="en-US" sz="5900" b="1" dirty="0"/>
              <a:t>Have incentives and promotional materials on hand</a:t>
            </a:r>
          </a:p>
          <a:p>
            <a:pPr marL="301943" lvl="1" indent="0">
              <a:buNone/>
            </a:pPr>
            <a:endParaRPr lang="en-US" sz="3400" b="1" dirty="0"/>
          </a:p>
          <a:p>
            <a:pPr lvl="1">
              <a:buFont typeface="Arial" panose="020B0604020202020204" pitchFamily="34" charset="0"/>
              <a:buChar char="•"/>
            </a:pPr>
            <a:r>
              <a:rPr lang="en-US" sz="5900" b="1" dirty="0"/>
              <a:t>Remember that only NARFE members can contribute to NARFE-PAC</a:t>
            </a:r>
            <a:endParaRPr lang="en-US" sz="5100" b="1" dirty="0"/>
          </a:p>
          <a:p>
            <a:endParaRPr lang="en-US" dirty="0"/>
          </a:p>
        </p:txBody>
      </p:sp>
      <p:sp>
        <p:nvSpPr>
          <p:cNvPr id="5" name="Slide Number Placeholder 4"/>
          <p:cNvSpPr>
            <a:spLocks noGrp="1"/>
          </p:cNvSpPr>
          <p:nvPr>
            <p:ph type="sldNum" sz="quarter" idx="12"/>
          </p:nvPr>
        </p:nvSpPr>
        <p:spPr/>
        <p:txBody>
          <a:bodyPr/>
          <a:lstStyle/>
          <a:p>
            <a:fld id="{CF1F6824-B0B7-594A-8374-AE878BA01095}" type="slidenum">
              <a:rPr lang="en-US" smtClean="0"/>
              <a:t>30</a:t>
            </a:fld>
            <a:endParaRPr lang="en-US" dirty="0"/>
          </a:p>
        </p:txBody>
      </p:sp>
      <p:sp>
        <p:nvSpPr>
          <p:cNvPr id="4" name="Footer Placeholder 5">
            <a:extLst>
              <a:ext uri="{FF2B5EF4-FFF2-40B4-BE49-F238E27FC236}">
                <a16:creationId xmlns:a16="http://schemas.microsoft.com/office/drawing/2014/main" id="{DAD69182-3A99-4182-BFB4-D456A0D239D6}"/>
              </a:ext>
            </a:extLst>
          </p:cNvPr>
          <p:cNvSpPr>
            <a:spLocks noGrp="1"/>
          </p:cNvSpPr>
          <p:nvPr>
            <p:ph type="ftr" sz="quarter" idx="3"/>
          </p:nvPr>
        </p:nvSpPr>
        <p:spPr>
          <a:xfrm>
            <a:off x="2679937" y="6356350"/>
            <a:ext cx="3873263" cy="365125"/>
          </a:xfrm>
        </p:spPr>
        <p:txBody>
          <a:bodyPr/>
          <a:lstStyle/>
          <a:p>
            <a:r>
              <a:rPr lang="en-US" dirty="0"/>
              <a:t>FEDERAL BENEFITS EXPERTS</a:t>
            </a:r>
          </a:p>
        </p:txBody>
      </p:sp>
    </p:spTree>
    <p:extLst>
      <p:ext uri="{BB962C8B-B14F-4D97-AF65-F5344CB8AC3E}">
        <p14:creationId xmlns:p14="http://schemas.microsoft.com/office/powerpoint/2010/main" val="3137427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 and Don’ts</a:t>
            </a:r>
          </a:p>
        </p:txBody>
      </p:sp>
      <p:sp>
        <p:nvSpPr>
          <p:cNvPr id="3" name="Content Placeholder 2"/>
          <p:cNvSpPr>
            <a:spLocks noGrp="1"/>
          </p:cNvSpPr>
          <p:nvPr>
            <p:ph idx="1"/>
          </p:nvPr>
        </p:nvSpPr>
        <p:spPr/>
        <p:txBody>
          <a:bodyPr>
            <a:normAutofit lnSpcReduction="10000"/>
          </a:bodyPr>
          <a:lstStyle/>
          <a:p>
            <a:r>
              <a:rPr lang="en-US" sz="3500" b="1" dirty="0"/>
              <a:t>Don’t:</a:t>
            </a:r>
          </a:p>
          <a:p>
            <a:pPr lvl="1">
              <a:buFont typeface="Arial" panose="020B0604020202020204" pitchFamily="34" charset="0"/>
              <a:buChar char="•"/>
            </a:pPr>
            <a:r>
              <a:rPr lang="en-US" sz="3000" b="1" dirty="0"/>
              <a:t>Talk about NARFE-PAC in a congressional office</a:t>
            </a:r>
          </a:p>
          <a:p>
            <a:pPr marL="914400" lvl="2" indent="0">
              <a:buNone/>
            </a:pPr>
            <a:r>
              <a:rPr lang="en-US" sz="2600" b="1" dirty="0"/>
              <a:t>- OK at fundraising events</a:t>
            </a:r>
          </a:p>
          <a:p>
            <a:pPr marL="594360" lvl="2" indent="0">
              <a:buNone/>
            </a:pPr>
            <a:endParaRPr lang="en-US" sz="1700" b="1" dirty="0"/>
          </a:p>
          <a:p>
            <a:pPr lvl="1">
              <a:buFont typeface="Arial" panose="020B0604020202020204" pitchFamily="34" charset="0"/>
              <a:buChar char="•"/>
            </a:pPr>
            <a:r>
              <a:rPr lang="en-US" sz="3000" b="1" dirty="0"/>
              <a:t>Suggest a quid pro quo of PAC funds for official acts </a:t>
            </a:r>
            <a:endParaRPr lang="en-US" sz="1700" b="1" dirty="0"/>
          </a:p>
          <a:p>
            <a:pPr lvl="1">
              <a:buFont typeface="Arial" panose="020B0604020202020204" pitchFamily="34" charset="0"/>
              <a:buChar char="•"/>
            </a:pPr>
            <a:r>
              <a:rPr lang="en-US" sz="3000" b="1" dirty="0"/>
              <a:t>Use chapter funds to contribute to NARFE-PAC</a:t>
            </a:r>
          </a:p>
          <a:p>
            <a:pPr lvl="1"/>
            <a:endParaRPr lang="en-US" sz="1700" b="1" dirty="0"/>
          </a:p>
          <a:p>
            <a:pPr lvl="1">
              <a:buFont typeface="Arial" panose="020B0604020202020204" pitchFamily="34" charset="0"/>
              <a:buChar char="•"/>
            </a:pPr>
            <a:r>
              <a:rPr lang="en-US" sz="3000" b="1" dirty="0"/>
              <a:t>Forget that contributions to NARFE-PAC are not tax-deductible</a:t>
            </a:r>
          </a:p>
          <a:p>
            <a:endParaRPr lang="en-US" dirty="0"/>
          </a:p>
        </p:txBody>
      </p:sp>
      <p:sp>
        <p:nvSpPr>
          <p:cNvPr id="5" name="Slide Number Placeholder 4"/>
          <p:cNvSpPr>
            <a:spLocks noGrp="1"/>
          </p:cNvSpPr>
          <p:nvPr>
            <p:ph type="sldNum" sz="quarter" idx="12"/>
          </p:nvPr>
        </p:nvSpPr>
        <p:spPr/>
        <p:txBody>
          <a:bodyPr/>
          <a:lstStyle/>
          <a:p>
            <a:fld id="{CF1F6824-B0B7-594A-8374-AE878BA01095}" type="slidenum">
              <a:rPr lang="en-US" smtClean="0"/>
              <a:t>31</a:t>
            </a:fld>
            <a:endParaRPr lang="en-US" dirty="0"/>
          </a:p>
        </p:txBody>
      </p:sp>
      <p:sp>
        <p:nvSpPr>
          <p:cNvPr id="4" name="Footer Placeholder 5">
            <a:extLst>
              <a:ext uri="{FF2B5EF4-FFF2-40B4-BE49-F238E27FC236}">
                <a16:creationId xmlns:a16="http://schemas.microsoft.com/office/drawing/2014/main" id="{54445F85-D529-430B-AB5A-890C9C8A2E24}"/>
              </a:ext>
            </a:extLst>
          </p:cNvPr>
          <p:cNvSpPr>
            <a:spLocks noGrp="1"/>
          </p:cNvSpPr>
          <p:nvPr>
            <p:ph type="ftr" sz="quarter" idx="3"/>
          </p:nvPr>
        </p:nvSpPr>
        <p:spPr>
          <a:xfrm>
            <a:off x="2679937" y="6356350"/>
            <a:ext cx="3873263" cy="365125"/>
          </a:xfrm>
        </p:spPr>
        <p:txBody>
          <a:bodyPr/>
          <a:lstStyle/>
          <a:p>
            <a:r>
              <a:rPr lang="en-US" dirty="0"/>
              <a:t>FEDERAL BENEFITS EXPERTS</a:t>
            </a:r>
          </a:p>
        </p:txBody>
      </p:sp>
    </p:spTree>
    <p:extLst>
      <p:ext uri="{BB962C8B-B14F-4D97-AF65-F5344CB8AC3E}">
        <p14:creationId xmlns:p14="http://schemas.microsoft.com/office/powerpoint/2010/main" val="3366785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6C58-AC35-4C3F-A590-5D451AD30A1B}"/>
              </a:ext>
            </a:extLst>
          </p:cNvPr>
          <p:cNvSpPr>
            <a:spLocks noGrp="1"/>
          </p:cNvSpPr>
          <p:nvPr>
            <p:ph type="title"/>
          </p:nvPr>
        </p:nvSpPr>
        <p:spPr/>
        <p:txBody>
          <a:bodyPr/>
          <a:lstStyle/>
          <a:p>
            <a:r>
              <a:rPr lang="en-US" sz="3200" u="sng" dirty="0"/>
              <a:t>VFN PAC 2021-2022 NUMBERS (117</a:t>
            </a:r>
            <a:r>
              <a:rPr lang="en-US" sz="3200" u="sng" baseline="30000" dirty="0"/>
              <a:t>th</a:t>
            </a:r>
            <a:r>
              <a:rPr lang="en-US" sz="3200" u="sng" dirty="0"/>
              <a:t>)</a:t>
            </a:r>
            <a:endParaRPr lang="en-US" dirty="0"/>
          </a:p>
        </p:txBody>
      </p:sp>
      <p:sp>
        <p:nvSpPr>
          <p:cNvPr id="3" name="Content Placeholder 2">
            <a:extLst>
              <a:ext uri="{FF2B5EF4-FFF2-40B4-BE49-F238E27FC236}">
                <a16:creationId xmlns:a16="http://schemas.microsoft.com/office/drawing/2014/main" id="{05D7B859-8092-46A5-B49C-313CCB48DF2F}"/>
              </a:ext>
            </a:extLst>
          </p:cNvPr>
          <p:cNvSpPr>
            <a:spLocks noGrp="1"/>
          </p:cNvSpPr>
          <p:nvPr>
            <p:ph idx="1"/>
          </p:nvPr>
        </p:nvSpPr>
        <p:spPr/>
        <p:txBody>
          <a:bodyPr>
            <a:normAutofit lnSpcReduction="10000"/>
          </a:bodyPr>
          <a:lstStyle/>
          <a:p>
            <a:pPr>
              <a:buFont typeface="Arial" pitchFamily="34" charset="0"/>
              <a:buChar char="•"/>
            </a:pPr>
            <a:r>
              <a:rPr lang="en-US" sz="3600" b="1" u="sng" dirty="0"/>
              <a:t>TOTAL VA PAC COLLECTIONS</a:t>
            </a:r>
          </a:p>
          <a:p>
            <a:pPr>
              <a:buFont typeface="Wingdings" pitchFamily="2" charset="2"/>
              <a:buChar char="ü"/>
            </a:pPr>
            <a:r>
              <a:rPr lang="en-US" sz="3200" b="1" dirty="0"/>
              <a:t>$145,602 </a:t>
            </a:r>
            <a:r>
              <a:rPr lang="en-US" sz="3200" dirty="0"/>
              <a:t>Total collected</a:t>
            </a:r>
            <a:endParaRPr lang="en-US" sz="3200" b="1" dirty="0"/>
          </a:p>
          <a:p>
            <a:pPr>
              <a:buFont typeface="Wingdings" pitchFamily="2" charset="2"/>
              <a:buChar char="ü"/>
            </a:pPr>
            <a:r>
              <a:rPr lang="en-US" dirty="0"/>
              <a:t>1342 </a:t>
            </a:r>
            <a:r>
              <a:rPr lang="en-US" sz="3200" dirty="0"/>
              <a:t>Total Members</a:t>
            </a:r>
            <a:endParaRPr lang="en-US" sz="3200" b="1" dirty="0"/>
          </a:p>
          <a:p>
            <a:pPr>
              <a:buFont typeface="Wingdings" pitchFamily="2" charset="2"/>
              <a:buChar char="ü"/>
            </a:pPr>
            <a:r>
              <a:rPr lang="en-US" dirty="0"/>
              <a:t>38</a:t>
            </a:r>
            <a:r>
              <a:rPr lang="en-US" sz="3200" dirty="0"/>
              <a:t>-Total Sustainers</a:t>
            </a:r>
          </a:p>
          <a:p>
            <a:pPr>
              <a:buNone/>
            </a:pPr>
            <a:r>
              <a:rPr lang="en-US" sz="3200" dirty="0"/>
              <a:t> </a:t>
            </a:r>
          </a:p>
          <a:p>
            <a:pPr>
              <a:buFont typeface="Arial" pitchFamily="34" charset="0"/>
              <a:buChar char="•"/>
            </a:pPr>
            <a:r>
              <a:rPr lang="en-US" sz="3600" b="1" u="sng" dirty="0"/>
              <a:t>TOTAL DISTRIBUTED</a:t>
            </a:r>
            <a:r>
              <a:rPr lang="en-US" sz="3600" dirty="0"/>
              <a:t>: </a:t>
            </a:r>
            <a:r>
              <a:rPr lang="en-US" sz="3600" b="1" dirty="0"/>
              <a:t>$104,500</a:t>
            </a:r>
          </a:p>
          <a:p>
            <a:pPr>
              <a:buFont typeface="Wingdings" pitchFamily="2" charset="2"/>
              <a:buChar char="ü"/>
            </a:pPr>
            <a:r>
              <a:rPr lang="en-US" sz="3200" b="1" dirty="0"/>
              <a:t>$</a:t>
            </a:r>
            <a:r>
              <a:rPr lang="en-US" dirty="0"/>
              <a:t>64,500</a:t>
            </a:r>
            <a:r>
              <a:rPr lang="en-US" sz="3200" b="1" dirty="0"/>
              <a:t> to Members (8 of 11)</a:t>
            </a:r>
          </a:p>
          <a:p>
            <a:pPr>
              <a:buFont typeface="Wingdings" pitchFamily="2" charset="2"/>
              <a:buChar char="ü"/>
            </a:pPr>
            <a:r>
              <a:rPr lang="en-US" sz="3200" b="1" dirty="0"/>
              <a:t>$</a:t>
            </a:r>
            <a:r>
              <a:rPr lang="en-US" dirty="0"/>
              <a:t>40,000</a:t>
            </a:r>
            <a:r>
              <a:rPr lang="en-US" sz="3200" b="1" dirty="0"/>
              <a:t> to Member PACs</a:t>
            </a:r>
          </a:p>
          <a:p>
            <a:endParaRPr lang="en-US" dirty="0"/>
          </a:p>
        </p:txBody>
      </p:sp>
      <p:sp>
        <p:nvSpPr>
          <p:cNvPr id="4" name="Date Placeholder 3">
            <a:extLst>
              <a:ext uri="{FF2B5EF4-FFF2-40B4-BE49-F238E27FC236}">
                <a16:creationId xmlns:a16="http://schemas.microsoft.com/office/drawing/2014/main" id="{8711D064-DCAC-4B8E-AD13-3C62F0340C00}"/>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567E160B-DD7F-40C8-99DB-87A66600CD5B}"/>
              </a:ext>
            </a:extLst>
          </p:cNvPr>
          <p:cNvSpPr>
            <a:spLocks noGrp="1"/>
          </p:cNvSpPr>
          <p:nvPr>
            <p:ph type="sldNum" sz="quarter" idx="12"/>
          </p:nvPr>
        </p:nvSpPr>
        <p:spPr/>
        <p:txBody>
          <a:bodyPr/>
          <a:lstStyle/>
          <a:p>
            <a:fld id="{32221A3B-3924-B04A-A496-7CB8DC41F6D4}" type="slidenum">
              <a:rPr lang="en-US" smtClean="0"/>
              <a:pPr/>
              <a:t>32</a:t>
            </a:fld>
            <a:endParaRPr lang="en-US" dirty="0"/>
          </a:p>
        </p:txBody>
      </p:sp>
      <p:sp>
        <p:nvSpPr>
          <p:cNvPr id="6" name="Footer Placeholder 5">
            <a:extLst>
              <a:ext uri="{FF2B5EF4-FFF2-40B4-BE49-F238E27FC236}">
                <a16:creationId xmlns:a16="http://schemas.microsoft.com/office/drawing/2014/main" id="{EDC045C0-6C27-4137-8A16-D24F656AE1AA}"/>
              </a:ext>
            </a:extLst>
          </p:cNvPr>
          <p:cNvSpPr>
            <a:spLocks noGrp="1"/>
          </p:cNvSpPr>
          <p:nvPr>
            <p:ph type="ftr" sz="quarter" idx="3"/>
          </p:nvPr>
        </p:nvSpPr>
        <p:spPr/>
        <p:txBody>
          <a:bodyPr/>
          <a:lstStyle/>
          <a:p>
            <a:r>
              <a:rPr lang="en-US" dirty="0"/>
              <a:t>FEDERAL BENEFITS EXPERTS</a:t>
            </a:r>
          </a:p>
        </p:txBody>
      </p:sp>
    </p:spTree>
    <p:extLst>
      <p:ext uri="{BB962C8B-B14F-4D97-AF65-F5344CB8AC3E}">
        <p14:creationId xmlns:p14="http://schemas.microsoft.com/office/powerpoint/2010/main" val="3947574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0F73-62BA-4E3D-AE79-79E517878947}"/>
              </a:ext>
            </a:extLst>
          </p:cNvPr>
          <p:cNvSpPr>
            <a:spLocks noGrp="1"/>
          </p:cNvSpPr>
          <p:nvPr>
            <p:ph type="title"/>
          </p:nvPr>
        </p:nvSpPr>
        <p:spPr/>
        <p:txBody>
          <a:bodyPr/>
          <a:lstStyle/>
          <a:p>
            <a:r>
              <a:rPr lang="en-US" dirty="0"/>
              <a:t>VFN 2021-2022 PAC Contributions</a:t>
            </a:r>
          </a:p>
        </p:txBody>
      </p:sp>
      <p:sp>
        <p:nvSpPr>
          <p:cNvPr id="3" name="Content Placeholder 2">
            <a:extLst>
              <a:ext uri="{FF2B5EF4-FFF2-40B4-BE49-F238E27FC236}">
                <a16:creationId xmlns:a16="http://schemas.microsoft.com/office/drawing/2014/main" id="{3B2E64A0-BF41-412F-9BCC-EC8DE9157845}"/>
              </a:ext>
            </a:extLst>
          </p:cNvPr>
          <p:cNvSpPr>
            <a:spLocks noGrp="1"/>
          </p:cNvSpPr>
          <p:nvPr>
            <p:ph idx="1"/>
          </p:nvPr>
        </p:nvSpPr>
        <p:spPr/>
        <p:txBody>
          <a:bodyPr>
            <a:normAutofit fontScale="92500" lnSpcReduction="10000"/>
          </a:bodyPr>
          <a:lstStyle/>
          <a:p>
            <a:r>
              <a:rPr lang="en-US" dirty="0"/>
              <a:t>TOTAL--$145,602</a:t>
            </a:r>
          </a:p>
          <a:p>
            <a:pPr>
              <a:buFont typeface="Wingdings" panose="05000000000000000000" pitchFamily="2" charset="2"/>
              <a:buChar char="Ø"/>
            </a:pPr>
            <a:r>
              <a:rPr lang="en-US" dirty="0"/>
              <a:t>   CHAPTERS--$64,346</a:t>
            </a:r>
          </a:p>
          <a:p>
            <a:pPr>
              <a:buFont typeface="Wingdings" panose="05000000000000000000" pitchFamily="2" charset="2"/>
              <a:buChar char="Ø"/>
            </a:pPr>
            <a:r>
              <a:rPr lang="en-US" dirty="0"/>
              <a:t>   VA  NATIONAL Members--$49,597</a:t>
            </a:r>
          </a:p>
          <a:p>
            <a:pPr>
              <a:buFont typeface="Wingdings" panose="05000000000000000000" pitchFamily="2" charset="2"/>
              <a:buChar char="§"/>
            </a:pPr>
            <a:r>
              <a:rPr lang="en-US" dirty="0"/>
              <a:t>NUMBER OF CONTRIBUTERS--1342</a:t>
            </a:r>
          </a:p>
          <a:p>
            <a:pPr>
              <a:buFont typeface="Wingdings" panose="05000000000000000000" pitchFamily="2" charset="2"/>
              <a:buChar char="Ø"/>
            </a:pPr>
            <a:r>
              <a:rPr lang="en-US" dirty="0"/>
              <a:t>   CHAPTERS—698</a:t>
            </a:r>
          </a:p>
          <a:p>
            <a:pPr>
              <a:buFont typeface="Wingdings" panose="05000000000000000000" pitchFamily="2" charset="2"/>
              <a:buChar char="Ø"/>
            </a:pPr>
            <a:r>
              <a:rPr lang="en-US" dirty="0"/>
              <a:t>   VA NATIONAL—644</a:t>
            </a:r>
          </a:p>
          <a:p>
            <a:pPr>
              <a:buFont typeface="Wingdings" panose="05000000000000000000" pitchFamily="2" charset="2"/>
              <a:buChar char="§"/>
            </a:pPr>
            <a:r>
              <a:rPr lang="en-US" dirty="0"/>
              <a:t>  Number of Sustainers—38</a:t>
            </a:r>
          </a:p>
          <a:p>
            <a:pPr>
              <a:buFont typeface="Wingdings" panose="05000000000000000000" pitchFamily="2" charset="2"/>
              <a:buChar char="Ø"/>
            </a:pPr>
            <a:r>
              <a:rPr lang="en-US" dirty="0"/>
              <a:t>    Chapters—33</a:t>
            </a:r>
          </a:p>
          <a:p>
            <a:pPr>
              <a:buFont typeface="Wingdings" panose="05000000000000000000" pitchFamily="2" charset="2"/>
              <a:buChar char="Ø"/>
            </a:pPr>
            <a:r>
              <a:rPr lang="en-US" dirty="0"/>
              <a:t>    VA National--5</a:t>
            </a:r>
          </a:p>
        </p:txBody>
      </p:sp>
      <p:sp>
        <p:nvSpPr>
          <p:cNvPr id="4" name="Date Placeholder 3">
            <a:extLst>
              <a:ext uri="{FF2B5EF4-FFF2-40B4-BE49-F238E27FC236}">
                <a16:creationId xmlns:a16="http://schemas.microsoft.com/office/drawing/2014/main" id="{F079C28E-43D8-4ED6-8105-788D75D93C92}"/>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F1115223-B8AC-496A-93A8-C343FCC4BF24}"/>
              </a:ext>
            </a:extLst>
          </p:cNvPr>
          <p:cNvSpPr>
            <a:spLocks noGrp="1"/>
          </p:cNvSpPr>
          <p:nvPr>
            <p:ph type="sldNum" sz="quarter" idx="12"/>
          </p:nvPr>
        </p:nvSpPr>
        <p:spPr/>
        <p:txBody>
          <a:bodyPr/>
          <a:lstStyle/>
          <a:p>
            <a:fld id="{32221A3B-3924-B04A-A496-7CB8DC41F6D4}" type="slidenum">
              <a:rPr lang="en-US" smtClean="0"/>
              <a:pPr/>
              <a:t>33</a:t>
            </a:fld>
            <a:endParaRPr lang="en-US" dirty="0"/>
          </a:p>
        </p:txBody>
      </p:sp>
      <p:sp>
        <p:nvSpPr>
          <p:cNvPr id="6" name="Footer Placeholder 5">
            <a:extLst>
              <a:ext uri="{FF2B5EF4-FFF2-40B4-BE49-F238E27FC236}">
                <a16:creationId xmlns:a16="http://schemas.microsoft.com/office/drawing/2014/main" id="{346C179B-F959-44DD-AAAE-8D0B6B05A33B}"/>
              </a:ext>
            </a:extLst>
          </p:cNvPr>
          <p:cNvSpPr>
            <a:spLocks noGrp="1"/>
          </p:cNvSpPr>
          <p:nvPr>
            <p:ph type="ftr" sz="quarter" idx="3"/>
          </p:nvPr>
        </p:nvSpPr>
        <p:spPr/>
        <p:txBody>
          <a:bodyPr/>
          <a:lstStyle/>
          <a:p>
            <a:r>
              <a:rPr lang="en-US"/>
              <a:t>FEDERAL BENEFITS EXPERTS</a:t>
            </a:r>
            <a:endParaRPr lang="en-US" dirty="0"/>
          </a:p>
        </p:txBody>
      </p:sp>
    </p:spTree>
    <p:extLst>
      <p:ext uri="{BB962C8B-B14F-4D97-AF65-F5344CB8AC3E}">
        <p14:creationId xmlns:p14="http://schemas.microsoft.com/office/powerpoint/2010/main" val="345566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24A8-F2A3-37FB-26D8-94F4C76D46D3}"/>
              </a:ext>
            </a:extLst>
          </p:cNvPr>
          <p:cNvSpPr>
            <a:spLocks noGrp="1"/>
          </p:cNvSpPr>
          <p:nvPr>
            <p:ph type="title"/>
          </p:nvPr>
        </p:nvSpPr>
        <p:spPr/>
        <p:txBody>
          <a:bodyPr/>
          <a:lstStyle/>
          <a:p>
            <a:r>
              <a:rPr lang="en-US" dirty="0"/>
              <a:t>Top 5 VFN Chapters</a:t>
            </a:r>
          </a:p>
        </p:txBody>
      </p:sp>
      <p:sp>
        <p:nvSpPr>
          <p:cNvPr id="3" name="Content Placeholder 2">
            <a:extLst>
              <a:ext uri="{FF2B5EF4-FFF2-40B4-BE49-F238E27FC236}">
                <a16:creationId xmlns:a16="http://schemas.microsoft.com/office/drawing/2014/main" id="{97D26F43-7330-E6C9-461A-4018DC59A436}"/>
              </a:ext>
            </a:extLst>
          </p:cNvPr>
          <p:cNvSpPr>
            <a:spLocks noGrp="1"/>
          </p:cNvSpPr>
          <p:nvPr>
            <p:ph idx="1"/>
          </p:nvPr>
        </p:nvSpPr>
        <p:spPr/>
        <p:txBody>
          <a:bodyPr/>
          <a:lstStyle/>
          <a:p>
            <a:r>
              <a:rPr lang="en-US" dirty="0"/>
              <a:t>#1 Arlington 007--$7,191, 49 Contributors</a:t>
            </a:r>
          </a:p>
          <a:p>
            <a:r>
              <a:rPr lang="en-US" dirty="0"/>
              <a:t>#2 Annandale 1159-- $7,144, 61 Contributors</a:t>
            </a:r>
          </a:p>
          <a:p>
            <a:r>
              <a:rPr lang="en-US" dirty="0"/>
              <a:t>#3 SPRINGFIELD 893--$6,084, 70 Contributors</a:t>
            </a:r>
          </a:p>
          <a:p>
            <a:r>
              <a:rPr lang="en-US" dirty="0"/>
              <a:t>#4 Fairfax 737-- $4,687, 44 Contributors</a:t>
            </a:r>
          </a:p>
          <a:p>
            <a:r>
              <a:rPr lang="en-US" dirty="0"/>
              <a:t>Woodbridge 1270--$4,455, 33 Contributors</a:t>
            </a:r>
          </a:p>
          <a:p>
            <a:pPr marL="0" indent="0">
              <a:buNone/>
            </a:pPr>
            <a:r>
              <a:rPr lang="en-US" dirty="0"/>
              <a:t> </a:t>
            </a:r>
          </a:p>
          <a:p>
            <a:pPr marL="0" indent="0">
              <a:buNone/>
            </a:pPr>
            <a:r>
              <a:rPr lang="en-US" dirty="0"/>
              <a:t>.</a:t>
            </a:r>
          </a:p>
          <a:p>
            <a:endParaRPr lang="en-US" dirty="0"/>
          </a:p>
        </p:txBody>
      </p:sp>
      <p:sp>
        <p:nvSpPr>
          <p:cNvPr id="4" name="Date Placeholder 3">
            <a:extLst>
              <a:ext uri="{FF2B5EF4-FFF2-40B4-BE49-F238E27FC236}">
                <a16:creationId xmlns:a16="http://schemas.microsoft.com/office/drawing/2014/main" id="{E2C44FE1-BFA2-94E5-ED44-EE55BF7AA6C1}"/>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E99ACDA5-3DFD-A45E-BE54-521A92AC7EDE}"/>
              </a:ext>
            </a:extLst>
          </p:cNvPr>
          <p:cNvSpPr>
            <a:spLocks noGrp="1"/>
          </p:cNvSpPr>
          <p:nvPr>
            <p:ph type="sldNum" sz="quarter" idx="12"/>
          </p:nvPr>
        </p:nvSpPr>
        <p:spPr/>
        <p:txBody>
          <a:bodyPr/>
          <a:lstStyle/>
          <a:p>
            <a:fld id="{32221A3B-3924-B04A-A496-7CB8DC41F6D4}" type="slidenum">
              <a:rPr lang="en-US" smtClean="0"/>
              <a:pPr/>
              <a:t>34</a:t>
            </a:fld>
            <a:endParaRPr lang="en-US" dirty="0"/>
          </a:p>
        </p:txBody>
      </p:sp>
      <p:sp>
        <p:nvSpPr>
          <p:cNvPr id="6" name="Footer Placeholder 5">
            <a:extLst>
              <a:ext uri="{FF2B5EF4-FFF2-40B4-BE49-F238E27FC236}">
                <a16:creationId xmlns:a16="http://schemas.microsoft.com/office/drawing/2014/main" id="{65A6C88D-3E1F-93AB-7AE9-DEEC820580AC}"/>
              </a:ext>
            </a:extLst>
          </p:cNvPr>
          <p:cNvSpPr>
            <a:spLocks noGrp="1"/>
          </p:cNvSpPr>
          <p:nvPr>
            <p:ph type="ftr" sz="quarter" idx="3"/>
          </p:nvPr>
        </p:nvSpPr>
        <p:spPr/>
        <p:txBody>
          <a:bodyPr/>
          <a:lstStyle/>
          <a:p>
            <a:r>
              <a:rPr lang="en-US"/>
              <a:t>FEDERAL BENEFITS EXPERTS</a:t>
            </a:r>
            <a:endParaRPr lang="en-US" dirty="0"/>
          </a:p>
        </p:txBody>
      </p:sp>
    </p:spTree>
    <p:extLst>
      <p:ext uri="{BB962C8B-B14F-4D97-AF65-F5344CB8AC3E}">
        <p14:creationId xmlns:p14="http://schemas.microsoft.com/office/powerpoint/2010/main" val="1784876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2A624-F4AD-4214-B965-9AF98C4F0F2B}"/>
              </a:ext>
            </a:extLst>
          </p:cNvPr>
          <p:cNvSpPr>
            <a:spLocks noGrp="1"/>
          </p:cNvSpPr>
          <p:nvPr>
            <p:ph type="title"/>
          </p:nvPr>
        </p:nvSpPr>
        <p:spPr/>
        <p:txBody>
          <a:bodyPr/>
          <a:lstStyle/>
          <a:p>
            <a:r>
              <a:rPr lang="en-US" dirty="0"/>
              <a:t> 2021-2022  PAC  Distributions in VA</a:t>
            </a:r>
          </a:p>
        </p:txBody>
      </p:sp>
      <p:sp>
        <p:nvSpPr>
          <p:cNvPr id="3" name="Content Placeholder 2">
            <a:extLst>
              <a:ext uri="{FF2B5EF4-FFF2-40B4-BE49-F238E27FC236}">
                <a16:creationId xmlns:a16="http://schemas.microsoft.com/office/drawing/2014/main" id="{65C086BE-80AA-459F-A3E7-BD0B77B96939}"/>
              </a:ext>
            </a:extLst>
          </p:cNvPr>
          <p:cNvSpPr>
            <a:spLocks noGrp="1"/>
          </p:cNvSpPr>
          <p:nvPr>
            <p:ph idx="1"/>
          </p:nvPr>
        </p:nvSpPr>
        <p:spPr>
          <a:xfrm>
            <a:off x="349250" y="1460499"/>
            <a:ext cx="8337550" cy="5022187"/>
          </a:xfrm>
        </p:spPr>
        <p:txBody>
          <a:bodyPr>
            <a:noAutofit/>
          </a:bodyPr>
          <a:lstStyle/>
          <a:p>
            <a:r>
              <a:rPr lang="en-US" sz="2000" dirty="0">
                <a:solidFill>
                  <a:srgbClr val="000000"/>
                </a:solidFill>
                <a:highlight>
                  <a:srgbClr val="FFFFFF"/>
                </a:highlight>
                <a:latin typeface="Calibri" panose="020F0502020204030204" pitchFamily="34" charset="0"/>
              </a:rPr>
              <a:t>A total of $64,500 was distributed to individual members of the VA Congressional Delegation</a:t>
            </a:r>
          </a:p>
          <a:p>
            <a:pPr>
              <a:buFont typeface="Wingdings" panose="05000000000000000000" pitchFamily="2" charset="2"/>
              <a:buChar char="Ø"/>
            </a:pPr>
            <a:r>
              <a:rPr lang="en-US" sz="2000" dirty="0">
                <a:solidFill>
                  <a:srgbClr val="000000"/>
                </a:solidFill>
                <a:highlight>
                  <a:srgbClr val="FFFFFF"/>
                </a:highlight>
                <a:latin typeface="Calibri" panose="020F0502020204030204" pitchFamily="34" charset="0"/>
              </a:rPr>
              <a:t>Wittman 01 rob Wittman $5,000</a:t>
            </a:r>
            <a:endParaRPr lang="fi-FI" sz="2000" dirty="0">
              <a:solidFill>
                <a:prstClr val="black"/>
              </a:solidFill>
              <a:highlight>
                <a:srgbClr val="FFFFFF"/>
              </a:highlight>
              <a:latin typeface="Calibri" panose="020F0502020204030204" pitchFamily="34" charset="0"/>
            </a:endParaRPr>
          </a:p>
          <a:p>
            <a:pPr>
              <a:buFont typeface="Wingdings" panose="05000000000000000000" pitchFamily="2" charset="2"/>
              <a:buChar char="Ø"/>
            </a:pPr>
            <a:r>
              <a:rPr lang="fi-FI" sz="2000" dirty="0">
                <a:solidFill>
                  <a:prstClr val="black"/>
                </a:solidFill>
                <a:highlight>
                  <a:srgbClr val="FFFFFF"/>
                </a:highlight>
                <a:latin typeface="Calibri" panose="020F0502020204030204" pitchFamily="34" charset="0"/>
              </a:rPr>
              <a:t>Virginia 02 Elaine Luria D $10,000 </a:t>
            </a:r>
          </a:p>
          <a:p>
            <a:pPr>
              <a:buFont typeface="Wingdings" panose="05000000000000000000" pitchFamily="2" charset="2"/>
              <a:buChar char="Ø"/>
            </a:pPr>
            <a:r>
              <a:rPr lang="en-US" sz="2000" dirty="0">
                <a:solidFill>
                  <a:prstClr val="black"/>
                </a:solidFill>
                <a:highlight>
                  <a:srgbClr val="FFFFFF"/>
                </a:highlight>
                <a:latin typeface="Calibri" panose="020F0502020204030204" pitchFamily="34" charset="0"/>
              </a:rPr>
              <a:t>Virginia 03 Bobby Scott D $5,000</a:t>
            </a:r>
          </a:p>
          <a:p>
            <a:pPr>
              <a:buFont typeface="Wingdings" panose="05000000000000000000" pitchFamily="2" charset="2"/>
              <a:buChar char="Ø"/>
            </a:pPr>
            <a:r>
              <a:rPr lang="en-US" sz="2000" dirty="0">
                <a:solidFill>
                  <a:prstClr val="black"/>
                </a:solidFill>
                <a:highlight>
                  <a:srgbClr val="FFFFFF"/>
                </a:highlight>
                <a:latin typeface="Calibri" panose="020F0502020204030204" pitchFamily="34" charset="0"/>
              </a:rPr>
              <a:t> Virginia 04 Don McEachin D $4,500 </a:t>
            </a:r>
          </a:p>
          <a:p>
            <a:pPr>
              <a:buFont typeface="Wingdings" panose="05000000000000000000" pitchFamily="2" charset="2"/>
              <a:buChar char="Ø"/>
            </a:pPr>
            <a:r>
              <a:rPr lang="it-IT" sz="2000" dirty="0">
                <a:solidFill>
                  <a:prstClr val="black"/>
                </a:solidFill>
                <a:highlight>
                  <a:srgbClr val="FFFFFF"/>
                </a:highlight>
                <a:latin typeface="Calibri" panose="020F0502020204030204" pitchFamily="34" charset="0"/>
              </a:rPr>
              <a:t> Virginia 07 Abigail Spanberger D $10,000 </a:t>
            </a:r>
          </a:p>
          <a:p>
            <a:pPr>
              <a:buFont typeface="Wingdings" panose="05000000000000000000" pitchFamily="2" charset="2"/>
              <a:buChar char="Ø"/>
            </a:pPr>
            <a:r>
              <a:rPr lang="it-IT" sz="2000" dirty="0">
                <a:solidFill>
                  <a:prstClr val="black"/>
                </a:solidFill>
                <a:highlight>
                  <a:srgbClr val="FFFFFF"/>
                </a:highlight>
                <a:latin typeface="Calibri" panose="020F0502020204030204" pitchFamily="34" charset="0"/>
              </a:rPr>
              <a:t>Virginia 08 Don Beyer D $10,000 </a:t>
            </a:r>
          </a:p>
          <a:p>
            <a:pPr>
              <a:buFont typeface="Wingdings" panose="05000000000000000000" pitchFamily="2" charset="2"/>
              <a:buChar char="Ø"/>
            </a:pPr>
            <a:r>
              <a:rPr lang="en-US" sz="2000" dirty="0">
                <a:solidFill>
                  <a:prstClr val="black"/>
                </a:solidFill>
                <a:highlight>
                  <a:srgbClr val="FFFFFF"/>
                </a:highlight>
                <a:latin typeface="Calibri" panose="020F0502020204030204" pitchFamily="34" charset="0"/>
              </a:rPr>
              <a:t>Virginia 10 Jennifer Wexton D $10,000 </a:t>
            </a:r>
          </a:p>
          <a:p>
            <a:pPr>
              <a:buFont typeface="Wingdings" panose="05000000000000000000" pitchFamily="2" charset="2"/>
              <a:buChar char="Ø"/>
            </a:pPr>
            <a:r>
              <a:rPr lang="en-US" sz="2000" dirty="0">
                <a:solidFill>
                  <a:prstClr val="black"/>
                </a:solidFill>
                <a:highlight>
                  <a:srgbClr val="FFFFFF"/>
                </a:highlight>
                <a:latin typeface="Calibri" panose="020F0502020204030204" pitchFamily="34" charset="0"/>
              </a:rPr>
              <a:t>Virginia 11 Gerry Connolly D $10,000</a:t>
            </a:r>
          </a:p>
          <a:p>
            <a:r>
              <a:rPr lang="en-US" sz="2000" dirty="0">
                <a:solidFill>
                  <a:prstClr val="black"/>
                </a:solidFill>
                <a:highlight>
                  <a:srgbClr val="FFFFFF"/>
                </a:highlight>
                <a:latin typeface="Calibri" panose="020F0502020204030204" pitchFamily="34" charset="0"/>
              </a:rPr>
              <a:t>In addition, a total of $40,000 ($10,000 each) was distributed to the Leadership PAC of Senators Kaine, Warner and Congressmen Beyer and Connolly.</a:t>
            </a:r>
          </a:p>
          <a:p>
            <a:endParaRPr lang="en-US" sz="2400" dirty="0"/>
          </a:p>
        </p:txBody>
      </p:sp>
      <p:sp>
        <p:nvSpPr>
          <p:cNvPr id="4" name="Date Placeholder 3">
            <a:extLst>
              <a:ext uri="{FF2B5EF4-FFF2-40B4-BE49-F238E27FC236}">
                <a16:creationId xmlns:a16="http://schemas.microsoft.com/office/drawing/2014/main" id="{7F027CE0-F715-415A-A561-1DC12D1E2C6B}"/>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9D7A70BB-972A-4A55-8352-EF2E886C6188}"/>
              </a:ext>
            </a:extLst>
          </p:cNvPr>
          <p:cNvSpPr>
            <a:spLocks noGrp="1"/>
          </p:cNvSpPr>
          <p:nvPr>
            <p:ph type="sldNum" sz="quarter" idx="12"/>
          </p:nvPr>
        </p:nvSpPr>
        <p:spPr/>
        <p:txBody>
          <a:bodyPr/>
          <a:lstStyle/>
          <a:p>
            <a:fld id="{32221A3B-3924-B04A-A496-7CB8DC41F6D4}" type="slidenum">
              <a:rPr lang="en-US" smtClean="0"/>
              <a:pPr/>
              <a:t>35</a:t>
            </a:fld>
            <a:endParaRPr lang="en-US" dirty="0"/>
          </a:p>
        </p:txBody>
      </p:sp>
      <p:sp>
        <p:nvSpPr>
          <p:cNvPr id="6" name="Footer Placeholder 5">
            <a:extLst>
              <a:ext uri="{FF2B5EF4-FFF2-40B4-BE49-F238E27FC236}">
                <a16:creationId xmlns:a16="http://schemas.microsoft.com/office/drawing/2014/main" id="{B68C8822-4FD8-4AE3-A6BB-BDEF3BB89DC2}"/>
              </a:ext>
            </a:extLst>
          </p:cNvPr>
          <p:cNvSpPr>
            <a:spLocks noGrp="1"/>
          </p:cNvSpPr>
          <p:nvPr>
            <p:ph type="ftr" sz="quarter" idx="3"/>
          </p:nvPr>
        </p:nvSpPr>
        <p:spPr/>
        <p:txBody>
          <a:bodyPr/>
          <a:lstStyle/>
          <a:p>
            <a:r>
              <a:rPr lang="en-US" dirty="0"/>
              <a:t>FEDERAL BENEFITS EXPERTS</a:t>
            </a:r>
          </a:p>
        </p:txBody>
      </p:sp>
    </p:spTree>
    <p:extLst>
      <p:ext uri="{BB962C8B-B14F-4D97-AF65-F5344CB8AC3E}">
        <p14:creationId xmlns:p14="http://schemas.microsoft.com/office/powerpoint/2010/main" val="3918596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07925-6A23-44C3-8E29-07F5AFF59629}"/>
              </a:ext>
            </a:extLst>
          </p:cNvPr>
          <p:cNvSpPr>
            <a:spLocks noGrp="1"/>
          </p:cNvSpPr>
          <p:nvPr>
            <p:ph type="title"/>
          </p:nvPr>
        </p:nvSpPr>
        <p:spPr/>
        <p:txBody>
          <a:bodyPr/>
          <a:lstStyle/>
          <a:p>
            <a:r>
              <a:rPr lang="en-US" dirty="0"/>
              <a:t>NARFE ADVOCACY HELP</a:t>
            </a:r>
          </a:p>
        </p:txBody>
      </p:sp>
      <p:sp>
        <p:nvSpPr>
          <p:cNvPr id="3" name="Content Placeholder 2">
            <a:extLst>
              <a:ext uri="{FF2B5EF4-FFF2-40B4-BE49-F238E27FC236}">
                <a16:creationId xmlns:a16="http://schemas.microsoft.com/office/drawing/2014/main" id="{3B083452-2DD2-44F3-AA18-D9379801DFCB}"/>
              </a:ext>
            </a:extLst>
          </p:cNvPr>
          <p:cNvSpPr>
            <a:spLocks noGrp="1"/>
          </p:cNvSpPr>
          <p:nvPr>
            <p:ph idx="1"/>
          </p:nvPr>
        </p:nvSpPr>
        <p:spPr/>
        <p:txBody>
          <a:bodyPr/>
          <a:lstStyle/>
          <a:p>
            <a:pPr marL="630936" marR="0" lvl="2" indent="0" algn="l" defTabSz="914400" rtl="0" eaLnBrk="1" fontAlgn="auto" latinLnBrk="0" hangingPunct="1">
              <a:lnSpc>
                <a:spcPct val="100000"/>
              </a:lnSpc>
              <a:spcBef>
                <a:spcPts val="350"/>
              </a:spcBef>
              <a:spcAft>
                <a:spcPts val="0"/>
              </a:spcAft>
              <a:buClr>
                <a:srgbClr val="DA1F28"/>
              </a:buClr>
              <a:buSzPct val="100000"/>
              <a:buFont typeface="Wingdings 2"/>
              <a:buNone/>
              <a:tabLst/>
              <a:defRPr/>
            </a:pPr>
            <a:r>
              <a:rPr kumimoji="0" lang="en-US" sz="2400" b="1" i="0" u="sng" strike="noStrike" kern="1200" cap="none" spc="0" normalizeH="0" baseline="0" noProof="0" dirty="0">
                <a:ln>
                  <a:noFill/>
                </a:ln>
                <a:solidFill>
                  <a:prstClr val="black"/>
                </a:solidFill>
                <a:effectLst/>
                <a:uLnTx/>
                <a:uFillTx/>
                <a:latin typeface="Lucida Sans Unicode"/>
                <a:ea typeface="+mn-ea"/>
                <a:cs typeface="+mn-cs"/>
              </a:rPr>
              <a:t>NARFE WEB SITE: EXCELLENT RESOURCE!!</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2500" b="1" i="0" u="sng" strike="noStrike" kern="1200" cap="none" spc="0" normalizeH="0" baseline="0" noProof="0" dirty="0">
              <a:ln>
                <a:noFill/>
              </a:ln>
              <a:solidFill>
                <a:prstClr val="black"/>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500" b="0" i="0" u="none" strike="noStrike" kern="1200" cap="none" spc="0" normalizeH="0" baseline="0" noProof="0" dirty="0">
                <a:ln>
                  <a:noFill/>
                </a:ln>
                <a:solidFill>
                  <a:prstClr val="black"/>
                </a:solidFill>
                <a:effectLst/>
                <a:uLnTx/>
                <a:uFillTx/>
                <a:latin typeface="Lucida Sans Unicode"/>
                <a:ea typeface="+mn-ea"/>
                <a:cs typeface="+mn-cs"/>
              </a:rPr>
              <a:t>National Legislative Action Center (Letters)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500" b="0" i="0" u="none" strike="noStrike" kern="1200" cap="none" spc="0" normalizeH="0" baseline="0" noProof="0" dirty="0">
                <a:ln>
                  <a:noFill/>
                </a:ln>
                <a:solidFill>
                  <a:prstClr val="black"/>
                </a:solidFill>
                <a:effectLst/>
                <a:uLnTx/>
                <a:uFillTx/>
                <a:latin typeface="Lucida Sans Unicode"/>
                <a:ea typeface="+mn-ea"/>
                <a:cs typeface="+mn-cs"/>
              </a:rPr>
              <a:t>Legislative Hotline (Messages)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500" b="0" i="0" u="none" strike="noStrike" kern="1200" cap="none" spc="0" normalizeH="0" baseline="0" noProof="0" dirty="0">
                <a:ln>
                  <a:noFill/>
                </a:ln>
                <a:solidFill>
                  <a:prstClr val="black"/>
                </a:solidFill>
                <a:effectLst/>
                <a:uLnTx/>
                <a:uFillTx/>
                <a:latin typeface="Lucida Sans Unicode"/>
                <a:ea typeface="+mn-ea"/>
                <a:cs typeface="+mn-cs"/>
              </a:rPr>
              <a:t>Issue Briefs and Fact Sheets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500" b="0" i="0" u="none" strike="noStrike" kern="1200" cap="none" spc="0" normalizeH="0" baseline="0" noProof="0" dirty="0">
                <a:ln>
                  <a:noFill/>
                </a:ln>
                <a:solidFill>
                  <a:prstClr val="black"/>
                </a:solidFill>
                <a:effectLst/>
                <a:uLnTx/>
                <a:uFillTx/>
                <a:latin typeface="Lucida Sans Unicode"/>
                <a:ea typeface="+mn-ea"/>
                <a:cs typeface="+mn-cs"/>
              </a:rPr>
              <a:t>Advocacy Webinars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500" b="0" i="0" u="none" strike="noStrike" kern="1200" cap="none" spc="0" normalizeH="0" baseline="0" noProof="0" dirty="0">
                <a:ln>
                  <a:noFill/>
                </a:ln>
                <a:solidFill>
                  <a:prstClr val="black"/>
                </a:solidFill>
                <a:effectLst/>
                <a:uLnTx/>
                <a:uFillTx/>
                <a:latin typeface="Lucida Sans Unicode"/>
                <a:ea typeface="+mn-ea"/>
                <a:cs typeface="+mn-cs"/>
              </a:rPr>
              <a:t>Grassroots (Tool– How To)</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500" b="0" i="0" u="none" strike="noStrike" kern="1200" cap="none" spc="0" normalizeH="0" baseline="0" noProof="0" dirty="0">
                <a:ln>
                  <a:noFill/>
                </a:ln>
                <a:solidFill>
                  <a:prstClr val="black"/>
                </a:solidFill>
                <a:effectLst/>
                <a:uLnTx/>
                <a:uFillTx/>
                <a:latin typeface="Lucida Sans Unicode"/>
                <a:ea typeface="+mn-ea"/>
                <a:cs typeface="+mn-cs"/>
              </a:rPr>
              <a:t>Grassroots Advocacy Month</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500" b="0" i="0" u="none" strike="noStrike" kern="1200" cap="none" spc="0" normalizeH="0" baseline="0" noProof="0" dirty="0">
                <a:ln>
                  <a:noFill/>
                </a:ln>
                <a:solidFill>
                  <a:prstClr val="black"/>
                </a:solidFill>
                <a:effectLst/>
                <a:uLnTx/>
                <a:uFillTx/>
                <a:latin typeface="Lucida Sans Unicode"/>
                <a:ea typeface="+mn-ea"/>
                <a:cs typeface="+mn-cs"/>
              </a:rPr>
              <a:t>PAC Information</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500" b="1" i="0" u="sng" strike="noStrike" kern="1200" cap="none" spc="0" normalizeH="0" baseline="0" noProof="0" dirty="0">
                <a:ln>
                  <a:noFill/>
                </a:ln>
                <a:solidFill>
                  <a:prstClr val="black"/>
                </a:solidFill>
                <a:effectLst/>
                <a:uLnTx/>
                <a:uFillTx/>
                <a:latin typeface="Lucida Sans Unicode"/>
                <a:ea typeface="+mn-ea"/>
                <a:cs typeface="+mn-cs"/>
              </a:rPr>
              <a:t>WWW: NARFE.ORG/legislation/</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500" b="1" i="0" u="sng" strike="noStrike" kern="1200" cap="none" spc="0" normalizeH="0" baseline="0" noProof="0" dirty="0">
              <a:ln>
                <a:noFill/>
              </a:ln>
              <a:solidFill>
                <a:prstClr val="black"/>
              </a:solidFill>
              <a:effectLst/>
              <a:uLnTx/>
              <a:uFillTx/>
              <a:latin typeface="Lucida Sans Unicode"/>
              <a:ea typeface="+mn-ea"/>
              <a:cs typeface="+mn-cs"/>
            </a:endParaRPr>
          </a:p>
          <a:p>
            <a:endParaRPr lang="en-US" dirty="0"/>
          </a:p>
        </p:txBody>
      </p:sp>
      <p:sp>
        <p:nvSpPr>
          <p:cNvPr id="4" name="Date Placeholder 3">
            <a:extLst>
              <a:ext uri="{FF2B5EF4-FFF2-40B4-BE49-F238E27FC236}">
                <a16:creationId xmlns:a16="http://schemas.microsoft.com/office/drawing/2014/main" id="{BD075364-F9B4-43F5-9E2A-65F51CC2102C}"/>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9994D1BC-7EE0-420F-8345-187B905C95F6}"/>
              </a:ext>
            </a:extLst>
          </p:cNvPr>
          <p:cNvSpPr>
            <a:spLocks noGrp="1"/>
          </p:cNvSpPr>
          <p:nvPr>
            <p:ph type="sldNum" sz="quarter" idx="12"/>
          </p:nvPr>
        </p:nvSpPr>
        <p:spPr/>
        <p:txBody>
          <a:bodyPr/>
          <a:lstStyle/>
          <a:p>
            <a:fld id="{32221A3B-3924-B04A-A496-7CB8DC41F6D4}" type="slidenum">
              <a:rPr lang="en-US" smtClean="0"/>
              <a:pPr/>
              <a:t>36</a:t>
            </a:fld>
            <a:endParaRPr lang="en-US" dirty="0"/>
          </a:p>
        </p:txBody>
      </p:sp>
      <p:sp>
        <p:nvSpPr>
          <p:cNvPr id="6" name="Footer Placeholder 5">
            <a:extLst>
              <a:ext uri="{FF2B5EF4-FFF2-40B4-BE49-F238E27FC236}">
                <a16:creationId xmlns:a16="http://schemas.microsoft.com/office/drawing/2014/main" id="{171B20BA-D49A-4B9F-866E-EEA28B4F9D4D}"/>
              </a:ext>
            </a:extLst>
          </p:cNvPr>
          <p:cNvSpPr>
            <a:spLocks noGrp="1"/>
          </p:cNvSpPr>
          <p:nvPr>
            <p:ph type="ftr" sz="quarter" idx="3"/>
          </p:nvPr>
        </p:nvSpPr>
        <p:spPr/>
        <p:txBody>
          <a:bodyPr/>
          <a:lstStyle/>
          <a:p>
            <a:r>
              <a:rPr lang="en-US" dirty="0"/>
              <a:t>FEDERAL BENEFITS EXPERTS</a:t>
            </a:r>
          </a:p>
        </p:txBody>
      </p:sp>
    </p:spTree>
    <p:extLst>
      <p:ext uri="{BB962C8B-B14F-4D97-AF65-F5344CB8AC3E}">
        <p14:creationId xmlns:p14="http://schemas.microsoft.com/office/powerpoint/2010/main" val="2530491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9C04-D346-412A-BE67-687AA0013FD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A74ABEF-2636-40C1-A589-EBDFCC3842CB}"/>
              </a:ext>
            </a:extLst>
          </p:cNvPr>
          <p:cNvSpPr>
            <a:spLocks noGrp="1"/>
          </p:cNvSpPr>
          <p:nvPr>
            <p:ph idx="1"/>
          </p:nvPr>
        </p:nvSpPr>
        <p:spPr/>
        <p:txBody>
          <a:bodyPr>
            <a:normAutofit/>
          </a:bodyPr>
          <a:lstStyle/>
          <a:p>
            <a:pPr marL="0" indent="0">
              <a:buNone/>
            </a:pPr>
            <a:r>
              <a:rPr lang="en-US" dirty="0"/>
              <a:t> What have I missed?</a:t>
            </a:r>
          </a:p>
          <a:p>
            <a:pPr marL="0" indent="0">
              <a:buNone/>
            </a:pPr>
            <a:endParaRPr lang="en-US" dirty="0"/>
          </a:p>
          <a:p>
            <a:pPr marL="0" indent="0">
              <a:buNone/>
            </a:pPr>
            <a:r>
              <a:rPr lang="en-US" dirty="0"/>
              <a:t>What other issues are on your mind?</a:t>
            </a:r>
          </a:p>
          <a:p>
            <a:pPr marL="0" indent="0">
              <a:buNone/>
            </a:pPr>
            <a:endParaRPr lang="en-US" dirty="0"/>
          </a:p>
          <a:p>
            <a:pPr marL="0" indent="0">
              <a:buNone/>
            </a:pPr>
            <a:r>
              <a:rPr lang="en-US" dirty="0"/>
              <a:t>What other type of Training would you like the VFN to sponsor?</a:t>
            </a:r>
          </a:p>
        </p:txBody>
      </p:sp>
      <p:sp>
        <p:nvSpPr>
          <p:cNvPr id="4" name="Date Placeholder 3">
            <a:extLst>
              <a:ext uri="{FF2B5EF4-FFF2-40B4-BE49-F238E27FC236}">
                <a16:creationId xmlns:a16="http://schemas.microsoft.com/office/drawing/2014/main" id="{40482CF1-346C-46FE-9EC6-D96DDF70A182}"/>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2585EA96-8D1E-47A7-A2DD-AF314728FA93}"/>
              </a:ext>
            </a:extLst>
          </p:cNvPr>
          <p:cNvSpPr>
            <a:spLocks noGrp="1"/>
          </p:cNvSpPr>
          <p:nvPr>
            <p:ph type="sldNum" sz="quarter" idx="12"/>
          </p:nvPr>
        </p:nvSpPr>
        <p:spPr/>
        <p:txBody>
          <a:bodyPr/>
          <a:lstStyle/>
          <a:p>
            <a:fld id="{32221A3B-3924-B04A-A496-7CB8DC41F6D4}" type="slidenum">
              <a:rPr lang="en-US" smtClean="0"/>
              <a:pPr/>
              <a:t>37</a:t>
            </a:fld>
            <a:endParaRPr lang="en-US" dirty="0"/>
          </a:p>
        </p:txBody>
      </p:sp>
      <p:sp>
        <p:nvSpPr>
          <p:cNvPr id="6" name="Footer Placeholder 5">
            <a:extLst>
              <a:ext uri="{FF2B5EF4-FFF2-40B4-BE49-F238E27FC236}">
                <a16:creationId xmlns:a16="http://schemas.microsoft.com/office/drawing/2014/main" id="{E79E2EDE-9E28-427A-898E-B7AB47166582}"/>
              </a:ext>
            </a:extLst>
          </p:cNvPr>
          <p:cNvSpPr>
            <a:spLocks noGrp="1"/>
          </p:cNvSpPr>
          <p:nvPr>
            <p:ph type="ftr" sz="quarter" idx="3"/>
          </p:nvPr>
        </p:nvSpPr>
        <p:spPr/>
        <p:txBody>
          <a:bodyPr/>
          <a:lstStyle/>
          <a:p>
            <a:r>
              <a:rPr lang="en-US" dirty="0"/>
              <a:t>FEDERAL BENEFITS EXPERTS</a:t>
            </a:r>
          </a:p>
        </p:txBody>
      </p:sp>
    </p:spTree>
    <p:extLst>
      <p:ext uri="{BB962C8B-B14F-4D97-AF65-F5344CB8AC3E}">
        <p14:creationId xmlns:p14="http://schemas.microsoft.com/office/powerpoint/2010/main" val="933046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FF3B73-305C-41D4-8BF2-DDA31895B5A0}"/>
              </a:ext>
            </a:extLst>
          </p:cNvPr>
          <p:cNvSpPr>
            <a:spLocks noGrp="1"/>
          </p:cNvSpPr>
          <p:nvPr>
            <p:ph type="sldNum" sz="quarter" idx="12"/>
          </p:nvPr>
        </p:nvSpPr>
        <p:spPr/>
        <p:txBody>
          <a:bodyPr/>
          <a:lstStyle/>
          <a:p>
            <a:fld id="{32221A3B-3924-B04A-A496-7CB8DC41F6D4}" type="slidenum">
              <a:rPr lang="en-US" dirty="0" smtClean="0"/>
              <a:pPr/>
              <a:t>38</a:t>
            </a:fld>
            <a:endParaRPr lang="en-US" dirty="0"/>
          </a:p>
        </p:txBody>
      </p:sp>
      <p:sp>
        <p:nvSpPr>
          <p:cNvPr id="6" name="Footer Placeholder 5">
            <a:extLst>
              <a:ext uri="{FF2B5EF4-FFF2-40B4-BE49-F238E27FC236}">
                <a16:creationId xmlns:a16="http://schemas.microsoft.com/office/drawing/2014/main" id="{C0A49BF6-240A-4D9E-AE8F-0E84F2A5E5E9}"/>
              </a:ext>
            </a:extLst>
          </p:cNvPr>
          <p:cNvSpPr>
            <a:spLocks noGrp="1"/>
          </p:cNvSpPr>
          <p:nvPr>
            <p:ph type="ftr" sz="quarter" idx="3"/>
          </p:nvPr>
        </p:nvSpPr>
        <p:spPr/>
        <p:txBody>
          <a:bodyPr/>
          <a:lstStyle/>
          <a:p>
            <a:r>
              <a:rPr lang="en-US" dirty="0"/>
              <a:t>FEDERAL BENEFITS EXPERTS</a:t>
            </a:r>
          </a:p>
        </p:txBody>
      </p:sp>
      <p:sp>
        <p:nvSpPr>
          <p:cNvPr id="4" name="TextBox 3">
            <a:extLst>
              <a:ext uri="{FF2B5EF4-FFF2-40B4-BE49-F238E27FC236}">
                <a16:creationId xmlns:a16="http://schemas.microsoft.com/office/drawing/2014/main" id="{7CF6AA05-A4FE-40D5-861A-5F3DD36E9993}"/>
              </a:ext>
            </a:extLst>
          </p:cNvPr>
          <p:cNvSpPr txBox="1"/>
          <p:nvPr/>
        </p:nvSpPr>
        <p:spPr>
          <a:xfrm>
            <a:off x="-193639" y="1779253"/>
            <a:ext cx="8987205"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800" b="1" dirty="0">
              <a:solidFill>
                <a:schemeClr val="bg1"/>
              </a:solidFill>
              <a:ea typeface="+mn-lt"/>
              <a:cs typeface="+mn-lt"/>
            </a:endParaRPr>
          </a:p>
          <a:p>
            <a:pPr algn="ctr"/>
            <a:r>
              <a:rPr lang="en-US" sz="4800" b="1" dirty="0">
                <a:solidFill>
                  <a:schemeClr val="bg1"/>
                </a:solidFill>
                <a:ea typeface="+mn-lt"/>
                <a:cs typeface="+mn-lt"/>
              </a:rPr>
              <a:t>Email: </a:t>
            </a:r>
            <a:r>
              <a:rPr lang="en-US" sz="4800" b="1" u="sng" dirty="0">
                <a:solidFill>
                  <a:schemeClr val="bg1"/>
                </a:solidFill>
                <a:ea typeface="+mn-lt"/>
                <a:cs typeface="+mn-lt"/>
                <a:hlinkClick r:id="rId3">
                  <a:extLst>
                    <a:ext uri="{A12FA001-AC4F-418D-AE19-62706E023703}">
                      <ahyp:hlinkClr xmlns:ahyp="http://schemas.microsoft.com/office/drawing/2018/hyperlinkcolor" val="tx"/>
                    </a:ext>
                  </a:extLst>
                </a:hlinkClick>
              </a:rPr>
              <a:t>advocacy@narfe.org</a:t>
            </a:r>
            <a:endParaRPr lang="en-US" sz="4800" b="1" dirty="0">
              <a:solidFill>
                <a:schemeClr val="bg1"/>
              </a:solidFill>
              <a:cs typeface="Calibri"/>
            </a:endParaRPr>
          </a:p>
          <a:p>
            <a:pPr algn="l"/>
            <a:endParaRPr lang="en-US" dirty="0">
              <a:cs typeface="Calibri"/>
            </a:endParaRPr>
          </a:p>
        </p:txBody>
      </p:sp>
      <p:sp>
        <p:nvSpPr>
          <p:cNvPr id="10" name="TextBox 9">
            <a:extLst>
              <a:ext uri="{FF2B5EF4-FFF2-40B4-BE49-F238E27FC236}">
                <a16:creationId xmlns:a16="http://schemas.microsoft.com/office/drawing/2014/main" id="{1E446A30-8381-4F2F-8C60-EB8E22BC3777}"/>
              </a:ext>
            </a:extLst>
          </p:cNvPr>
          <p:cNvSpPr txBox="1"/>
          <p:nvPr/>
        </p:nvSpPr>
        <p:spPr>
          <a:xfrm>
            <a:off x="3027784" y="1143001"/>
            <a:ext cx="3525416" cy="26020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chemeClr val="bg1"/>
                </a:solidFill>
                <a:ea typeface="+mn-lt"/>
                <a:cs typeface="+mn-lt"/>
              </a:rPr>
              <a:t>CONTACT INFORMATION</a:t>
            </a:r>
          </a:p>
          <a:p>
            <a:pPr algn="l"/>
            <a:endParaRPr lang="en-US" dirty="0">
              <a:solidFill>
                <a:schemeClr val="bg1"/>
              </a:solidFill>
              <a:cs typeface="Calibri"/>
            </a:endParaRPr>
          </a:p>
        </p:txBody>
      </p:sp>
      <p:sp>
        <p:nvSpPr>
          <p:cNvPr id="12" name="TextBox 11">
            <a:extLst>
              <a:ext uri="{FF2B5EF4-FFF2-40B4-BE49-F238E27FC236}">
                <a16:creationId xmlns:a16="http://schemas.microsoft.com/office/drawing/2014/main" id="{4178D3C8-1004-419B-8C8C-4E29F41B9E11}"/>
              </a:ext>
            </a:extLst>
          </p:cNvPr>
          <p:cNvSpPr txBox="1"/>
          <p:nvPr/>
        </p:nvSpPr>
        <p:spPr>
          <a:xfrm>
            <a:off x="292189" y="3089189"/>
            <a:ext cx="8501377"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400" b="1" dirty="0">
              <a:solidFill>
                <a:schemeClr val="bg1"/>
              </a:solidFill>
              <a:ea typeface="+mn-lt"/>
              <a:cs typeface="+mn-lt"/>
            </a:endParaRPr>
          </a:p>
          <a:p>
            <a:pPr algn="ctr"/>
            <a:r>
              <a:rPr lang="en-US" sz="4400" b="1" dirty="0">
                <a:solidFill>
                  <a:schemeClr val="bg1"/>
                </a:solidFill>
                <a:ea typeface="+mn-lt"/>
                <a:cs typeface="+mn-lt"/>
              </a:rPr>
              <a:t>Gastongianni@aol.com</a:t>
            </a:r>
          </a:p>
          <a:p>
            <a:pPr algn="ctr"/>
            <a:endParaRPr lang="en-US" sz="4400" b="1" dirty="0">
              <a:solidFill>
                <a:schemeClr val="bg1"/>
              </a:solidFill>
              <a:ea typeface="+mn-lt"/>
              <a:cs typeface="+mn-lt"/>
            </a:endParaRPr>
          </a:p>
          <a:p>
            <a:pPr algn="ctr"/>
            <a:r>
              <a:rPr lang="en-US" sz="4400" b="1" dirty="0">
                <a:solidFill>
                  <a:schemeClr val="bg1"/>
                </a:solidFill>
                <a:ea typeface="+mn-lt"/>
                <a:cs typeface="+mn-lt"/>
              </a:rPr>
              <a:t>Contribute at:</a:t>
            </a:r>
            <a:r>
              <a:rPr lang="en-US" sz="4400" b="1" dirty="0">
                <a:solidFill>
                  <a:srgbClr val="000000"/>
                </a:solidFill>
                <a:ea typeface="+mn-lt"/>
                <a:cs typeface="+mn-lt"/>
              </a:rPr>
              <a:t> </a:t>
            </a:r>
          </a:p>
          <a:p>
            <a:pPr algn="ctr"/>
            <a:r>
              <a:rPr lang="en-US" sz="4400" b="1" u="sng" dirty="0">
                <a:solidFill>
                  <a:schemeClr val="bg1"/>
                </a:solidFill>
                <a:ea typeface="+mn-lt"/>
                <a:cs typeface="+mn-lt"/>
                <a:hlinkClick r:id="rId4">
                  <a:extLst>
                    <a:ext uri="{A12FA001-AC4F-418D-AE19-62706E023703}">
                      <ahyp:hlinkClr xmlns:ahyp="http://schemas.microsoft.com/office/drawing/2018/hyperlinkcolor" val="tx"/>
                    </a:ext>
                  </a:extLst>
                </a:hlinkClick>
              </a:rPr>
              <a:t>www.narfe.org/narfe-pac/</a:t>
            </a:r>
            <a:endParaRPr lang="en-US" sz="4400" b="1" dirty="0">
              <a:solidFill>
                <a:schemeClr val="bg1"/>
              </a:solidFill>
              <a:cs typeface="Calibri"/>
            </a:endParaRPr>
          </a:p>
          <a:p>
            <a:pPr algn="l"/>
            <a:endParaRPr lang="en-US" dirty="0">
              <a:solidFill>
                <a:srgbClr val="000000"/>
              </a:solidFill>
              <a:cs typeface="Calibri"/>
            </a:endParaRPr>
          </a:p>
        </p:txBody>
      </p:sp>
    </p:spTree>
    <p:extLst>
      <p:ext uri="{BB962C8B-B14F-4D97-AF65-F5344CB8AC3E}">
        <p14:creationId xmlns:p14="http://schemas.microsoft.com/office/powerpoint/2010/main" val="915799554"/>
      </p:ext>
    </p:extLst>
  </p:cSld>
  <p:clrMapOvr>
    <a:masterClrMapping/>
  </p:clrMapOvr>
  <mc:AlternateContent xmlns:mc="http://schemas.openxmlformats.org/markup-compatibility/2006" xmlns:p14="http://schemas.microsoft.com/office/powerpoint/2010/main">
    <mc:Choice Requires="p14">
      <p:transition spd="med" p14:dur="700" advTm="20994">
        <p:fade/>
      </p:transition>
    </mc:Choice>
    <mc:Fallback xmlns="">
      <p:transition spd="med" advTm="2099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2781-9821-4E53-8D20-70C36B4BA001}"/>
              </a:ext>
            </a:extLst>
          </p:cNvPr>
          <p:cNvSpPr>
            <a:spLocks noGrp="1"/>
          </p:cNvSpPr>
          <p:nvPr>
            <p:ph type="title"/>
          </p:nvPr>
        </p:nvSpPr>
        <p:spPr/>
        <p:txBody>
          <a:bodyPr/>
          <a:lstStyle/>
          <a:p>
            <a:r>
              <a:rPr lang="en-US" dirty="0"/>
              <a:t>VFN ADVOCACY MISSION</a:t>
            </a:r>
          </a:p>
        </p:txBody>
      </p:sp>
      <p:sp>
        <p:nvSpPr>
          <p:cNvPr id="3" name="Content Placeholder 2">
            <a:extLst>
              <a:ext uri="{FF2B5EF4-FFF2-40B4-BE49-F238E27FC236}">
                <a16:creationId xmlns:a16="http://schemas.microsoft.com/office/drawing/2014/main" id="{A8CA5D53-99D8-4EA9-AE59-8C13D48B66B7}"/>
              </a:ext>
            </a:extLst>
          </p:cNvPr>
          <p:cNvSpPr>
            <a:spLocks noGrp="1"/>
          </p:cNvSpPr>
          <p:nvPr>
            <p:ph idx="1"/>
          </p:nvPr>
        </p:nvSpPr>
        <p:spPr/>
        <p:txBody>
          <a:bodyPr>
            <a:normAutofit lnSpcReduction="10000"/>
          </a:bodyPr>
          <a:lstStyle/>
          <a:p>
            <a:pPr marL="624078" indent="-514350">
              <a:buFont typeface="+mj-lt"/>
              <a:buAutoNum type="arabicPeriod"/>
            </a:pPr>
            <a:r>
              <a:rPr lang="en-US" dirty="0"/>
              <a:t>NARFE Advocacy in Virginia</a:t>
            </a:r>
          </a:p>
          <a:p>
            <a:pPr marL="624078" indent="-514350">
              <a:buFont typeface="+mj-lt"/>
              <a:buAutoNum type="arabicPeriod"/>
            </a:pPr>
            <a:r>
              <a:rPr lang="en-US" dirty="0"/>
              <a:t>Build Congressional Relationships</a:t>
            </a:r>
          </a:p>
          <a:p>
            <a:pPr marL="624078" indent="-514350">
              <a:buFont typeface="+mj-lt"/>
              <a:buAutoNum type="arabicPeriod"/>
            </a:pPr>
            <a:r>
              <a:rPr lang="en-US" dirty="0"/>
              <a:t>Build NARFE Area VP Relationships</a:t>
            </a:r>
          </a:p>
          <a:p>
            <a:pPr marL="624078" indent="-514350">
              <a:buFont typeface="+mj-lt"/>
              <a:buAutoNum type="arabicPeriod"/>
            </a:pPr>
            <a:r>
              <a:rPr lang="en-US" dirty="0"/>
              <a:t>Build Relationship with Chapters and Chapter National Legislative Chairs</a:t>
            </a:r>
          </a:p>
          <a:p>
            <a:pPr marL="624078" indent="-514350">
              <a:buFont typeface="+mj-lt"/>
              <a:buAutoNum type="arabicPeriod"/>
            </a:pPr>
            <a:r>
              <a:rPr lang="en-US" dirty="0"/>
              <a:t>Encourage NARFE Members to contact Congressional Representatives</a:t>
            </a:r>
          </a:p>
          <a:p>
            <a:pPr marL="624078" indent="-514350">
              <a:buFont typeface="+mj-lt"/>
              <a:buAutoNum type="arabicPeriod"/>
            </a:pPr>
            <a:r>
              <a:rPr lang="en-US" dirty="0"/>
              <a:t>Assist with NARFE Political Action Funds (PAC) contribution decisions</a:t>
            </a:r>
          </a:p>
          <a:p>
            <a:endParaRPr lang="en-US" dirty="0"/>
          </a:p>
        </p:txBody>
      </p:sp>
      <p:sp>
        <p:nvSpPr>
          <p:cNvPr id="4" name="Date Placeholder 3">
            <a:extLst>
              <a:ext uri="{FF2B5EF4-FFF2-40B4-BE49-F238E27FC236}">
                <a16:creationId xmlns:a16="http://schemas.microsoft.com/office/drawing/2014/main" id="{A8FE4862-3B8A-41DC-B845-E8A68CEC4F2E}"/>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4EC077F-1822-9B4D-B466-2AEAFFB9F37D}" type="datetime1">
              <a:rPr kumimoji="0" lang="en-US" sz="900" b="0" i="0" u="none" strike="noStrike" kern="1200" cap="none" spc="0" normalizeH="0" baseline="0" noProof="0" smtClean="0">
                <a:ln>
                  <a:noFill/>
                </a:ln>
                <a:solidFill>
                  <a:srgbClr val="006491"/>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5/25/2023</a:t>
            </a:fld>
            <a:endParaRPr kumimoji="0" lang="en-US" sz="900" b="0" i="0" u="none" strike="noStrike" kern="1200" cap="none" spc="0" normalizeH="0" baseline="0" noProof="0" dirty="0">
              <a:ln>
                <a:noFill/>
              </a:ln>
              <a:solidFill>
                <a:srgbClr val="006491"/>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B1D35293-2E24-4848-911F-E1FDA1E181C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21A3B-3924-B04A-A496-7CB8DC41F6D4}" type="slidenum">
              <a:rPr kumimoji="0" lang="en-US" sz="900" b="0" i="0" u="none" strike="noStrike" kern="1200" cap="none" spc="0" normalizeH="0" baseline="0" noProof="0" smtClean="0">
                <a:ln>
                  <a:noFill/>
                </a:ln>
                <a:solidFill>
                  <a:srgbClr val="00649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6491"/>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972A330F-AD49-448F-9A40-A9B198EA029D}"/>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100" normalizeH="0" baseline="0" noProof="0" dirty="0">
                <a:ln>
                  <a:noFill/>
                </a:ln>
                <a:solidFill>
                  <a:srgbClr val="006491"/>
                </a:solidFill>
                <a:effectLst/>
                <a:uLnTx/>
                <a:uFillTx/>
                <a:latin typeface="Calibri" panose="020F0502020204030204" pitchFamily="34" charset="0"/>
                <a:ea typeface="+mn-ea"/>
                <a:cs typeface="Calibri" panose="020F0502020204030204" pitchFamily="34" charset="0"/>
              </a:rPr>
              <a:t>FEDERAL BENEFITS EXPERTS</a:t>
            </a:r>
          </a:p>
        </p:txBody>
      </p:sp>
    </p:spTree>
    <p:extLst>
      <p:ext uri="{BB962C8B-B14F-4D97-AF65-F5344CB8AC3E}">
        <p14:creationId xmlns:p14="http://schemas.microsoft.com/office/powerpoint/2010/main" val="10108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00E0-A8DA-4FBC-9BF3-2655A43C59B0}"/>
              </a:ext>
            </a:extLst>
          </p:cNvPr>
          <p:cNvSpPr>
            <a:spLocks noGrp="1"/>
          </p:cNvSpPr>
          <p:nvPr>
            <p:ph type="title"/>
          </p:nvPr>
        </p:nvSpPr>
        <p:spPr/>
        <p:txBody>
          <a:bodyPr/>
          <a:lstStyle/>
          <a:p>
            <a:r>
              <a:rPr lang="en-US" dirty="0"/>
              <a:t>VFN National Legislative Team 118</a:t>
            </a:r>
            <a:r>
              <a:rPr lang="en-US" baseline="30000" dirty="0"/>
              <a:t>th</a:t>
            </a:r>
            <a:r>
              <a:rPr lang="en-US" dirty="0"/>
              <a:t> Congress</a:t>
            </a:r>
          </a:p>
        </p:txBody>
      </p:sp>
      <p:sp>
        <p:nvSpPr>
          <p:cNvPr id="4" name="Date Placeholder 3">
            <a:extLst>
              <a:ext uri="{FF2B5EF4-FFF2-40B4-BE49-F238E27FC236}">
                <a16:creationId xmlns:a16="http://schemas.microsoft.com/office/drawing/2014/main" id="{BEFE698C-49F9-482C-BD17-CB07E64973E6}"/>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4EC077F-1822-9B4D-B466-2AEAFFB9F37D}" type="datetime1">
              <a:rPr kumimoji="0" lang="en-US" sz="900" b="0" i="0" u="none" strike="noStrike" kern="1200" cap="none" spc="0" normalizeH="0" baseline="0" noProof="0" smtClean="0">
                <a:ln>
                  <a:noFill/>
                </a:ln>
                <a:solidFill>
                  <a:srgbClr val="006491"/>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5/25/2023</a:t>
            </a:fld>
            <a:endParaRPr kumimoji="0" lang="en-US" sz="900" b="0" i="0" u="none" strike="noStrike" kern="1200" cap="none" spc="0" normalizeH="0" baseline="0" noProof="0" dirty="0">
              <a:ln>
                <a:noFill/>
              </a:ln>
              <a:solidFill>
                <a:srgbClr val="006491"/>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899ADB8-0112-4C0E-B1D9-02887E3D7D8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21A3B-3924-B04A-A496-7CB8DC41F6D4}" type="slidenum">
              <a:rPr kumimoji="0" lang="en-US" sz="900" b="0" i="0" u="none" strike="noStrike" kern="1200" cap="none" spc="0" normalizeH="0" baseline="0" noProof="0" smtClean="0">
                <a:ln>
                  <a:noFill/>
                </a:ln>
                <a:solidFill>
                  <a:srgbClr val="00649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06491"/>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D37E0E29-507D-4662-8779-686527D999EB}"/>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100" normalizeH="0" baseline="0" noProof="0" dirty="0">
                <a:ln>
                  <a:noFill/>
                </a:ln>
                <a:solidFill>
                  <a:srgbClr val="006491"/>
                </a:solidFill>
                <a:effectLst/>
                <a:uLnTx/>
                <a:uFillTx/>
                <a:latin typeface="Calibri" panose="020F0502020204030204" pitchFamily="34" charset="0"/>
                <a:ea typeface="+mn-ea"/>
                <a:cs typeface="Calibri" panose="020F0502020204030204" pitchFamily="34" charset="0"/>
              </a:rPr>
              <a:t>FEDERAL BENEFITS EXPERTS</a:t>
            </a:r>
          </a:p>
        </p:txBody>
      </p:sp>
      <p:sp>
        <p:nvSpPr>
          <p:cNvPr id="10" name="Content Placeholder 9">
            <a:extLst>
              <a:ext uri="{FF2B5EF4-FFF2-40B4-BE49-F238E27FC236}">
                <a16:creationId xmlns:a16="http://schemas.microsoft.com/office/drawing/2014/main" id="{A1CC5284-2291-4B8C-A274-6319F3CF2170}"/>
              </a:ext>
            </a:extLst>
          </p:cNvPr>
          <p:cNvSpPr>
            <a:spLocks noGrp="1"/>
          </p:cNvSpPr>
          <p:nvPr>
            <p:ph idx="1"/>
          </p:nvPr>
        </p:nvSpPr>
        <p:spPr/>
        <p:txBody>
          <a:bodyPr>
            <a:normAutofit lnSpcReduction="10000"/>
          </a:bodyPr>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b="1" i="0" u="none" strike="noStrike" kern="1200" cap="none" spc="0" normalizeH="0" baseline="0" noProof="0" dirty="0">
                <a:ln>
                  <a:noFill/>
                </a:ln>
                <a:effectLst/>
                <a:uLnTx/>
                <a:uFillTx/>
                <a:latin typeface="Lucida Sans Unicode"/>
                <a:ea typeface="+mn-ea"/>
                <a:cs typeface="+mn-cs"/>
              </a:rPr>
              <a:t>SL </a:t>
            </a:r>
            <a:r>
              <a:rPr lang="en-US" sz="1900" dirty="0">
                <a:latin typeface="Lucida Sans Unicode"/>
              </a:rPr>
              <a:t>Charles Kawecki, Shenandoah 2358</a:t>
            </a:r>
            <a:r>
              <a:rPr kumimoji="0" lang="en-US" sz="1900" b="1" i="0" u="none" strike="noStrike" kern="1200" cap="none" spc="0" normalizeH="0" baseline="0" noProof="0" dirty="0">
                <a:ln>
                  <a:noFill/>
                </a:ln>
                <a:effectLst/>
                <a:uLnTx/>
                <a:uFillTx/>
                <a:latin typeface="Lucida Sans Unicode"/>
                <a:ea typeface="+mn-ea"/>
                <a:cs typeface="+mn-cs"/>
              </a:rPr>
              <a:t>—Sen. Mark Warner</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b="1" i="0" u="none" strike="noStrike" kern="1200" cap="none" spc="0" normalizeH="0" baseline="0" noProof="0" dirty="0">
                <a:ln>
                  <a:noFill/>
                </a:ln>
                <a:solidFill>
                  <a:prstClr val="black"/>
                </a:solidFill>
                <a:effectLst/>
                <a:uLnTx/>
                <a:uFillTx/>
                <a:latin typeface="Lucida Sans Unicode"/>
                <a:ea typeface="+mn-ea"/>
                <a:cs typeface="+mn-cs"/>
              </a:rPr>
              <a:t>SL Eddie Eitches, McLean Great Falls 489—Sen. Tim Kaine</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900" b="1" i="0" u="none" strike="noStrike" kern="1200" cap="none" spc="0" normalizeH="0" baseline="0" noProof="0" dirty="0">
              <a:ln>
                <a:noFill/>
              </a:ln>
              <a:solidFill>
                <a:prstClr val="black"/>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1</a:t>
            </a:r>
            <a:r>
              <a:rPr kumimoji="0" lang="en-US" sz="1900" i="0" u="none" strike="noStrike" kern="1200" cap="none" spc="0" normalizeH="0" baseline="30000" noProof="0" dirty="0">
                <a:ln>
                  <a:noFill/>
                </a:ln>
                <a:effectLst/>
                <a:uLnTx/>
                <a:uFillTx/>
                <a:latin typeface="Lucida Sans Unicode"/>
                <a:ea typeface="+mn-ea"/>
                <a:cs typeface="+mn-cs"/>
              </a:rPr>
              <a:t>st</a:t>
            </a:r>
            <a:r>
              <a:rPr kumimoji="0" lang="en-US" sz="1900" i="0" u="none" strike="noStrike" kern="1200" cap="none" spc="0" normalizeH="0" baseline="0" noProof="0" dirty="0">
                <a:ln>
                  <a:noFill/>
                </a:ln>
                <a:effectLst/>
                <a:uLnTx/>
                <a:uFillTx/>
                <a:latin typeface="Lucida Sans Unicode"/>
                <a:ea typeface="+mn-ea"/>
                <a:cs typeface="+mn-cs"/>
              </a:rPr>
              <a:t> CDL—Marilyn Riddle, Williamsburg 685--Rep. Rob Wittman</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2</a:t>
            </a:r>
            <a:r>
              <a:rPr kumimoji="0" lang="en-US" sz="1900" i="0" u="none" strike="noStrike" kern="1200" cap="none" spc="0" normalizeH="0" baseline="30000" noProof="0" dirty="0">
                <a:ln>
                  <a:noFill/>
                </a:ln>
                <a:effectLst/>
                <a:uLnTx/>
                <a:uFillTx/>
                <a:latin typeface="Lucida Sans Unicode"/>
                <a:ea typeface="+mn-ea"/>
                <a:cs typeface="+mn-cs"/>
              </a:rPr>
              <a:t>nd</a:t>
            </a:r>
            <a:r>
              <a:rPr kumimoji="0" lang="en-US" sz="1900" i="0" u="none" strike="noStrike" kern="1200" cap="none" spc="0" normalizeH="0" baseline="0" noProof="0" dirty="0">
                <a:ln>
                  <a:noFill/>
                </a:ln>
                <a:effectLst/>
                <a:uLnTx/>
                <a:uFillTx/>
                <a:latin typeface="Lucida Sans Unicode"/>
                <a:ea typeface="+mn-ea"/>
                <a:cs typeface="+mn-cs"/>
              </a:rPr>
              <a:t> CDL—Ray Orland, Suffolk 1743-Rep Jen Kiggans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3</a:t>
            </a:r>
            <a:r>
              <a:rPr kumimoji="0" lang="en-US" sz="1900" i="0" u="none" strike="noStrike" kern="1200" cap="none" spc="0" normalizeH="0" baseline="30000" noProof="0" dirty="0">
                <a:ln>
                  <a:noFill/>
                </a:ln>
                <a:effectLst/>
                <a:uLnTx/>
                <a:uFillTx/>
                <a:latin typeface="Lucida Sans Unicode"/>
                <a:ea typeface="+mn-ea"/>
                <a:cs typeface="+mn-cs"/>
              </a:rPr>
              <a:t>rd</a:t>
            </a:r>
            <a:r>
              <a:rPr kumimoji="0" lang="en-US" sz="1900" i="0" u="none" strike="noStrike" kern="1200" cap="none" spc="0" normalizeH="0" baseline="0" noProof="0" dirty="0">
                <a:ln>
                  <a:noFill/>
                </a:ln>
                <a:effectLst/>
                <a:uLnTx/>
                <a:uFillTx/>
                <a:latin typeface="Lucida Sans Unicode"/>
                <a:ea typeface="+mn-ea"/>
                <a:cs typeface="+mn-cs"/>
              </a:rPr>
              <a:t> CDL –Maggie Keator</a:t>
            </a:r>
            <a:r>
              <a:rPr lang="en-US" sz="1900" dirty="0">
                <a:latin typeface="Lucida Sans Unicode"/>
              </a:rPr>
              <a:t>, Peninsula 682,</a:t>
            </a:r>
            <a:r>
              <a:rPr kumimoji="0" lang="en-US" sz="1900" i="0" u="none" strike="noStrike" kern="1200" cap="none" spc="0" normalizeH="0" baseline="0" noProof="0" dirty="0">
                <a:ln>
                  <a:noFill/>
                </a:ln>
                <a:effectLst/>
                <a:uLnTx/>
                <a:uFillTx/>
                <a:latin typeface="Lucida Sans Unicode"/>
                <a:ea typeface="+mn-ea"/>
                <a:cs typeface="+mn-cs"/>
              </a:rPr>
              <a:t> Rep. Bobby Scott</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4</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Debbie Fisk, Midlothian 2265, Rep. Donald McEachin</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5</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Joanne Hirsch, Charlottesville 0135—Rep. Bob Good</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6</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a:t>
            </a:r>
            <a:r>
              <a:rPr lang="en-US" sz="1900" dirty="0">
                <a:latin typeface="Lucida Sans Unicode"/>
              </a:rPr>
              <a:t>Dr. Leon Vinci Roanoke 111,</a:t>
            </a:r>
            <a:r>
              <a:rPr kumimoji="0" lang="en-US" sz="1900" i="0" u="none" strike="noStrike" kern="1200" cap="none" spc="0" normalizeH="0" baseline="0" noProof="0" dirty="0">
                <a:ln>
                  <a:noFill/>
                </a:ln>
                <a:effectLst/>
                <a:uLnTx/>
                <a:uFillTx/>
                <a:latin typeface="Lucida Sans Unicode"/>
                <a:ea typeface="+mn-ea"/>
                <a:cs typeface="+mn-cs"/>
              </a:rPr>
              <a:t>Rep. Ben Cline</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7</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Bob Martin ,Fredericksburg 90—Rep. Abigail Spanberger</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8</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a:t>
            </a:r>
            <a:r>
              <a:rPr lang="en-US" sz="1900" dirty="0">
                <a:latin typeface="Lucida Sans Unicode"/>
              </a:rPr>
              <a:t>  </a:t>
            </a:r>
            <a:r>
              <a:rPr kumimoji="0" lang="en-US" sz="1900" i="0" u="none" strike="noStrike" kern="1200" cap="none" spc="0" normalizeH="0" baseline="0" noProof="0" dirty="0">
                <a:ln>
                  <a:noFill/>
                </a:ln>
                <a:effectLst/>
                <a:uLnTx/>
                <a:uFillTx/>
                <a:latin typeface="Lucida Sans Unicode"/>
                <a:ea typeface="+mn-ea"/>
                <a:cs typeface="+mn-cs"/>
              </a:rPr>
              <a:t>Thomas Hart, Fairfax 737--Rep. Don Beyer</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9</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CDL—Frances Boatman, Roanoke 111--Rep. Morgan Griffith </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10</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Dennis Freeman  Fairfax 737—Rep. Jenifer Wexton</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i="0" u="none" strike="noStrike" kern="1200" cap="none" spc="0" normalizeH="0" baseline="0" noProof="0" dirty="0">
                <a:ln>
                  <a:noFill/>
                </a:ln>
                <a:effectLst/>
                <a:uLnTx/>
                <a:uFillTx/>
                <a:latin typeface="Lucida Sans Unicode"/>
                <a:ea typeface="+mn-ea"/>
                <a:cs typeface="+mn-cs"/>
              </a:rPr>
              <a:t>11</a:t>
            </a:r>
            <a:r>
              <a:rPr kumimoji="0" lang="en-US" sz="1900" i="0" u="none" strike="noStrike" kern="1200" cap="none" spc="0" normalizeH="0" baseline="30000" noProof="0" dirty="0">
                <a:ln>
                  <a:noFill/>
                </a:ln>
                <a:effectLst/>
                <a:uLnTx/>
                <a:uFillTx/>
                <a:latin typeface="Lucida Sans Unicode"/>
                <a:ea typeface="+mn-ea"/>
                <a:cs typeface="+mn-cs"/>
              </a:rPr>
              <a:t>th</a:t>
            </a:r>
            <a:r>
              <a:rPr kumimoji="0" lang="en-US" sz="1900" i="0" u="none" strike="noStrike" kern="1200" cap="none" spc="0" normalizeH="0" baseline="0" noProof="0" dirty="0">
                <a:ln>
                  <a:noFill/>
                </a:ln>
                <a:effectLst/>
                <a:uLnTx/>
                <a:uFillTx/>
                <a:latin typeface="Lucida Sans Unicode"/>
                <a:ea typeface="+mn-ea"/>
                <a:cs typeface="+mn-cs"/>
              </a:rPr>
              <a:t> CDL Judy Thorne, Dulles 1241—Rep. Gerald Connolly</a:t>
            </a:r>
          </a:p>
          <a:p>
            <a:endParaRPr lang="en-US" dirty="0"/>
          </a:p>
        </p:txBody>
      </p:sp>
    </p:spTree>
    <p:extLst>
      <p:ext uri="{BB962C8B-B14F-4D97-AF65-F5344CB8AC3E}">
        <p14:creationId xmlns:p14="http://schemas.microsoft.com/office/powerpoint/2010/main" val="158103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3B13-0453-540D-1415-551728AE095C}"/>
              </a:ext>
            </a:extLst>
          </p:cNvPr>
          <p:cNvSpPr>
            <a:spLocks noGrp="1"/>
          </p:cNvSpPr>
          <p:nvPr>
            <p:ph type="title"/>
          </p:nvPr>
        </p:nvSpPr>
        <p:spPr/>
        <p:txBody>
          <a:bodyPr/>
          <a:lstStyle/>
          <a:p>
            <a:r>
              <a:rPr lang="en-US" dirty="0"/>
              <a:t>TO BE CONTINUED</a:t>
            </a:r>
          </a:p>
        </p:txBody>
      </p:sp>
      <p:sp>
        <p:nvSpPr>
          <p:cNvPr id="3" name="Content Placeholder 2">
            <a:extLst>
              <a:ext uri="{FF2B5EF4-FFF2-40B4-BE49-F238E27FC236}">
                <a16:creationId xmlns:a16="http://schemas.microsoft.com/office/drawing/2014/main" id="{96EACD60-BA5D-60A8-B3A4-29B15BB4DABF}"/>
              </a:ext>
            </a:extLst>
          </p:cNvPr>
          <p:cNvSpPr>
            <a:spLocks noGrp="1"/>
          </p:cNvSpPr>
          <p:nvPr>
            <p:ph idx="1"/>
          </p:nvPr>
        </p:nvSpPr>
        <p:spPr/>
        <p:txBody>
          <a:bodyPr/>
          <a:lstStyle/>
          <a:p>
            <a:r>
              <a:rPr lang="en-US" dirty="0"/>
              <a:t>Tuesday April 4, 3pm to 4pm</a:t>
            </a:r>
          </a:p>
          <a:p>
            <a:r>
              <a:rPr lang="en-US" dirty="0"/>
              <a:t>Room 104</a:t>
            </a:r>
          </a:p>
          <a:p>
            <a:r>
              <a:rPr lang="en-US" dirty="0"/>
              <a:t>Hope to see you there!!</a:t>
            </a:r>
          </a:p>
          <a:p>
            <a:r>
              <a:rPr lang="en-US">
                <a:solidFill>
                  <a:srgbClr val="FF0000"/>
                </a:solidFill>
              </a:rPr>
              <a:t>Don’t forget to </a:t>
            </a:r>
            <a:r>
              <a:rPr lang="en-US" dirty="0">
                <a:solidFill>
                  <a:srgbClr val="FF0000"/>
                </a:solidFill>
              </a:rPr>
              <a:t>stop by the PAC Table!!!!</a:t>
            </a:r>
          </a:p>
        </p:txBody>
      </p:sp>
      <p:sp>
        <p:nvSpPr>
          <p:cNvPr id="4" name="Date Placeholder 3">
            <a:extLst>
              <a:ext uri="{FF2B5EF4-FFF2-40B4-BE49-F238E27FC236}">
                <a16:creationId xmlns:a16="http://schemas.microsoft.com/office/drawing/2014/main" id="{F7CE0333-C38E-F397-CB04-52A868CC225C}"/>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0E3DD2E7-6372-C088-FD45-A025BC4FE3AC}"/>
              </a:ext>
            </a:extLst>
          </p:cNvPr>
          <p:cNvSpPr>
            <a:spLocks noGrp="1"/>
          </p:cNvSpPr>
          <p:nvPr>
            <p:ph type="sldNum" sz="quarter" idx="12"/>
          </p:nvPr>
        </p:nvSpPr>
        <p:spPr/>
        <p:txBody>
          <a:bodyPr/>
          <a:lstStyle/>
          <a:p>
            <a:fld id="{32221A3B-3924-B04A-A496-7CB8DC41F6D4}" type="slidenum">
              <a:rPr lang="en-US" smtClean="0"/>
              <a:pPr/>
              <a:t>6</a:t>
            </a:fld>
            <a:endParaRPr lang="en-US" dirty="0"/>
          </a:p>
        </p:txBody>
      </p:sp>
      <p:sp>
        <p:nvSpPr>
          <p:cNvPr id="6" name="Footer Placeholder 5">
            <a:extLst>
              <a:ext uri="{FF2B5EF4-FFF2-40B4-BE49-F238E27FC236}">
                <a16:creationId xmlns:a16="http://schemas.microsoft.com/office/drawing/2014/main" id="{59F05602-313C-4C38-E2DA-60063104E960}"/>
              </a:ext>
            </a:extLst>
          </p:cNvPr>
          <p:cNvSpPr>
            <a:spLocks noGrp="1"/>
          </p:cNvSpPr>
          <p:nvPr>
            <p:ph type="ftr" sz="quarter" idx="3"/>
          </p:nvPr>
        </p:nvSpPr>
        <p:spPr/>
        <p:txBody>
          <a:bodyPr/>
          <a:lstStyle/>
          <a:p>
            <a:r>
              <a:rPr lang="en-US"/>
              <a:t>FEDERAL BENEFITS EXPERTS</a:t>
            </a:r>
            <a:endParaRPr lang="en-US" dirty="0"/>
          </a:p>
        </p:txBody>
      </p:sp>
    </p:spTree>
    <p:extLst>
      <p:ext uri="{BB962C8B-B14F-4D97-AF65-F5344CB8AC3E}">
        <p14:creationId xmlns:p14="http://schemas.microsoft.com/office/powerpoint/2010/main" val="289477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E4556F-D479-FE43-BD03-91D649BA5436}"/>
              </a:ext>
            </a:extLst>
          </p:cNvPr>
          <p:cNvSpPr>
            <a:spLocks noGrp="1"/>
          </p:cNvSpPr>
          <p:nvPr>
            <p:ph type="ctrTitle"/>
          </p:nvPr>
        </p:nvSpPr>
        <p:spPr>
          <a:xfrm>
            <a:off x="1026351" y="2882464"/>
            <a:ext cx="7091297" cy="4466808"/>
          </a:xfrm>
        </p:spPr>
        <p:txBody>
          <a:bodyPr>
            <a:normAutofit/>
          </a:bodyPr>
          <a:lstStyle/>
          <a:p>
            <a:pPr algn="ctr"/>
            <a:r>
              <a:rPr lang="en-US" sz="4800" dirty="0"/>
              <a:t>VFN Legislative Program</a:t>
            </a:r>
            <a:br>
              <a:rPr lang="en-US" sz="4800" dirty="0"/>
            </a:br>
            <a:br>
              <a:rPr lang="en-US" sz="4800" dirty="0"/>
            </a:br>
            <a:r>
              <a:rPr lang="en-US" sz="4800" dirty="0"/>
              <a:t>2023 VFN Conference</a:t>
            </a:r>
            <a:br>
              <a:rPr lang="en-US" sz="4800" dirty="0"/>
            </a:br>
            <a:br>
              <a:rPr lang="en-US" sz="4800" dirty="0"/>
            </a:br>
            <a:r>
              <a:rPr lang="en-US" sz="4800" dirty="0"/>
              <a:t>April 2-5, 2023</a:t>
            </a:r>
            <a:br>
              <a:rPr lang="en-US" sz="4800" dirty="0"/>
            </a:br>
            <a:r>
              <a:rPr lang="en-US" sz="2000" dirty="0"/>
              <a:t>Gaston Gianni</a:t>
            </a:r>
            <a:br>
              <a:rPr lang="en-US" sz="2000" dirty="0"/>
            </a:br>
            <a:r>
              <a:rPr lang="en-US" sz="2000" dirty="0"/>
              <a:t>VFN National Legislative Chair</a:t>
            </a:r>
            <a:br>
              <a:rPr lang="en-US" sz="2000" dirty="0"/>
            </a:br>
            <a:endParaRPr lang="en-US" sz="2000" dirty="0"/>
          </a:p>
        </p:txBody>
      </p:sp>
      <p:sp>
        <p:nvSpPr>
          <p:cNvPr id="6" name="Slide Number Placeholder 5"/>
          <p:cNvSpPr>
            <a:spLocks noGrp="1"/>
          </p:cNvSpPr>
          <p:nvPr>
            <p:ph type="sldNum" sz="quarter" idx="12"/>
          </p:nvPr>
        </p:nvSpPr>
        <p:spPr/>
        <p:txBody>
          <a:bodyPr/>
          <a:lstStyle/>
          <a:p>
            <a:fld id="{32221A3B-3924-B04A-A496-7CB8DC41F6D4}" type="slidenum">
              <a:rPr lang="en-US" smtClean="0"/>
              <a:t>7</a:t>
            </a:fld>
            <a:endParaRPr lang="en-US" dirty="0"/>
          </a:p>
        </p:txBody>
      </p:sp>
    </p:spTree>
    <p:extLst>
      <p:ext uri="{BB962C8B-B14F-4D97-AF65-F5344CB8AC3E}">
        <p14:creationId xmlns:p14="http://schemas.microsoft.com/office/powerpoint/2010/main" val="67549583"/>
      </p:ext>
    </p:extLst>
  </p:cSld>
  <p:clrMapOvr>
    <a:masterClrMapping/>
  </p:clrMapOvr>
  <mc:AlternateContent xmlns:mc="http://schemas.openxmlformats.org/markup-compatibility/2006" xmlns:p14="http://schemas.microsoft.com/office/powerpoint/2010/main">
    <mc:Choice Requires="p14">
      <p:transition spd="med" p14:dur="700" advTm="13361">
        <p:fade/>
      </p:transition>
    </mc:Choice>
    <mc:Fallback xmlns="">
      <p:transition spd="med" advTm="1336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8151-B76E-E30A-E764-16D29053C319}"/>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F49E0D81-5DFC-73FA-6830-3060B8F50604}"/>
              </a:ext>
            </a:extLst>
          </p:cNvPr>
          <p:cNvSpPr>
            <a:spLocks noGrp="1"/>
          </p:cNvSpPr>
          <p:nvPr>
            <p:ph idx="1"/>
          </p:nvPr>
        </p:nvSpPr>
        <p:spPr/>
        <p:txBody>
          <a:bodyPr>
            <a:normAutofit fontScale="85000" lnSpcReduction="20000"/>
          </a:bodyPr>
          <a:lstStyle/>
          <a:p>
            <a:r>
              <a:rPr lang="en-US" dirty="0"/>
              <a:t>2022 VA Election Results</a:t>
            </a:r>
          </a:p>
          <a:p>
            <a:r>
              <a:rPr lang="en-US" dirty="0"/>
              <a:t>VA Congressional Delegation—118th</a:t>
            </a:r>
          </a:p>
          <a:p>
            <a:r>
              <a:rPr lang="en-US" dirty="0"/>
              <a:t>VFN Advocacy Mission</a:t>
            </a:r>
          </a:p>
          <a:p>
            <a:r>
              <a:rPr lang="en-US" dirty="0"/>
              <a:t>SLLs-CDLs—Building Relationships</a:t>
            </a:r>
          </a:p>
          <a:p>
            <a:r>
              <a:rPr lang="en-US" dirty="0"/>
              <a:t>VFN National Legislation Team</a:t>
            </a:r>
          </a:p>
          <a:p>
            <a:r>
              <a:rPr lang="en-US" dirty="0"/>
              <a:t>VFN Team Members</a:t>
            </a:r>
          </a:p>
          <a:p>
            <a:r>
              <a:rPr lang="en-US" dirty="0"/>
              <a:t>VA Election Impacts on VFN</a:t>
            </a:r>
          </a:p>
          <a:p>
            <a:r>
              <a:rPr lang="en-US" dirty="0"/>
              <a:t>NARFE Legislative Priorities—118th</a:t>
            </a:r>
          </a:p>
          <a:p>
            <a:r>
              <a:rPr lang="en-US" dirty="0"/>
              <a:t>NARFE’s Advocacy Positions—118</a:t>
            </a:r>
            <a:r>
              <a:rPr lang="en-US" baseline="30000" dirty="0"/>
              <a:t>th</a:t>
            </a:r>
          </a:p>
          <a:p>
            <a:r>
              <a:rPr lang="en-US" dirty="0"/>
              <a:t>2021-2022 PAC Funds </a:t>
            </a:r>
          </a:p>
          <a:p>
            <a:r>
              <a:rPr lang="en-US" dirty="0"/>
              <a:t>Questions</a:t>
            </a:r>
          </a:p>
        </p:txBody>
      </p:sp>
      <p:sp>
        <p:nvSpPr>
          <p:cNvPr id="4" name="Date Placeholder 3">
            <a:extLst>
              <a:ext uri="{FF2B5EF4-FFF2-40B4-BE49-F238E27FC236}">
                <a16:creationId xmlns:a16="http://schemas.microsoft.com/office/drawing/2014/main" id="{A473E242-CC0F-AE93-E528-2BF6C5BCE02D}"/>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B5361C57-D5F8-3E3C-ECC6-44F2272763CB}"/>
              </a:ext>
            </a:extLst>
          </p:cNvPr>
          <p:cNvSpPr>
            <a:spLocks noGrp="1"/>
          </p:cNvSpPr>
          <p:nvPr>
            <p:ph type="sldNum" sz="quarter" idx="12"/>
          </p:nvPr>
        </p:nvSpPr>
        <p:spPr/>
        <p:txBody>
          <a:bodyPr/>
          <a:lstStyle/>
          <a:p>
            <a:fld id="{32221A3B-3924-B04A-A496-7CB8DC41F6D4}" type="slidenum">
              <a:rPr lang="en-US" smtClean="0"/>
              <a:pPr/>
              <a:t>8</a:t>
            </a:fld>
            <a:endParaRPr lang="en-US" dirty="0"/>
          </a:p>
        </p:txBody>
      </p:sp>
      <p:sp>
        <p:nvSpPr>
          <p:cNvPr id="6" name="Footer Placeholder 5">
            <a:extLst>
              <a:ext uri="{FF2B5EF4-FFF2-40B4-BE49-F238E27FC236}">
                <a16:creationId xmlns:a16="http://schemas.microsoft.com/office/drawing/2014/main" id="{D1A5DEE8-1920-6B54-A2B9-16F3731911AE}"/>
              </a:ext>
            </a:extLst>
          </p:cNvPr>
          <p:cNvSpPr>
            <a:spLocks noGrp="1"/>
          </p:cNvSpPr>
          <p:nvPr>
            <p:ph type="ftr" sz="quarter" idx="3"/>
          </p:nvPr>
        </p:nvSpPr>
        <p:spPr/>
        <p:txBody>
          <a:bodyPr/>
          <a:lstStyle/>
          <a:p>
            <a:r>
              <a:rPr lang="en-US"/>
              <a:t>FEDERAL BENEFITS EXPERTS</a:t>
            </a:r>
            <a:endParaRPr lang="en-US" dirty="0"/>
          </a:p>
        </p:txBody>
      </p:sp>
    </p:spTree>
    <p:extLst>
      <p:ext uri="{BB962C8B-B14F-4D97-AF65-F5344CB8AC3E}">
        <p14:creationId xmlns:p14="http://schemas.microsoft.com/office/powerpoint/2010/main" val="11302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D152-9300-692C-E27B-4D9E720713F6}"/>
              </a:ext>
            </a:extLst>
          </p:cNvPr>
          <p:cNvSpPr>
            <a:spLocks noGrp="1"/>
          </p:cNvSpPr>
          <p:nvPr>
            <p:ph type="title"/>
          </p:nvPr>
        </p:nvSpPr>
        <p:spPr/>
        <p:txBody>
          <a:bodyPr/>
          <a:lstStyle/>
          <a:p>
            <a:r>
              <a:rPr lang="en-US" dirty="0"/>
              <a:t>VA Election Results</a:t>
            </a:r>
          </a:p>
        </p:txBody>
      </p:sp>
      <p:sp>
        <p:nvSpPr>
          <p:cNvPr id="3" name="Content Placeholder 2">
            <a:extLst>
              <a:ext uri="{FF2B5EF4-FFF2-40B4-BE49-F238E27FC236}">
                <a16:creationId xmlns:a16="http://schemas.microsoft.com/office/drawing/2014/main" id="{FAFC42C9-7C59-2A3D-E823-4B703C83B906}"/>
              </a:ext>
            </a:extLst>
          </p:cNvPr>
          <p:cNvSpPr>
            <a:spLocks noGrp="1"/>
          </p:cNvSpPr>
          <p:nvPr>
            <p:ph idx="1"/>
          </p:nvPr>
        </p:nvSpPr>
        <p:spPr/>
        <p:txBody>
          <a:bodyPr>
            <a:normAutofit/>
          </a:bodyPr>
          <a:lstStyle/>
          <a:p>
            <a:r>
              <a:rPr lang="en-US" dirty="0"/>
              <a:t>Before Elections—7 Democrats</a:t>
            </a:r>
          </a:p>
          <a:p>
            <a:pPr marL="0" indent="0">
              <a:buNone/>
            </a:pPr>
            <a:r>
              <a:rPr lang="en-US" dirty="0"/>
              <a:t>                                      4 Republicans</a:t>
            </a:r>
          </a:p>
          <a:p>
            <a:r>
              <a:rPr lang="en-US" dirty="0"/>
              <a:t>After Elections -----6 Democrats </a:t>
            </a:r>
          </a:p>
          <a:p>
            <a:pPr marL="0" indent="0">
              <a:buNone/>
            </a:pPr>
            <a:r>
              <a:rPr lang="en-US" dirty="0"/>
              <a:t>                                      5 Republicans                                   </a:t>
            </a:r>
          </a:p>
          <a:p>
            <a:pPr marL="0" indent="0">
              <a:buNone/>
            </a:pPr>
            <a:r>
              <a:rPr lang="en-US" dirty="0"/>
              <a:t>10 returning members for the 117</a:t>
            </a:r>
            <a:r>
              <a:rPr lang="en-US" baseline="30000" dirty="0"/>
              <a:t>th</a:t>
            </a:r>
            <a:r>
              <a:rPr lang="en-US" dirty="0"/>
              <a:t> Congress</a:t>
            </a:r>
          </a:p>
          <a:p>
            <a:pPr marL="0" indent="0">
              <a:buNone/>
            </a:pPr>
            <a:r>
              <a:rPr lang="en-US" dirty="0"/>
              <a:t>2 new members: for CD 2—Jen Kiggans (R)</a:t>
            </a:r>
          </a:p>
          <a:p>
            <a:pPr marL="0" indent="0">
              <a:buNone/>
            </a:pPr>
            <a:r>
              <a:rPr lang="en-US" dirty="0"/>
              <a:t>Replaces Elaine Luria (D): for CD 4—Jennifer </a:t>
            </a:r>
            <a:r>
              <a:rPr lang="en-US" dirty="0" err="1"/>
              <a:t>McCellan</a:t>
            </a:r>
            <a:r>
              <a:rPr lang="en-US" dirty="0"/>
              <a:t>-- Replaces Congressman McEachin </a:t>
            </a:r>
          </a:p>
          <a:p>
            <a:pPr marL="0" indent="0">
              <a:buNone/>
            </a:pPr>
            <a:endParaRPr lang="en-US" dirty="0"/>
          </a:p>
          <a:p>
            <a:pPr marL="3200400" lvl="7" indent="0">
              <a:buNone/>
            </a:pPr>
            <a:endParaRPr lang="en-US" dirty="0"/>
          </a:p>
        </p:txBody>
      </p:sp>
      <p:sp>
        <p:nvSpPr>
          <p:cNvPr id="4" name="Date Placeholder 3">
            <a:extLst>
              <a:ext uri="{FF2B5EF4-FFF2-40B4-BE49-F238E27FC236}">
                <a16:creationId xmlns:a16="http://schemas.microsoft.com/office/drawing/2014/main" id="{D4AEE815-89E5-602E-E475-599B7879C2A6}"/>
              </a:ext>
            </a:extLst>
          </p:cNvPr>
          <p:cNvSpPr>
            <a:spLocks noGrp="1"/>
          </p:cNvSpPr>
          <p:nvPr>
            <p:ph type="dt" sz="half" idx="10"/>
          </p:nvPr>
        </p:nvSpPr>
        <p:spPr/>
        <p:txBody>
          <a:bodyPr/>
          <a:lstStyle/>
          <a:p>
            <a:fld id="{74EC077F-1822-9B4D-B466-2AEAFFB9F37D}" type="datetime1">
              <a:rPr lang="en-US" smtClean="0"/>
              <a:pPr/>
              <a:t>5/25/2023</a:t>
            </a:fld>
            <a:endParaRPr lang="en-US" dirty="0"/>
          </a:p>
        </p:txBody>
      </p:sp>
      <p:sp>
        <p:nvSpPr>
          <p:cNvPr id="5" name="Slide Number Placeholder 4">
            <a:extLst>
              <a:ext uri="{FF2B5EF4-FFF2-40B4-BE49-F238E27FC236}">
                <a16:creationId xmlns:a16="http://schemas.microsoft.com/office/drawing/2014/main" id="{39BED266-7AC5-41DB-A522-C570B3965E9C}"/>
              </a:ext>
            </a:extLst>
          </p:cNvPr>
          <p:cNvSpPr>
            <a:spLocks noGrp="1"/>
          </p:cNvSpPr>
          <p:nvPr>
            <p:ph type="sldNum" sz="quarter" idx="12"/>
          </p:nvPr>
        </p:nvSpPr>
        <p:spPr/>
        <p:txBody>
          <a:bodyPr/>
          <a:lstStyle/>
          <a:p>
            <a:fld id="{32221A3B-3924-B04A-A496-7CB8DC41F6D4}" type="slidenum">
              <a:rPr lang="en-US" smtClean="0"/>
              <a:pPr/>
              <a:t>9</a:t>
            </a:fld>
            <a:endParaRPr lang="en-US" dirty="0"/>
          </a:p>
        </p:txBody>
      </p:sp>
      <p:sp>
        <p:nvSpPr>
          <p:cNvPr id="6" name="Footer Placeholder 5">
            <a:extLst>
              <a:ext uri="{FF2B5EF4-FFF2-40B4-BE49-F238E27FC236}">
                <a16:creationId xmlns:a16="http://schemas.microsoft.com/office/drawing/2014/main" id="{26E2396A-529A-1393-B62F-7566BB12019A}"/>
              </a:ext>
            </a:extLst>
          </p:cNvPr>
          <p:cNvSpPr>
            <a:spLocks noGrp="1"/>
          </p:cNvSpPr>
          <p:nvPr>
            <p:ph type="ftr" sz="quarter" idx="3"/>
          </p:nvPr>
        </p:nvSpPr>
        <p:spPr/>
        <p:txBody>
          <a:bodyPr/>
          <a:lstStyle/>
          <a:p>
            <a:r>
              <a:rPr lang="en-US"/>
              <a:t>FEDERAL BENEFITS EXPERTS</a:t>
            </a:r>
            <a:endParaRPr lang="en-US" dirty="0"/>
          </a:p>
        </p:txBody>
      </p:sp>
    </p:spTree>
    <p:extLst>
      <p:ext uri="{BB962C8B-B14F-4D97-AF65-F5344CB8AC3E}">
        <p14:creationId xmlns:p14="http://schemas.microsoft.com/office/powerpoint/2010/main" val="950437122"/>
      </p:ext>
    </p:extLst>
  </p:cSld>
  <p:clrMapOvr>
    <a:masterClrMapping/>
  </p:clrMapOvr>
</p:sld>
</file>

<file path=ppt/theme/theme1.xml><?xml version="1.0" encoding="utf-8"?>
<a:theme xmlns:a="http://schemas.openxmlformats.org/drawingml/2006/main" name="NARFE HQ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D20240F61B454DB0B6C7CFDC47155F" ma:contentTypeVersion="13" ma:contentTypeDescription="Create a new document." ma:contentTypeScope="" ma:versionID="a750a251c1531b84eb38176a7ee7a278">
  <xsd:schema xmlns:xsd="http://www.w3.org/2001/XMLSchema" xmlns:xs="http://www.w3.org/2001/XMLSchema" xmlns:p="http://schemas.microsoft.com/office/2006/metadata/properties" xmlns:ns2="f35ca0c6-7ed2-4624-aa1f-96994569cc4c" xmlns:ns3="69a8eecb-a930-4c2b-9a06-6ef015c82307" targetNamespace="http://schemas.microsoft.com/office/2006/metadata/properties" ma:root="true" ma:fieldsID="6aa597d33755fed67f133c40a493a777" ns2:_="" ns3:_="">
    <xsd:import namespace="f35ca0c6-7ed2-4624-aa1f-96994569cc4c"/>
    <xsd:import namespace="69a8eecb-a930-4c2b-9a06-6ef015c823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ca0c6-7ed2-4624-aa1f-96994569cc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a8eecb-a930-4c2b-9a06-6ef015c8230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3EFB32-2E81-4671-86EB-CD96AA986F1C}">
  <ds:schemaRefs>
    <ds:schemaRef ds:uri="http://schemas.microsoft.com/sharepoint/v3/contenttype/forms"/>
  </ds:schemaRefs>
</ds:datastoreItem>
</file>

<file path=customXml/itemProps2.xml><?xml version="1.0" encoding="utf-8"?>
<ds:datastoreItem xmlns:ds="http://schemas.openxmlformats.org/officeDocument/2006/customXml" ds:itemID="{DE1B28FB-DDE3-4B39-9B0D-B0A2295D7D3E}">
  <ds:schemaRefs>
    <ds:schemaRef ds:uri="69a8eecb-a930-4c2b-9a06-6ef015c82307"/>
    <ds:schemaRef ds:uri="f35ca0c6-7ed2-4624-aa1f-96994569cc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E20F21-AFA4-4904-B659-DCA76F531718}">
  <ds:schemaRef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69a8eecb-a930-4c2b-9a06-6ef015c82307"/>
    <ds:schemaRef ds:uri="f35ca0c6-7ed2-4624-aa1f-96994569cc4c"/>
    <ds:schemaRef ds:uri="http://schemas.microsoft.com/office/2006/documentManagement/typ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7974</TotalTime>
  <Words>3805</Words>
  <Application>Microsoft Office PowerPoint</Application>
  <PresentationFormat>On-screen Show (4:3)</PresentationFormat>
  <Paragraphs>557</Paragraphs>
  <Slides>38</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Lucida Sans Unicode</vt:lpstr>
      <vt:lpstr>Symbol</vt:lpstr>
      <vt:lpstr>Verdana</vt:lpstr>
      <vt:lpstr>Wingdings</vt:lpstr>
      <vt:lpstr>Wingdings 2</vt:lpstr>
      <vt:lpstr>Wingdings 3</vt:lpstr>
      <vt:lpstr>NARFE HQ Template 2</vt:lpstr>
      <vt:lpstr>VFN Legislative Program  2023 VFN Conference  April 2-5, 2023 Gaston Gianni VFN National Legislative Chair </vt:lpstr>
      <vt:lpstr>VFN National Legislative Report</vt:lpstr>
      <vt:lpstr>OVERVIEW</vt:lpstr>
      <vt:lpstr>VFN ADVOCACY MISSION</vt:lpstr>
      <vt:lpstr>VFN National Legislative Team 118th Congress</vt:lpstr>
      <vt:lpstr>TO BE CONTINUED</vt:lpstr>
      <vt:lpstr>VFN Legislative Program  2023 VFN Conference  April 2-5, 2023 Gaston Gianni VFN National Legislative Chair </vt:lpstr>
      <vt:lpstr>OVERVIEW</vt:lpstr>
      <vt:lpstr>VA Election Results</vt:lpstr>
      <vt:lpstr>VA CONGRESSIONAL DELEGATION—118th</vt:lpstr>
      <vt:lpstr>VFN ADVOCACY MISSION</vt:lpstr>
      <vt:lpstr>SLLs-CDLs– Building Relationships</vt:lpstr>
      <vt:lpstr>VIRGINA FEDERATION NL TEAM </vt:lpstr>
      <vt:lpstr>VFN National Legislative Team 118th Congress</vt:lpstr>
      <vt:lpstr>Impact on of Elections on VFN</vt:lpstr>
      <vt:lpstr>NARFE Legislative Priorities  117th Congress</vt:lpstr>
      <vt:lpstr>NARFE’s Advocacy Positions 118th</vt:lpstr>
      <vt:lpstr>NARFE Legislative Priorities 118th Congress</vt:lpstr>
      <vt:lpstr>NARFE 118th Continued (page 2)</vt:lpstr>
      <vt:lpstr>NARFE 118th Continued (page 3)</vt:lpstr>
      <vt:lpstr>NARFE -PAC</vt:lpstr>
      <vt:lpstr>NARFE PAC Process</vt:lpstr>
      <vt:lpstr>Top 5 Reasons to Give to NARFE-PAC</vt:lpstr>
      <vt:lpstr>Provide Recommendations</vt:lpstr>
      <vt:lpstr>Factors Considered </vt:lpstr>
      <vt:lpstr>NARFE-PAC Goals  2023-2024</vt:lpstr>
      <vt:lpstr>NARFE-PAC Giving Levels</vt:lpstr>
      <vt:lpstr>Become a NARFE-PAC Sustainer!</vt:lpstr>
      <vt:lpstr>Learn More About NARFE-PAC</vt:lpstr>
      <vt:lpstr>Dos and Don’ts</vt:lpstr>
      <vt:lpstr>Dos and Don’ts</vt:lpstr>
      <vt:lpstr>VFN PAC 2021-2022 NUMBERS (117th)</vt:lpstr>
      <vt:lpstr>VFN 2021-2022 PAC Contributions</vt:lpstr>
      <vt:lpstr>Top 5 VFN Chapters</vt:lpstr>
      <vt:lpstr> 2021-2022  PAC  Distributions in VA</vt:lpstr>
      <vt:lpstr>NARFE ADVOCACY HELP</vt:lpstr>
      <vt:lpstr>QUESTIONS?</vt:lpstr>
      <vt:lpstr>PowerPoint Presentation</vt:lpstr>
    </vt:vector>
  </TitlesOfParts>
  <Company>narfe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narfe4</dc:creator>
  <cp:lastModifiedBy>Stan Palen</cp:lastModifiedBy>
  <cp:revision>63</cp:revision>
  <cp:lastPrinted>2019-07-18T16:05:18Z</cp:lastPrinted>
  <dcterms:created xsi:type="dcterms:W3CDTF">2017-06-12T19:00:51Z</dcterms:created>
  <dcterms:modified xsi:type="dcterms:W3CDTF">2023-05-25T18:39:48Z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0x010100AED20240F61B454DB0B6C7CFDC47155F</vt:lpwstr>
  </property>
</Properties>
</file>